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</p:sldMasterIdLst>
  <p:notesMasterIdLst>
    <p:notesMasterId r:id="rId29"/>
  </p:notesMasterIdLst>
  <p:sldIdLst>
    <p:sldId id="270" r:id="rId5"/>
    <p:sldId id="280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8" r:id="rId23"/>
    <p:sldId id="299" r:id="rId24"/>
    <p:sldId id="300" r:id="rId25"/>
    <p:sldId id="301" r:id="rId26"/>
    <p:sldId id="302" r:id="rId27"/>
    <p:sldId id="303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1358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197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A2BD83-AEB3-4791-9E32-4788780B5EB3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C823A7-C98A-4FCA-9D65-36B73FA3A2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821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B1AA2-205A-4AC9-AAB0-350A3100806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52C3-5B91-493E-9A92-66C426B50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886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B1AA2-205A-4AC9-AAB0-350A3100806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52C3-5B91-493E-9A92-66C426B50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749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B1AA2-205A-4AC9-AAB0-350A3100806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52C3-5B91-493E-9A92-66C426B50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743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B1AA2-205A-4AC9-AAB0-350A3100806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52C3-5B91-493E-9A92-66C426B50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471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B1AA2-205A-4AC9-AAB0-350A3100806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52C3-5B91-493E-9A92-66C426B50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693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B1AA2-205A-4AC9-AAB0-350A3100806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52C3-5B91-493E-9A92-66C426B50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597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B1AA2-205A-4AC9-AAB0-350A3100806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52C3-5B91-493E-9A92-66C426B50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877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B1AA2-205A-4AC9-AAB0-350A3100806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52C3-5B91-493E-9A92-66C426B50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065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B1AA2-205A-4AC9-AAB0-350A3100806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52C3-5B91-493E-9A92-66C426B50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589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B1AA2-205A-4AC9-AAB0-350A3100806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52C3-5B91-493E-9A92-66C426B50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403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B1AA2-205A-4AC9-AAB0-350A3100806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52C3-5B91-493E-9A92-66C426B50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968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B1AA2-205A-4AC9-AAB0-350A3100806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52C3-5B91-493E-9A92-66C426B50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608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B1AA2-205A-4AC9-AAB0-350A3100806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52C3-5B91-493E-9A92-66C426B50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545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B1AA2-205A-4AC9-AAB0-350A3100806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52C3-5B91-493E-9A92-66C426B50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962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B1AA2-205A-4AC9-AAB0-350A3100806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52C3-5B91-493E-9A92-66C426B50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587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Comic Sans MS" panose="030F0702030302020204" pitchFamily="66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Comic Sans MS" panose="030F0702030302020204" pitchFamily="66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Comic Sans MS" panose="030F0702030302020204" pitchFamily="66" charset="0"/>
                <a:cs typeface="+mn-cs"/>
              </a:defRPr>
            </a:lvl1pPr>
          </a:lstStyle>
          <a:p>
            <a:pPr>
              <a:defRPr/>
            </a:pPr>
            <a:fld id="{A2EEDC0B-3C42-4EEB-9780-DF2410EEDC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975190"/>
      </p:ext>
    </p:extLst>
  </p:cSld>
  <p:clrMapOvr>
    <a:masterClrMapping/>
  </p:clrMapOvr>
  <p:transition spd="slow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Comic Sans MS" panose="030F0702030302020204" pitchFamily="66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Comic Sans MS" panose="030F0702030302020204" pitchFamily="66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Comic Sans MS" panose="030F0702030302020204" pitchFamily="66" charset="0"/>
                <a:cs typeface="+mn-cs"/>
              </a:defRPr>
            </a:lvl1pPr>
          </a:lstStyle>
          <a:p>
            <a:pPr>
              <a:defRPr/>
            </a:pPr>
            <a:fld id="{26B2BB69-BDD4-46D1-8683-7E49E96949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67240"/>
      </p:ext>
    </p:extLst>
  </p:cSld>
  <p:clrMapOvr>
    <a:masterClrMapping/>
  </p:clrMapOvr>
  <p:transition spd="slow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Comic Sans MS" panose="030F0702030302020204" pitchFamily="66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Comic Sans MS" panose="030F0702030302020204" pitchFamily="66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Comic Sans MS" panose="030F0702030302020204" pitchFamily="66" charset="0"/>
                <a:cs typeface="+mn-cs"/>
              </a:defRPr>
            </a:lvl1pPr>
          </a:lstStyle>
          <a:p>
            <a:pPr>
              <a:defRPr/>
            </a:pPr>
            <a:fld id="{5C077ADA-7EE5-432B-8F2F-201FC706C9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909127"/>
      </p:ext>
    </p:extLst>
  </p:cSld>
  <p:clrMapOvr>
    <a:masterClrMapping/>
  </p:clrMapOvr>
  <p:transition spd="slow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Comic Sans MS" panose="030F0702030302020204" pitchFamily="66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Comic Sans MS" panose="030F0702030302020204" pitchFamily="66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Comic Sans MS" panose="030F0702030302020204" pitchFamily="66" charset="0"/>
                <a:cs typeface="+mn-cs"/>
              </a:defRPr>
            </a:lvl1pPr>
          </a:lstStyle>
          <a:p>
            <a:pPr>
              <a:defRPr/>
            </a:pPr>
            <a:fld id="{82384ED0-FF10-49A3-8037-7C4653A889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332946"/>
      </p:ext>
    </p:extLst>
  </p:cSld>
  <p:clrMapOvr>
    <a:masterClrMapping/>
  </p:clrMapOvr>
  <p:transition spd="slow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Comic Sans MS" panose="030F0702030302020204" pitchFamily="66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Comic Sans MS" panose="030F0702030302020204" pitchFamily="66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Comic Sans MS" panose="030F0702030302020204" pitchFamily="66" charset="0"/>
                <a:cs typeface="+mn-cs"/>
              </a:defRPr>
            </a:lvl1pPr>
          </a:lstStyle>
          <a:p>
            <a:pPr>
              <a:defRPr/>
            </a:pPr>
            <a:fld id="{1A606D4C-CA66-449B-8F2E-6644A09EBD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198170"/>
      </p:ext>
    </p:extLst>
  </p:cSld>
  <p:clrMapOvr>
    <a:masterClrMapping/>
  </p:clrMapOvr>
  <p:transition spd="slow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Comic Sans MS" panose="030F0702030302020204" pitchFamily="66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Comic Sans MS" panose="030F0702030302020204" pitchFamily="66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Comic Sans MS" panose="030F0702030302020204" pitchFamily="66" charset="0"/>
                <a:cs typeface="+mn-cs"/>
              </a:defRPr>
            </a:lvl1pPr>
          </a:lstStyle>
          <a:p>
            <a:pPr>
              <a:defRPr/>
            </a:pPr>
            <a:fld id="{AC5F8196-CA6A-4E4C-9EA8-C102D05D55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384723"/>
      </p:ext>
    </p:extLst>
  </p:cSld>
  <p:clrMapOvr>
    <a:masterClrMapping/>
  </p:clrMapOvr>
  <p:transition spd="slow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Comic Sans MS" panose="030F0702030302020204" pitchFamily="66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Comic Sans MS" panose="030F0702030302020204" pitchFamily="66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Comic Sans MS" panose="030F0702030302020204" pitchFamily="66" charset="0"/>
                <a:cs typeface="+mn-cs"/>
              </a:defRPr>
            </a:lvl1pPr>
          </a:lstStyle>
          <a:p>
            <a:pPr>
              <a:defRPr/>
            </a:pPr>
            <a:fld id="{E09CD4CF-1D6F-4AAA-99DE-362ABED890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936832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B1AA2-205A-4AC9-AAB0-350A3100806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52C3-5B91-493E-9A92-66C426B50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590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Comic Sans MS" panose="030F0702030302020204" pitchFamily="66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Comic Sans MS" panose="030F0702030302020204" pitchFamily="66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Comic Sans MS" panose="030F0702030302020204" pitchFamily="66" charset="0"/>
                <a:cs typeface="+mn-cs"/>
              </a:defRPr>
            </a:lvl1pPr>
          </a:lstStyle>
          <a:p>
            <a:pPr>
              <a:defRPr/>
            </a:pPr>
            <a:fld id="{E902EB53-57F8-4168-A7DD-341097A908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249841"/>
      </p:ext>
    </p:extLst>
  </p:cSld>
  <p:clrMapOvr>
    <a:masterClrMapping/>
  </p:clrMapOvr>
  <p:transition spd="slow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Comic Sans MS" panose="030F0702030302020204" pitchFamily="66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Comic Sans MS" panose="030F0702030302020204" pitchFamily="66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Comic Sans MS" panose="030F0702030302020204" pitchFamily="66" charset="0"/>
                <a:cs typeface="+mn-cs"/>
              </a:defRPr>
            </a:lvl1pPr>
          </a:lstStyle>
          <a:p>
            <a:pPr>
              <a:defRPr/>
            </a:pPr>
            <a:fld id="{1215262F-1E26-42DB-BBEF-6DAF4233E3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897655"/>
      </p:ext>
    </p:extLst>
  </p:cSld>
  <p:clrMapOvr>
    <a:masterClrMapping/>
  </p:clrMapOvr>
  <p:transition spd="slow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Comic Sans MS" panose="030F0702030302020204" pitchFamily="66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Comic Sans MS" panose="030F0702030302020204" pitchFamily="66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Comic Sans MS" panose="030F0702030302020204" pitchFamily="66" charset="0"/>
                <a:cs typeface="+mn-cs"/>
              </a:defRPr>
            </a:lvl1pPr>
          </a:lstStyle>
          <a:p>
            <a:pPr>
              <a:defRPr/>
            </a:pPr>
            <a:fld id="{2B7647CF-1D34-45A1-83E3-89DA951737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36750"/>
      </p:ext>
    </p:extLst>
  </p:cSld>
  <p:clrMapOvr>
    <a:masterClrMapping/>
  </p:clrMapOvr>
  <p:transition spd="slow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Comic Sans MS" panose="030F0702030302020204" pitchFamily="66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Comic Sans MS" panose="030F0702030302020204" pitchFamily="66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Comic Sans MS" panose="030F0702030302020204" pitchFamily="66" charset="0"/>
                <a:cs typeface="+mn-cs"/>
              </a:defRPr>
            </a:lvl1pPr>
          </a:lstStyle>
          <a:p>
            <a:pPr>
              <a:defRPr/>
            </a:pPr>
            <a:fld id="{33D08E5F-EDFD-4913-9C24-FD36EA52A2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647181"/>
      </p:ext>
    </p:extLst>
  </p:cSld>
  <p:clrMapOvr>
    <a:masterClrMapping/>
  </p:clrMapOvr>
  <p:transition spd="slow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B1AA2-205A-4AC9-AAB0-350A3100806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52C3-5B91-493E-9A92-66C426B50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064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B1AA2-205A-4AC9-AAB0-350A3100806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52C3-5B91-493E-9A92-66C426B50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8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B1AA2-205A-4AC9-AAB0-350A3100806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52C3-5B91-493E-9A92-66C426B50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691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B1AA2-205A-4AC9-AAB0-350A3100806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52C3-5B91-493E-9A92-66C426B50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042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B1AA2-205A-4AC9-AAB0-350A3100806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52C3-5B91-493E-9A92-66C426B50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347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B1AA2-205A-4AC9-AAB0-350A3100806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52C3-5B91-493E-9A92-66C426B50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138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B1AA2-205A-4AC9-AAB0-350A3100806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52C3-5B91-493E-9A92-66C426B50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45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B1AA2-205A-4AC9-AAB0-350A3100806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52C3-5B91-493E-9A92-66C426B50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244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B1AA2-205A-4AC9-AAB0-350A3100806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52C3-5B91-493E-9A92-66C426B50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60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B1AA2-205A-4AC9-AAB0-350A3100806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52C3-5B91-493E-9A92-66C426B50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571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B1AA2-205A-4AC9-AAB0-350A3100806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52C3-5B91-493E-9A92-66C426B50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999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B1AA2-205A-4AC9-AAB0-350A3100806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52C3-5B91-493E-9A92-66C426B50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160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B1AA2-205A-4AC9-AAB0-350A3100806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52C3-5B91-493E-9A92-66C426B50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154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B1AA2-205A-4AC9-AAB0-350A3100806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52C3-5B91-493E-9A92-66C426B50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063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B1AA2-205A-4AC9-AAB0-350A3100806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52C3-5B91-493E-9A92-66C426B50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37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B1AA2-205A-4AC9-AAB0-350A3100806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52C3-5B91-493E-9A92-66C426B50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994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B1AA2-205A-4AC9-AAB0-350A3100806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52C3-5B91-493E-9A92-66C426B50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41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B1AA2-205A-4AC9-AAB0-350A3100806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5B52C3-5B91-493E-9A92-66C426B501E1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2" descr="https://s-media-cache-ak0.pinimg.com/originals/9c/93/0c/9c930c422f3f43275ad357aab242a2ec.jpg">
            <a:extLst>
              <a:ext uri="{FF2B5EF4-FFF2-40B4-BE49-F238E27FC236}">
                <a16:creationId xmlns:a16="http://schemas.microsoft.com/office/drawing/2014/main" id="{BBE7550C-BFE3-4575-83AC-A24C320FCD9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6874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B1AA2-205A-4AC9-AAB0-350A3100806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5B52C3-5B91-493E-9A92-66C426B501E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3B6367E-79C6-4E46-A0E2-0A21835AB267}"/>
              </a:ext>
            </a:extLst>
          </p:cNvPr>
          <p:cNvSpPr/>
          <p:nvPr userDrawn="1"/>
        </p:nvSpPr>
        <p:spPr>
          <a:xfrm>
            <a:off x="196645" y="167147"/>
            <a:ext cx="8760542" cy="1658477"/>
          </a:xfrm>
          <a:prstGeom prst="rect">
            <a:avLst/>
          </a:prstGeom>
          <a:solidFill>
            <a:srgbClr val="002060"/>
          </a:solidFill>
          <a:ln w="57150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" descr="https://s-media-cache-ak0.pinimg.com/originals/9c/93/0c/9c930c422f3f43275ad357aab242a2ec.jpg">
            <a:extLst>
              <a:ext uri="{FF2B5EF4-FFF2-40B4-BE49-F238E27FC236}">
                <a16:creationId xmlns:a16="http://schemas.microsoft.com/office/drawing/2014/main" id="{833DC8AE-5CCF-4A61-8ACD-FBA0F091215B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07"/>
          <a:stretch/>
        </p:blipFill>
        <p:spPr bwMode="auto">
          <a:xfrm>
            <a:off x="235360" y="215411"/>
            <a:ext cx="1111967" cy="1561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s://s-media-cache-ak0.pinimg.com/originals/9c/93/0c/9c930c422f3f43275ad357aab242a2ec.jpg">
            <a:extLst>
              <a:ext uri="{FF2B5EF4-FFF2-40B4-BE49-F238E27FC236}">
                <a16:creationId xmlns:a16="http://schemas.microsoft.com/office/drawing/2014/main" id="{E946242C-B180-47B8-BD34-A5A69CFE598C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316"/>
          <a:stretch/>
        </p:blipFill>
        <p:spPr bwMode="auto">
          <a:xfrm>
            <a:off x="7938934" y="215410"/>
            <a:ext cx="993058" cy="1561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0769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6600"/>
            </a:gs>
            <a:gs pos="100000">
              <a:srgbClr val="3333CC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Times New Roman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Times New Roman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Times New Roman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0EE464E-040A-4569-9211-29F92D4C2F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423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slow"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B1AA2-205A-4AC9-AAB0-350A3100806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5B52C3-5B91-493E-9A92-66C426B501E1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2" descr="https://s-media-cache-ak0.pinimg.com/originals/9c/93/0c/9c930c422f3f43275ad357aab242a2ec.jpg">
            <a:extLst>
              <a:ext uri="{FF2B5EF4-FFF2-40B4-BE49-F238E27FC236}">
                <a16:creationId xmlns:a16="http://schemas.microsoft.com/office/drawing/2014/main" id="{BBE7550C-BFE3-4575-83AC-A24C320FCD9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3055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116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BCC9935-0FDB-4826-8EF0-1E08A4D35CF3}"/>
              </a:ext>
            </a:extLst>
          </p:cNvPr>
          <p:cNvSpPr txBox="1"/>
          <p:nvPr/>
        </p:nvSpPr>
        <p:spPr>
          <a:xfrm>
            <a:off x="2133600" y="580103"/>
            <a:ext cx="49357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marR="0" lvl="0" indent="-4000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The Reasons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70CFD90-2891-46D9-A458-7CA29AA31C4F}"/>
              </a:ext>
            </a:extLst>
          </p:cNvPr>
          <p:cNvSpPr txBox="1"/>
          <p:nvPr/>
        </p:nvSpPr>
        <p:spPr>
          <a:xfrm>
            <a:off x="356479" y="2102355"/>
            <a:ext cx="830801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Fear of a close connection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Deceived self into thinking still following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Ignored the warnings</a:t>
            </a:r>
          </a:p>
          <a:p>
            <a:pPr marL="971550" marR="0" lvl="1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Was told that his faith would fail (Luke 22:31-34)</a:t>
            </a:r>
          </a:p>
          <a:p>
            <a:pPr marL="971550" marR="0" lvl="1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Was warned that he would deny the Lord (Mt. 26:31-35)</a:t>
            </a:r>
          </a:p>
          <a:p>
            <a:pPr marL="971550" marR="0" lvl="1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When cock sounded the 1</a:t>
            </a:r>
            <a:r>
              <a:rPr kumimoji="0" lang="en-US" sz="2400" b="0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time – should have shook him (Mark 14:68-72)</a:t>
            </a:r>
          </a:p>
          <a:p>
            <a:pPr marL="1428750" marR="0" lvl="2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Bowed his neck – denied again &amp; again</a:t>
            </a:r>
          </a:p>
          <a:p>
            <a:pPr marL="1428750" marR="0" lvl="2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Finally it hit him on second crow (v. 72), but it was too late!</a:t>
            </a:r>
          </a:p>
        </p:txBody>
      </p:sp>
    </p:spTree>
    <p:extLst>
      <p:ext uri="{BB962C8B-B14F-4D97-AF65-F5344CB8AC3E}">
        <p14:creationId xmlns:p14="http://schemas.microsoft.com/office/powerpoint/2010/main" val="4011201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BCC9935-0FDB-4826-8EF0-1E08A4D35CF3}"/>
              </a:ext>
            </a:extLst>
          </p:cNvPr>
          <p:cNvSpPr txBox="1"/>
          <p:nvPr/>
        </p:nvSpPr>
        <p:spPr>
          <a:xfrm>
            <a:off x="2133600" y="580103"/>
            <a:ext cx="49357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marR="0" lvl="0" indent="-4000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The Reasons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70CFD90-2891-46D9-A458-7CA29AA31C4F}"/>
              </a:ext>
            </a:extLst>
          </p:cNvPr>
          <p:cNvSpPr txBox="1"/>
          <p:nvPr/>
        </p:nvSpPr>
        <p:spPr>
          <a:xfrm>
            <a:off x="356479" y="2102355"/>
            <a:ext cx="830801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Fear of a close connection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Deceived self into thinking still following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Ignored the warnings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Forgot the commitment</a:t>
            </a:r>
          </a:p>
          <a:p>
            <a:pPr marL="971550" marR="0" lvl="1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Commitment was demanded of disciples (Matt. 16:24)</a:t>
            </a:r>
          </a:p>
          <a:p>
            <a:pPr marL="971550" marR="0" lvl="1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Peter had boldly proclaimed his commitment to Jesus (Matt. 26:32-35)</a:t>
            </a:r>
          </a:p>
          <a:p>
            <a:pPr marL="971550" marR="0" lvl="1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 the moment – he forgot all about it</a:t>
            </a:r>
          </a:p>
          <a:p>
            <a:pPr marL="971550" marR="0" lvl="1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 make a commitment when we obey the gospel</a:t>
            </a:r>
          </a:p>
          <a:p>
            <a:pPr marL="1428750" marR="0" lvl="2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Rom. 6:17-18</a:t>
            </a:r>
          </a:p>
          <a:p>
            <a:pPr marL="1428750" marR="0" lvl="2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Luke 6:46</a:t>
            </a:r>
          </a:p>
        </p:txBody>
      </p:sp>
    </p:spTree>
    <p:extLst>
      <p:ext uri="{BB962C8B-B14F-4D97-AF65-F5344CB8AC3E}">
        <p14:creationId xmlns:p14="http://schemas.microsoft.com/office/powerpoint/2010/main" val="1534661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5688873-C0ED-4684-B907-6379BA8D7FF1}"/>
              </a:ext>
            </a:extLst>
          </p:cNvPr>
          <p:cNvSpPr/>
          <p:nvPr/>
        </p:nvSpPr>
        <p:spPr>
          <a:xfrm>
            <a:off x="0" y="0"/>
            <a:ext cx="9144000" cy="923330"/>
          </a:xfrm>
          <a:prstGeom prst="rect">
            <a:avLst/>
          </a:prstGeom>
          <a:solidFill>
            <a:srgbClr val="002060"/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/>
                <a:solidFill>
                  <a:srgbClr val="E7E6E6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Following at a Distance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CEB745-3574-4D6D-B254-1EA08D01F9B4}"/>
              </a:ext>
            </a:extLst>
          </p:cNvPr>
          <p:cNvSpPr txBox="1"/>
          <p:nvPr/>
        </p:nvSpPr>
        <p:spPr>
          <a:xfrm>
            <a:off x="870155" y="2310582"/>
            <a:ext cx="7403690" cy="1769715"/>
          </a:xfrm>
          <a:prstGeom prst="rect">
            <a:avLst/>
          </a:prstGeom>
          <a:solidFill>
            <a:srgbClr val="FFFFFF">
              <a:alpha val="63922"/>
            </a:srgbClr>
          </a:solidFill>
        </p:spPr>
        <p:txBody>
          <a:bodyPr wrap="square" rtlCol="0">
            <a:spAutoFit/>
          </a:bodyPr>
          <a:lstStyle/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105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The Reasons</a:t>
            </a:r>
          </a:p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105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The Dangers</a:t>
            </a:r>
            <a:endParaRPr kumimoji="0" lang="en-US" sz="105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6962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BCC9935-0FDB-4826-8EF0-1E08A4D35CF3}"/>
              </a:ext>
            </a:extLst>
          </p:cNvPr>
          <p:cNvSpPr txBox="1"/>
          <p:nvPr/>
        </p:nvSpPr>
        <p:spPr>
          <a:xfrm>
            <a:off x="2133600" y="580103"/>
            <a:ext cx="49357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2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The Dangers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98AC05A-B7F6-4E8E-971E-B1B3FB35D142}"/>
              </a:ext>
            </a:extLst>
          </p:cNvPr>
          <p:cNvSpPr txBox="1"/>
          <p:nvPr/>
        </p:nvSpPr>
        <p:spPr>
          <a:xfrm>
            <a:off x="356479" y="2102355"/>
            <a:ext cx="8308019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Leads to other sins</a:t>
            </a:r>
          </a:p>
          <a:p>
            <a:pPr marL="971550" marR="0" lvl="1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Lying (Matt 26:70)</a:t>
            </a:r>
          </a:p>
          <a:p>
            <a:pPr marL="971550" marR="0" lvl="1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Denial of the Lord (Matt. 26:70, 72, 74)</a:t>
            </a:r>
          </a:p>
          <a:p>
            <a:pPr marL="971550" marR="0" lvl="1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Faith failed (Luke 22:32)</a:t>
            </a:r>
          </a:p>
          <a:p>
            <a:pPr marL="971550" marR="0" lvl="1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Not surprising when one follows at a distance:</a:t>
            </a:r>
          </a:p>
          <a:p>
            <a:pPr marL="1428750" marR="0" lvl="2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Involved in worldliness</a:t>
            </a:r>
          </a:p>
          <a:p>
            <a:pPr marL="1428750" marR="0" lvl="2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 things they know to be wrong</a:t>
            </a:r>
          </a:p>
          <a:p>
            <a:pPr marL="1428750" marR="0" lvl="2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Language is not becoming</a:t>
            </a:r>
          </a:p>
          <a:p>
            <a:pPr marL="1428750" marR="0" lvl="2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Attitude turn sour</a:t>
            </a:r>
          </a:p>
          <a:p>
            <a:pPr marL="1428750" marR="0" lvl="2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Likewise – not surprising – there is much they don’t know!</a:t>
            </a:r>
          </a:p>
        </p:txBody>
      </p:sp>
    </p:spTree>
    <p:extLst>
      <p:ext uri="{BB962C8B-B14F-4D97-AF65-F5344CB8AC3E}">
        <p14:creationId xmlns:p14="http://schemas.microsoft.com/office/powerpoint/2010/main" val="2326169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BCC9935-0FDB-4826-8EF0-1E08A4D35CF3}"/>
              </a:ext>
            </a:extLst>
          </p:cNvPr>
          <p:cNvSpPr txBox="1"/>
          <p:nvPr/>
        </p:nvSpPr>
        <p:spPr>
          <a:xfrm>
            <a:off x="2133600" y="580103"/>
            <a:ext cx="49357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2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The Dangers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98AC05A-B7F6-4E8E-971E-B1B3FB35D142}"/>
              </a:ext>
            </a:extLst>
          </p:cNvPr>
          <p:cNvSpPr txBox="1"/>
          <p:nvPr/>
        </p:nvSpPr>
        <p:spPr>
          <a:xfrm>
            <a:off x="356479" y="2102355"/>
            <a:ext cx="8308019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Leads to other sins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Easy to go even further</a:t>
            </a:r>
          </a:p>
          <a:p>
            <a:pPr marL="971550" marR="0" lvl="1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Peter moved further away (Matt. 26:71; Mk. 14:68)</a:t>
            </a:r>
          </a:p>
          <a:p>
            <a:pPr marL="971550" marR="0" lvl="1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 a distance – makes it easy to put a wider gap between</a:t>
            </a:r>
          </a:p>
          <a:p>
            <a:pPr marL="971550" marR="0" lvl="1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Easy to lose faith altogether</a:t>
            </a:r>
          </a:p>
          <a:p>
            <a:pPr marL="1428750" marR="0" lvl="2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Heb. 3:12</a:t>
            </a:r>
          </a:p>
          <a:p>
            <a:pPr marL="1428750" marR="0" lvl="2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Heb. 6:4-8</a:t>
            </a:r>
          </a:p>
          <a:p>
            <a:pPr marL="1428750" marR="0" lvl="2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Heb. 10:26-ff</a:t>
            </a:r>
          </a:p>
          <a:p>
            <a:pPr marL="1428750" marR="0" lvl="2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Reach the point of no return</a:t>
            </a:r>
          </a:p>
        </p:txBody>
      </p:sp>
    </p:spTree>
    <p:extLst>
      <p:ext uri="{BB962C8B-B14F-4D97-AF65-F5344CB8AC3E}">
        <p14:creationId xmlns:p14="http://schemas.microsoft.com/office/powerpoint/2010/main" val="4043120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5688873-C0ED-4684-B907-6379BA8D7FF1}"/>
              </a:ext>
            </a:extLst>
          </p:cNvPr>
          <p:cNvSpPr/>
          <p:nvPr/>
        </p:nvSpPr>
        <p:spPr>
          <a:xfrm>
            <a:off x="0" y="0"/>
            <a:ext cx="9144000" cy="923330"/>
          </a:xfrm>
          <a:prstGeom prst="rect">
            <a:avLst/>
          </a:prstGeom>
          <a:solidFill>
            <a:srgbClr val="002060"/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/>
                <a:solidFill>
                  <a:srgbClr val="E7E6E6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Following at a Distance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CEB745-3574-4D6D-B254-1EA08D01F9B4}"/>
              </a:ext>
            </a:extLst>
          </p:cNvPr>
          <p:cNvSpPr txBox="1"/>
          <p:nvPr/>
        </p:nvSpPr>
        <p:spPr>
          <a:xfrm>
            <a:off x="870155" y="2310582"/>
            <a:ext cx="7403690" cy="2608406"/>
          </a:xfrm>
          <a:prstGeom prst="rect">
            <a:avLst/>
          </a:prstGeom>
          <a:solidFill>
            <a:srgbClr val="FFFFFF">
              <a:alpha val="63922"/>
            </a:srgbClr>
          </a:solidFill>
        </p:spPr>
        <p:txBody>
          <a:bodyPr wrap="square" rtlCol="0">
            <a:spAutoFit/>
          </a:bodyPr>
          <a:lstStyle/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105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The Reasons</a:t>
            </a:r>
          </a:p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105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The Dangers</a:t>
            </a:r>
          </a:p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105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The Signs</a:t>
            </a:r>
            <a:endParaRPr kumimoji="0" lang="en-US" sz="105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5194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BCC9935-0FDB-4826-8EF0-1E08A4D35CF3}"/>
              </a:ext>
            </a:extLst>
          </p:cNvPr>
          <p:cNvSpPr txBox="1"/>
          <p:nvPr/>
        </p:nvSpPr>
        <p:spPr>
          <a:xfrm>
            <a:off x="2133600" y="580103"/>
            <a:ext cx="49357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3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The Signs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EFF3549-D754-4763-B9D1-71DE62798327}"/>
              </a:ext>
            </a:extLst>
          </p:cNvPr>
          <p:cNvSpPr txBox="1"/>
          <p:nvPr/>
        </p:nvSpPr>
        <p:spPr>
          <a:xfrm>
            <a:off x="356479" y="2102355"/>
            <a:ext cx="830801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Warm yourself by the devil’s fire</a:t>
            </a:r>
          </a:p>
          <a:p>
            <a:pPr marL="971550" marR="0" lvl="1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Peter warmed himself by the fire (Mk. 14:54; Lk. 22:55)</a:t>
            </a:r>
          </a:p>
          <a:p>
            <a:pPr marL="1428750" marR="0" lvl="2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Continued association (Lk. 22:59)</a:t>
            </a:r>
          </a:p>
          <a:p>
            <a:pPr marL="1428750" marR="0" lvl="2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This was no brief association </a:t>
            </a:r>
          </a:p>
          <a:p>
            <a:pPr marL="1428750" marR="0" lvl="2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Not bothered to be among the enemies</a:t>
            </a:r>
          </a:p>
          <a:p>
            <a:pPr marL="971550" marR="0" lvl="1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Lot pitch his tent toward Sodom (Gen. 13:12)</a:t>
            </a:r>
          </a:p>
          <a:p>
            <a:pPr marL="971550" marR="0" lvl="1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When you are among / around a world of sin – you are following at a distance!</a:t>
            </a:r>
          </a:p>
        </p:txBody>
      </p:sp>
    </p:spTree>
    <p:extLst>
      <p:ext uri="{BB962C8B-B14F-4D97-AF65-F5344CB8AC3E}">
        <p14:creationId xmlns:p14="http://schemas.microsoft.com/office/powerpoint/2010/main" val="3608791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BCC9935-0FDB-4826-8EF0-1E08A4D35CF3}"/>
              </a:ext>
            </a:extLst>
          </p:cNvPr>
          <p:cNvSpPr txBox="1"/>
          <p:nvPr/>
        </p:nvSpPr>
        <p:spPr>
          <a:xfrm>
            <a:off x="2133600" y="580103"/>
            <a:ext cx="49357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3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The Signs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EFF3549-D754-4763-B9D1-71DE62798327}"/>
              </a:ext>
            </a:extLst>
          </p:cNvPr>
          <p:cNvSpPr txBox="1"/>
          <p:nvPr/>
        </p:nvSpPr>
        <p:spPr>
          <a:xfrm>
            <a:off x="356479" y="2102355"/>
            <a:ext cx="830801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Warm yourself by the devil’s fire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Rather be comfortable with the world than uncomfortable with the Lord</a:t>
            </a:r>
          </a:p>
          <a:p>
            <a:pPr marL="971550" marR="0" lvl="1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Peter warmed himself by enemy’s fire (John 18:18)</a:t>
            </a:r>
          </a:p>
          <a:p>
            <a:pPr marL="1428750" marR="0" lvl="2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 identify with the Lord would have been uncomfortable</a:t>
            </a:r>
          </a:p>
          <a:p>
            <a:pPr marL="1428750" marR="0" lvl="2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It was cold – sought to be comfortable with the enemies</a:t>
            </a:r>
          </a:p>
          <a:p>
            <a:pPr marL="971550" marR="0" lvl="1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When we are just as close (or closer) to the world – than  brethren – we are following at a distance!</a:t>
            </a:r>
          </a:p>
        </p:txBody>
      </p:sp>
    </p:spTree>
    <p:extLst>
      <p:ext uri="{BB962C8B-B14F-4D97-AF65-F5344CB8AC3E}">
        <p14:creationId xmlns:p14="http://schemas.microsoft.com/office/powerpoint/2010/main" val="4000123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BCC9935-0FDB-4826-8EF0-1E08A4D35CF3}"/>
              </a:ext>
            </a:extLst>
          </p:cNvPr>
          <p:cNvSpPr txBox="1"/>
          <p:nvPr/>
        </p:nvSpPr>
        <p:spPr>
          <a:xfrm>
            <a:off x="2133600" y="580103"/>
            <a:ext cx="49357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3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The Signs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EFF3549-D754-4763-B9D1-71DE62798327}"/>
              </a:ext>
            </a:extLst>
          </p:cNvPr>
          <p:cNvSpPr txBox="1"/>
          <p:nvPr/>
        </p:nvSpPr>
        <p:spPr>
          <a:xfrm>
            <a:off x="356479" y="2102355"/>
            <a:ext cx="8308019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Warm yourself by the devil’s fire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Rather be comfortable with the world than uncomfortable with the Lord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Careless attitude</a:t>
            </a:r>
          </a:p>
          <a:p>
            <a:pPr marL="971550" marR="0" lvl="1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Peter sat among the enemies – not bothered</a:t>
            </a:r>
          </a:p>
          <a:p>
            <a:pPr marL="971550" marR="0" lvl="1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Denial once – then twice – and sits among the enemies – not bothered!</a:t>
            </a:r>
          </a:p>
          <a:p>
            <a:pPr marL="971550" marR="0" lvl="1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 if saying, “I’m Ok. I am not affected. I can handle this. No big deal!”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3044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5688873-C0ED-4684-B907-6379BA8D7FF1}"/>
              </a:ext>
            </a:extLst>
          </p:cNvPr>
          <p:cNvSpPr/>
          <p:nvPr/>
        </p:nvSpPr>
        <p:spPr>
          <a:xfrm>
            <a:off x="0" y="0"/>
            <a:ext cx="9144000" cy="923330"/>
          </a:xfrm>
          <a:prstGeom prst="rect">
            <a:avLst/>
          </a:prstGeom>
          <a:solidFill>
            <a:srgbClr val="002060"/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/>
                <a:solidFill>
                  <a:srgbClr val="E7E6E6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Following at a Distance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CEB745-3574-4D6D-B254-1EA08D01F9B4}"/>
              </a:ext>
            </a:extLst>
          </p:cNvPr>
          <p:cNvSpPr txBox="1"/>
          <p:nvPr/>
        </p:nvSpPr>
        <p:spPr>
          <a:xfrm>
            <a:off x="870155" y="2310582"/>
            <a:ext cx="7403690" cy="3600986"/>
          </a:xfrm>
          <a:prstGeom prst="rect">
            <a:avLst/>
          </a:prstGeom>
          <a:solidFill>
            <a:srgbClr val="FFFFFF">
              <a:alpha val="63922"/>
            </a:srgbClr>
          </a:solidFill>
        </p:spPr>
        <p:txBody>
          <a:bodyPr wrap="square" rtlCol="0">
            <a:spAutoFit/>
          </a:bodyPr>
          <a:lstStyle/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105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The Reasons</a:t>
            </a:r>
          </a:p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105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The Dangers</a:t>
            </a:r>
          </a:p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105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The Signs</a:t>
            </a:r>
          </a:p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105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The Justification</a:t>
            </a:r>
          </a:p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105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6448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3" r="1666"/>
          <a:stretch/>
        </p:blipFill>
        <p:spPr>
          <a:xfrm rot="21206803">
            <a:off x="189048" y="425836"/>
            <a:ext cx="3581400" cy="21826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5363" name="TextBox 3"/>
          <p:cNvSpPr txBox="1">
            <a:spLocks noChangeArrowheads="1"/>
          </p:cNvSpPr>
          <p:nvPr/>
        </p:nvSpPr>
        <p:spPr bwMode="auto">
          <a:xfrm>
            <a:off x="3657600" y="533400"/>
            <a:ext cx="50292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Arial" panose="020B0604020202020204" pitchFamily="34" charset="0"/>
              </a:rPr>
              <a:t>Topics </a:t>
            </a:r>
          </a:p>
        </p:txBody>
      </p:sp>
      <p:sp>
        <p:nvSpPr>
          <p:cNvPr id="15364" name="TextBox 4"/>
          <p:cNvSpPr txBox="1">
            <a:spLocks noChangeArrowheads="1"/>
          </p:cNvSpPr>
          <p:nvPr/>
        </p:nvSpPr>
        <p:spPr bwMode="auto">
          <a:xfrm>
            <a:off x="327804" y="2707374"/>
            <a:ext cx="8496649" cy="3293209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R="0" lvl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altLang="en-US" sz="2800" b="1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Sunday PM:</a:t>
            </a:r>
            <a:r>
              <a:rPr kumimoji="0" lang="en-US" altLang="en-US" sz="2800" b="1" i="0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en-US" sz="2800" i="1" kern="0" dirty="0">
                <a:solidFill>
                  <a:srgbClr val="000000"/>
                </a:solidFill>
                <a:cs typeface="Arial" panose="020B0604020202020204" pitchFamily="34" charset="0"/>
              </a:rPr>
              <a:t>The Struggle with Bad Attitudes</a:t>
            </a:r>
          </a:p>
          <a:p>
            <a:pPr marL="457200" marR="0" lvl="0" indent="-4572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en-US" altLang="en-US" sz="800" b="0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marL="457200" marR="0" lvl="0" indent="-4572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altLang="en-US" sz="2800" b="1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Monday:</a:t>
            </a:r>
            <a:r>
              <a:rPr kumimoji="0" lang="en-US" altLang="en-US" sz="2800" b="1" i="0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800" i="1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Bible Authority</a:t>
            </a:r>
          </a:p>
          <a:p>
            <a:pPr marL="457200" marR="0" lvl="0" indent="-4572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en-US" altLang="en-US" sz="800" b="0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/>
            </a:pPr>
            <a:r>
              <a:rPr lang="en-US" altLang="en-US" sz="2800" b="1" u="sng" kern="0" dirty="0">
                <a:solidFill>
                  <a:srgbClr val="000000"/>
                </a:solidFill>
                <a:cs typeface="Arial" panose="020B0604020202020204" pitchFamily="34" charset="0"/>
              </a:rPr>
              <a:t>Tuesday:</a:t>
            </a:r>
            <a:r>
              <a:rPr lang="en-US" altLang="en-US" sz="2800" b="1" kern="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2800" i="1" kern="0" dirty="0">
                <a:solidFill>
                  <a:srgbClr val="000000"/>
                </a:solidFill>
                <a:cs typeface="Arial" panose="020B0604020202020204" pitchFamily="34" charset="0"/>
              </a:rPr>
              <a:t>Blood of Christ</a:t>
            </a:r>
          </a:p>
          <a:p>
            <a:pPr marL="457200" marR="0" lvl="0" indent="-4572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lang="en-US" altLang="en-US" sz="800" i="1" kern="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457200" marR="0" lvl="0" indent="-4572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altLang="en-US" sz="2800" b="1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Wednesday</a:t>
            </a:r>
            <a:r>
              <a:rPr kumimoji="0" lang="en-US" altLang="en-US" sz="2800" b="1" i="1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:</a:t>
            </a:r>
            <a:r>
              <a:rPr kumimoji="0" lang="en-US" altLang="en-US" sz="2800" b="1" i="1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2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Will Christ Reign on Earth for 1000 </a:t>
            </a:r>
            <a:r>
              <a:rPr kumimoji="0" lang="en-US" altLang="en-US" sz="2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Yrs</a:t>
            </a:r>
            <a:r>
              <a:rPr kumimoji="0" lang="en-US" altLang="en-US" sz="2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?</a:t>
            </a:r>
          </a:p>
          <a:p>
            <a:pPr marL="457200" marR="0" lvl="0" indent="-4572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en-US" altLang="en-US" sz="800" b="0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/>
            </a:pPr>
            <a:r>
              <a:rPr lang="en-US" altLang="en-US" sz="2800" b="1" u="sng" kern="0" dirty="0">
                <a:solidFill>
                  <a:srgbClr val="000000"/>
                </a:solidFill>
                <a:cs typeface="Arial" panose="020B0604020202020204" pitchFamily="34" charset="0"/>
              </a:rPr>
              <a:t>Thursday</a:t>
            </a:r>
            <a:r>
              <a:rPr lang="en-US" altLang="en-US" sz="2800" i="1" kern="0" dirty="0">
                <a:solidFill>
                  <a:srgbClr val="000000"/>
                </a:solidFill>
                <a:cs typeface="Arial" panose="020B0604020202020204" pitchFamily="34" charset="0"/>
              </a:rPr>
              <a:t>: The Seduction of Joseph</a:t>
            </a:r>
          </a:p>
          <a:p>
            <a:pPr marL="457200" marR="0" lvl="0" indent="-4572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lang="en-US" altLang="en-US" sz="800" i="1" kern="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  <a:defRPr/>
            </a:pPr>
            <a:r>
              <a:rPr lang="en-US" altLang="en-US" sz="2800" b="1" u="sng" kern="0" dirty="0">
                <a:solidFill>
                  <a:srgbClr val="000000"/>
                </a:solidFill>
                <a:cs typeface="Arial" panose="020B0604020202020204" pitchFamily="34" charset="0"/>
              </a:rPr>
              <a:t>Friday:</a:t>
            </a:r>
            <a:r>
              <a:rPr lang="en-US" altLang="en-US" sz="2800" i="1" kern="0" dirty="0">
                <a:solidFill>
                  <a:srgbClr val="000000"/>
                </a:solidFill>
                <a:cs typeface="Arial" panose="020B0604020202020204" pitchFamily="34" charset="0"/>
              </a:rPr>
              <a:t> Selling and Stirring</a:t>
            </a:r>
            <a:endParaRPr kumimoji="0" lang="en-US" altLang="en-US" sz="2800" b="0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8221089"/>
      </p:ext>
    </p:extLst>
  </p:cSld>
  <p:clrMapOvr>
    <a:masterClrMapping/>
  </p:clrMapOvr>
  <p:transition spd="slow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BCC9935-0FDB-4826-8EF0-1E08A4D35CF3}"/>
              </a:ext>
            </a:extLst>
          </p:cNvPr>
          <p:cNvSpPr txBox="1"/>
          <p:nvPr/>
        </p:nvSpPr>
        <p:spPr>
          <a:xfrm>
            <a:off x="1337188" y="580103"/>
            <a:ext cx="65581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4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The Justification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5959E4-14C9-4D32-A7CC-53648629A6C5}"/>
              </a:ext>
            </a:extLst>
          </p:cNvPr>
          <p:cNvSpPr txBox="1"/>
          <p:nvPr/>
        </p:nvSpPr>
        <p:spPr>
          <a:xfrm>
            <a:off x="356479" y="2102355"/>
            <a:ext cx="8308019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Reason Peter gave – “to see end”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(Mt. 26:58)</a:t>
            </a:r>
            <a:endParaRPr kumimoji="0" lang="en-US" sz="28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971550" marR="0" lvl="1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 see the “outcome” (NASB; NIV)</a:t>
            </a:r>
          </a:p>
          <a:p>
            <a:pPr marL="971550" marR="0" lvl="1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Should have known – Jesus had told him (Matt. 16:21)</a:t>
            </a:r>
          </a:p>
          <a:p>
            <a:pPr marL="971550" marR="0" lvl="1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Lenski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“W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 always invent good reasons for doing what we ought not to do” (Matthew, 1057).</a:t>
            </a:r>
          </a:p>
          <a:p>
            <a:pPr marL="971550" marR="0" lvl="1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He wanted to know without being a part</a:t>
            </a:r>
          </a:p>
        </p:txBody>
      </p:sp>
    </p:spTree>
    <p:extLst>
      <p:ext uri="{BB962C8B-B14F-4D97-AF65-F5344CB8AC3E}">
        <p14:creationId xmlns:p14="http://schemas.microsoft.com/office/powerpoint/2010/main" val="3941368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BCC9935-0FDB-4826-8EF0-1E08A4D35CF3}"/>
              </a:ext>
            </a:extLst>
          </p:cNvPr>
          <p:cNvSpPr txBox="1"/>
          <p:nvPr/>
        </p:nvSpPr>
        <p:spPr>
          <a:xfrm>
            <a:off x="1337188" y="580103"/>
            <a:ext cx="65581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4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The Justification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5959E4-14C9-4D32-A7CC-53648629A6C5}"/>
              </a:ext>
            </a:extLst>
          </p:cNvPr>
          <p:cNvSpPr txBox="1"/>
          <p:nvPr/>
        </p:nvSpPr>
        <p:spPr>
          <a:xfrm>
            <a:off x="356479" y="2102355"/>
            <a:ext cx="830801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Reason Peter gave – to see end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(Mt. 26:58)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Often we are more spectators than disciples</a:t>
            </a:r>
          </a:p>
          <a:p>
            <a:pPr marL="971550" marR="0" lvl="1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Justification for following at distance: we want to know a little of what is going on</a:t>
            </a:r>
          </a:p>
          <a:p>
            <a:pPr marL="971550" marR="0" lvl="1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Following out curiosity more than our conscience</a:t>
            </a:r>
          </a:p>
        </p:txBody>
      </p:sp>
    </p:spTree>
    <p:extLst>
      <p:ext uri="{BB962C8B-B14F-4D97-AF65-F5344CB8AC3E}">
        <p14:creationId xmlns:p14="http://schemas.microsoft.com/office/powerpoint/2010/main" val="2928523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9EAEB98-19D9-4944-A5D1-2DF7F307EB8A}"/>
              </a:ext>
            </a:extLst>
          </p:cNvPr>
          <p:cNvSpPr txBox="1"/>
          <p:nvPr/>
        </p:nvSpPr>
        <p:spPr>
          <a:xfrm>
            <a:off x="977229" y="961042"/>
            <a:ext cx="7593981" cy="384720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“He followed him, but it was only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 see the end,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led more by his curiosity than by his conscience; he attended as an idle spectator rather than as a disciple, a person concerned. … Note, It is more our concern to prepare for the end, whatever it may be, than curiously to enquire what the end will be. The event is God’s, but the duty is ours.”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Henry, M. (1994).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Matthew Henrys commentary on the whole Bible: complete and unabridged in one volume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(p. 1760)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8535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5688873-C0ED-4684-B907-6379BA8D7FF1}"/>
              </a:ext>
            </a:extLst>
          </p:cNvPr>
          <p:cNvSpPr/>
          <p:nvPr/>
        </p:nvSpPr>
        <p:spPr>
          <a:xfrm>
            <a:off x="0" y="0"/>
            <a:ext cx="9144000" cy="923330"/>
          </a:xfrm>
          <a:prstGeom prst="rect">
            <a:avLst/>
          </a:prstGeom>
          <a:solidFill>
            <a:srgbClr val="002060"/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/>
                <a:solidFill>
                  <a:srgbClr val="E7E6E6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Following at a Distance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CEB745-3574-4D6D-B254-1EA08D01F9B4}"/>
              </a:ext>
            </a:extLst>
          </p:cNvPr>
          <p:cNvSpPr txBox="1"/>
          <p:nvPr/>
        </p:nvSpPr>
        <p:spPr>
          <a:xfrm>
            <a:off x="870155" y="2310582"/>
            <a:ext cx="7403690" cy="3600986"/>
          </a:xfrm>
          <a:prstGeom prst="rect">
            <a:avLst/>
          </a:prstGeom>
          <a:solidFill>
            <a:srgbClr val="FFFFFF">
              <a:alpha val="63922"/>
            </a:srgbClr>
          </a:solidFill>
        </p:spPr>
        <p:txBody>
          <a:bodyPr wrap="square" rtlCol="0">
            <a:spAutoFit/>
          </a:bodyPr>
          <a:lstStyle/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105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The Reasons</a:t>
            </a:r>
          </a:p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105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The Dangers</a:t>
            </a:r>
          </a:p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105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The Signs</a:t>
            </a:r>
          </a:p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105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The Justification</a:t>
            </a:r>
          </a:p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105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0898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1483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6E728D8-F17E-46DD-BE1E-0323152E4ADF}"/>
              </a:ext>
            </a:extLst>
          </p:cNvPr>
          <p:cNvSpPr txBox="1"/>
          <p:nvPr/>
        </p:nvSpPr>
        <p:spPr>
          <a:xfrm>
            <a:off x="344129" y="157316"/>
            <a:ext cx="872121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Peter is a disciple with whom many Christians can identify –</a:t>
            </a:r>
          </a:p>
          <a:p>
            <a:pPr marL="1028700" marR="0" lvl="1" indent="-5715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Zeal</a:t>
            </a:r>
          </a:p>
          <a:p>
            <a:pPr marL="1028700" marR="0" lvl="1" indent="-5715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Boldness</a:t>
            </a:r>
          </a:p>
          <a:p>
            <a:pPr marL="1028700" marR="0" lvl="1" indent="-5715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Overconfident</a:t>
            </a:r>
          </a:p>
          <a:p>
            <a:pPr marL="1028700" marR="0" lvl="1" indent="-5715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Yet, he often got in his own way</a:t>
            </a:r>
          </a:p>
        </p:txBody>
      </p:sp>
    </p:spTree>
    <p:extLst>
      <p:ext uri="{BB962C8B-B14F-4D97-AF65-F5344CB8AC3E}">
        <p14:creationId xmlns:p14="http://schemas.microsoft.com/office/powerpoint/2010/main" val="2960430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bldLvl="5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7E5A66C-EEFF-42D8-894E-4005E68E1902}"/>
              </a:ext>
            </a:extLst>
          </p:cNvPr>
          <p:cNvSpPr txBox="1"/>
          <p:nvPr/>
        </p:nvSpPr>
        <p:spPr>
          <a:xfrm>
            <a:off x="344129" y="157316"/>
            <a:ext cx="8721213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Peter boldly proclaimed devotion (Matt. 26:31-35)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Yet when Jesus was arrested – he followed </a:t>
            </a:r>
            <a:r>
              <a:rPr kumimoji="0" lang="en-US" sz="4400" b="0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 a distance</a:t>
            </a:r>
          </a:p>
          <a:p>
            <a:pPr marL="1028700" marR="0" lvl="1" indent="-5715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Matt. 26:58</a:t>
            </a:r>
          </a:p>
          <a:p>
            <a:pPr marL="1028700" marR="0" lvl="1" indent="-5715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Mark 14:54</a:t>
            </a:r>
          </a:p>
          <a:p>
            <a:pPr marL="1028700" marR="0" lvl="1" indent="-5715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Luke 22:54-55</a:t>
            </a:r>
          </a:p>
          <a:p>
            <a:pPr marL="1028700" marR="0" lvl="1" indent="-5715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John 18:15-16</a:t>
            </a:r>
          </a:p>
        </p:txBody>
      </p:sp>
    </p:spTree>
    <p:extLst>
      <p:ext uri="{BB962C8B-B14F-4D97-AF65-F5344CB8AC3E}">
        <p14:creationId xmlns:p14="http://schemas.microsoft.com/office/powerpoint/2010/main" val="2975811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5688873-C0ED-4684-B907-6379BA8D7FF1}"/>
              </a:ext>
            </a:extLst>
          </p:cNvPr>
          <p:cNvSpPr/>
          <p:nvPr/>
        </p:nvSpPr>
        <p:spPr>
          <a:xfrm>
            <a:off x="0" y="3718679"/>
            <a:ext cx="9144000" cy="3139321"/>
          </a:xfrm>
          <a:prstGeom prst="rect">
            <a:avLst/>
          </a:prstGeom>
          <a:solidFill>
            <a:srgbClr val="002060">
              <a:alpha val="81961"/>
            </a:srgb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/>
                <a:solidFill>
                  <a:srgbClr val="E7E6E6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Following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1" u="none" strike="noStrike" kern="1200" cap="none" spc="0" normalizeH="0" baseline="0" noProof="0" dirty="0">
                <a:ln/>
                <a:solidFill>
                  <a:srgbClr val="E7E6E6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at a</a:t>
            </a:r>
            <a:r>
              <a:rPr kumimoji="0" lang="en-US" sz="6600" b="1" i="0" u="none" strike="noStrike" kern="1200" cap="none" spc="0" normalizeH="0" baseline="0" noProof="0" dirty="0">
                <a:ln/>
                <a:solidFill>
                  <a:srgbClr val="E7E6E6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/>
                <a:solidFill>
                  <a:srgbClr val="E7E6E6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Distance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BBB3CB-9A25-430B-8F74-40F296AD9C7E}"/>
              </a:ext>
            </a:extLst>
          </p:cNvPr>
          <p:cNvSpPr txBox="1"/>
          <p:nvPr/>
        </p:nvSpPr>
        <p:spPr>
          <a:xfrm>
            <a:off x="0" y="0"/>
            <a:ext cx="91440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Following at a Distance is just as much a danger for </a:t>
            </a:r>
            <a:r>
              <a:rPr kumimoji="0" lang="en-US" sz="32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us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as it was for Peter.</a:t>
            </a:r>
          </a:p>
        </p:txBody>
      </p:sp>
    </p:spTree>
    <p:extLst>
      <p:ext uri="{BB962C8B-B14F-4D97-AF65-F5344CB8AC3E}">
        <p14:creationId xmlns:p14="http://schemas.microsoft.com/office/powerpoint/2010/main" val="745997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5688873-C0ED-4684-B907-6379BA8D7FF1}"/>
              </a:ext>
            </a:extLst>
          </p:cNvPr>
          <p:cNvSpPr/>
          <p:nvPr/>
        </p:nvSpPr>
        <p:spPr>
          <a:xfrm>
            <a:off x="0" y="0"/>
            <a:ext cx="9144000" cy="923330"/>
          </a:xfrm>
          <a:prstGeom prst="rect">
            <a:avLst/>
          </a:prstGeom>
          <a:solidFill>
            <a:srgbClr val="002060"/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/>
                <a:solidFill>
                  <a:srgbClr val="E7E6E6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Following at a Distance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CEB745-3574-4D6D-B254-1EA08D01F9B4}"/>
              </a:ext>
            </a:extLst>
          </p:cNvPr>
          <p:cNvSpPr txBox="1"/>
          <p:nvPr/>
        </p:nvSpPr>
        <p:spPr>
          <a:xfrm>
            <a:off x="870155" y="2310582"/>
            <a:ext cx="7403690" cy="3600986"/>
          </a:xfrm>
          <a:prstGeom prst="rect">
            <a:avLst/>
          </a:prstGeom>
          <a:solidFill>
            <a:srgbClr val="FFFFFF">
              <a:alpha val="63922"/>
            </a:srgbClr>
          </a:solidFill>
        </p:spPr>
        <p:txBody>
          <a:bodyPr wrap="square" rtlCol="0">
            <a:spAutoFit/>
          </a:bodyPr>
          <a:lstStyle/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105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The Reasons</a:t>
            </a:r>
          </a:p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105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The Dangers</a:t>
            </a:r>
          </a:p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105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The Signs</a:t>
            </a:r>
          </a:p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105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The Justification</a:t>
            </a:r>
          </a:p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105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0387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5688873-C0ED-4684-B907-6379BA8D7FF1}"/>
              </a:ext>
            </a:extLst>
          </p:cNvPr>
          <p:cNvSpPr/>
          <p:nvPr/>
        </p:nvSpPr>
        <p:spPr>
          <a:xfrm>
            <a:off x="0" y="0"/>
            <a:ext cx="9144000" cy="923330"/>
          </a:xfrm>
          <a:prstGeom prst="rect">
            <a:avLst/>
          </a:prstGeom>
          <a:solidFill>
            <a:srgbClr val="002060"/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/>
                <a:solidFill>
                  <a:srgbClr val="E7E6E6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Following at a Distance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CEB745-3574-4D6D-B254-1EA08D01F9B4}"/>
              </a:ext>
            </a:extLst>
          </p:cNvPr>
          <p:cNvSpPr txBox="1"/>
          <p:nvPr/>
        </p:nvSpPr>
        <p:spPr>
          <a:xfrm>
            <a:off x="870155" y="2310582"/>
            <a:ext cx="7403690" cy="931024"/>
          </a:xfrm>
          <a:prstGeom prst="rect">
            <a:avLst/>
          </a:prstGeom>
          <a:solidFill>
            <a:srgbClr val="FFFFFF">
              <a:alpha val="63922"/>
            </a:srgbClr>
          </a:solidFill>
        </p:spPr>
        <p:txBody>
          <a:bodyPr wrap="square" rtlCol="0">
            <a:spAutoFit/>
          </a:bodyPr>
          <a:lstStyle/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endParaRPr kumimoji="0" lang="en-US" sz="105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857250" marR="0" lvl="0" indent="-8572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The Reasons</a:t>
            </a:r>
            <a:endParaRPr kumimoji="0" lang="en-US" sz="105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1888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BCC9935-0FDB-4826-8EF0-1E08A4D35CF3}"/>
              </a:ext>
            </a:extLst>
          </p:cNvPr>
          <p:cNvSpPr txBox="1"/>
          <p:nvPr/>
        </p:nvSpPr>
        <p:spPr>
          <a:xfrm>
            <a:off x="2133600" y="580103"/>
            <a:ext cx="49357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marR="0" lvl="0" indent="-4000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The Reasons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70CFD90-2891-46D9-A458-7CA29AA31C4F}"/>
              </a:ext>
            </a:extLst>
          </p:cNvPr>
          <p:cNvSpPr txBox="1"/>
          <p:nvPr/>
        </p:nvSpPr>
        <p:spPr>
          <a:xfrm>
            <a:off x="356479" y="2102355"/>
            <a:ext cx="8308019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Fear of a close connection</a:t>
            </a:r>
          </a:p>
          <a:p>
            <a:pPr marL="971550" marR="0" lvl="1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 Peter:</a:t>
            </a:r>
          </a:p>
          <a:p>
            <a:pPr marL="1428750" marR="0" lvl="2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Jesus was arrested (Mt. 26:57) – he might be too!</a:t>
            </a:r>
          </a:p>
          <a:p>
            <a:pPr marL="1428750" marR="0" lvl="2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Jesus was on trail (Mt. 26:57) – he could be too!</a:t>
            </a:r>
          </a:p>
          <a:p>
            <a:pPr marL="1428750" marR="0" lvl="2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Wanted to kill Jesus (Mt. 26:59) – might kill him too!</a:t>
            </a:r>
          </a:p>
          <a:p>
            <a:pPr marL="971550" marR="0" lvl="1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 Us:</a:t>
            </a:r>
          </a:p>
          <a:p>
            <a:pPr marL="1428750" marR="0" lvl="2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Expected to be involved</a:t>
            </a:r>
          </a:p>
          <a:p>
            <a:pPr marL="1428750" marR="0" lvl="2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Expected to give up (practice, relationship, etc.)</a:t>
            </a:r>
          </a:p>
          <a:p>
            <a:pPr marL="1428750" marR="0" lvl="2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Held to a higher standard – expected to follow it</a:t>
            </a:r>
          </a:p>
        </p:txBody>
      </p:sp>
    </p:spTree>
    <p:extLst>
      <p:ext uri="{BB962C8B-B14F-4D97-AF65-F5344CB8AC3E}">
        <p14:creationId xmlns:p14="http://schemas.microsoft.com/office/powerpoint/2010/main" val="144742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BCC9935-0FDB-4826-8EF0-1E08A4D35CF3}"/>
              </a:ext>
            </a:extLst>
          </p:cNvPr>
          <p:cNvSpPr txBox="1"/>
          <p:nvPr/>
        </p:nvSpPr>
        <p:spPr>
          <a:xfrm>
            <a:off x="2133600" y="580103"/>
            <a:ext cx="49357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marR="0" lvl="0" indent="-4000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The Reasons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70CFD90-2891-46D9-A458-7CA29AA31C4F}"/>
              </a:ext>
            </a:extLst>
          </p:cNvPr>
          <p:cNvSpPr txBox="1"/>
          <p:nvPr/>
        </p:nvSpPr>
        <p:spPr>
          <a:xfrm>
            <a:off x="356479" y="2102355"/>
            <a:ext cx="8308019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Fear of a close connection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Deceived self into thinking still following</a:t>
            </a:r>
          </a:p>
          <a:p>
            <a:pPr marL="971550" marR="0" lvl="1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Following – but don’t  want to be too close</a:t>
            </a:r>
          </a:p>
          <a:p>
            <a:pPr marL="971550" marR="0" lvl="1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Following – but don’t want to be too involved</a:t>
            </a:r>
          </a:p>
          <a:p>
            <a:pPr marL="971550" marR="0" lvl="1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Was with John, but didn’t go as far (John 18:15-16)</a:t>
            </a:r>
          </a:p>
          <a:p>
            <a:pPr marL="971550" marR="0" lvl="1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Don’t really think of self as “at a distance”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3593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</p:bldLst>
  </p:timing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1884</TotalTime>
  <Words>1029</Words>
  <Application>Microsoft Office PowerPoint</Application>
  <PresentationFormat>On-screen Show (4:3)</PresentationFormat>
  <Paragraphs>163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24</vt:i4>
      </vt:variant>
    </vt:vector>
  </HeadingPairs>
  <TitlesOfParts>
    <vt:vector size="35" baseType="lpstr">
      <vt:lpstr>Arial</vt:lpstr>
      <vt:lpstr>Arial Rounded MT Bold</vt:lpstr>
      <vt:lpstr>Calibri</vt:lpstr>
      <vt:lpstr>Calibri Light</vt:lpstr>
      <vt:lpstr>Comic Sans MS</vt:lpstr>
      <vt:lpstr>Times New Roman</vt:lpstr>
      <vt:lpstr>Wingdings</vt:lpstr>
      <vt:lpstr>1_Office Theme</vt:lpstr>
      <vt:lpstr>2_Office Theme</vt:lpstr>
      <vt:lpstr>Default Design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Donnie V. Rader</dc:creator>
  <cp:lastModifiedBy>Michael Hepner</cp:lastModifiedBy>
  <cp:revision>30</cp:revision>
  <dcterms:created xsi:type="dcterms:W3CDTF">2017-08-10T11:24:09Z</dcterms:created>
  <dcterms:modified xsi:type="dcterms:W3CDTF">2018-04-09T01:24:18Z</dcterms:modified>
</cp:coreProperties>
</file>