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4" r:id="rId11"/>
    <p:sldId id="263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7A8317-E422-4150-AAF1-BC3E1EABC7FC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982A8-930D-4350-A987-93F9BE90D0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4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982A8-930D-4350-A987-93F9BE90D0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9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651A3F-B636-4766-B9CA-A1D9598945A6}" type="datetimeFigureOut">
              <a:rPr lang="en-US" smtClean="0"/>
              <a:t>3/31/2018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B7EB30-4C39-49AC-BFB1-518E5BD81D7A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b="1" dirty="0"/>
              <a:t>New Testament References </a:t>
            </a:r>
          </a:p>
          <a:p>
            <a:pPr lvl="3"/>
            <a:r>
              <a:rPr lang="en-US" sz="3200" b="1" dirty="0"/>
              <a:t>Matthew 18:16 </a:t>
            </a:r>
            <a:endParaRPr lang="en-US" sz="3200" b="1" dirty="0" smtClean="0"/>
          </a:p>
          <a:p>
            <a:pPr lvl="3"/>
            <a:r>
              <a:rPr lang="en-US" sz="3200" b="1" dirty="0" smtClean="0"/>
              <a:t>2 </a:t>
            </a:r>
            <a:r>
              <a:rPr lang="en-US" sz="3200" b="1" dirty="0"/>
              <a:t>Corinthians 13:1</a:t>
            </a:r>
            <a:r>
              <a:rPr lang="en-US" sz="3200" dirty="0"/>
              <a:t> </a:t>
            </a:r>
            <a:endParaRPr lang="en-US" sz="3200" dirty="0" smtClean="0"/>
          </a:p>
          <a:p>
            <a:pPr lvl="3"/>
            <a:r>
              <a:rPr lang="en-US" sz="3200" b="1" dirty="0" smtClean="0"/>
              <a:t>1 Timothy 5:19</a:t>
            </a:r>
            <a:r>
              <a:rPr lang="en-US" sz="3200" dirty="0" smtClean="0"/>
              <a:t> </a:t>
            </a:r>
          </a:p>
          <a:p>
            <a:pPr lvl="3"/>
            <a:r>
              <a:rPr lang="en-US" sz="3200" b="1" dirty="0" smtClean="0"/>
              <a:t>Hebrews 10:28</a:t>
            </a:r>
            <a:r>
              <a:rPr lang="en-US" sz="3200" dirty="0" smtClean="0"/>
              <a:t> </a:t>
            </a:r>
          </a:p>
          <a:p>
            <a:r>
              <a:rPr lang="en-US" sz="3200" b="1" dirty="0" smtClean="0"/>
              <a:t>A Fundamental </a:t>
            </a:r>
            <a:r>
              <a:rPr lang="en-US" sz="3200" b="1" dirty="0"/>
              <a:t>Principle found in Deut 19:15 </a:t>
            </a:r>
          </a:p>
          <a:p>
            <a:r>
              <a:rPr lang="en-US" sz="3200" b="1" dirty="0"/>
              <a:t>Original </a:t>
            </a:r>
            <a:r>
              <a:rPr lang="en-US" sz="3200" b="1" dirty="0" smtClean="0"/>
              <a:t>readers (NT) grounded </a:t>
            </a:r>
            <a:r>
              <a:rPr lang="en-US" sz="3200" b="1" dirty="0"/>
              <a:t>in Law of Moses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or Three Witnesses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702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Autofit/>
          </a:bodyPr>
          <a:lstStyle/>
          <a:p>
            <a:pPr lvl="3"/>
            <a:r>
              <a:rPr lang="en-US" sz="3200" b="1" i="1" dirty="0" smtClean="0"/>
              <a:t>Too </a:t>
            </a:r>
            <a:r>
              <a:rPr lang="en-US" sz="3200" b="1" i="1" dirty="0"/>
              <a:t>hard for you to </a:t>
            </a:r>
            <a:r>
              <a:rPr lang="en-US" sz="3200" b="1" i="1" dirty="0" smtClean="0"/>
              <a:t>judge</a:t>
            </a:r>
            <a:endParaRPr lang="en-US" sz="3200" b="1" i="1" dirty="0"/>
          </a:p>
          <a:p>
            <a:pPr lvl="3"/>
            <a:r>
              <a:rPr lang="en-US" sz="3200" b="1" i="1" dirty="0" smtClean="0"/>
              <a:t>Degrees </a:t>
            </a:r>
            <a:r>
              <a:rPr lang="en-US" sz="3200" b="1" i="1" dirty="0"/>
              <a:t>of guilt for </a:t>
            </a:r>
            <a:r>
              <a:rPr lang="en-US" sz="3200" b="1" i="1" dirty="0" smtClean="0"/>
              <a:t>bloodshed </a:t>
            </a:r>
            <a:endParaRPr lang="en-US" sz="3200" b="1" i="1" dirty="0"/>
          </a:p>
          <a:p>
            <a:pPr lvl="3"/>
            <a:r>
              <a:rPr lang="en-US" sz="3200" b="1" i="1" dirty="0" smtClean="0"/>
              <a:t>One </a:t>
            </a:r>
            <a:r>
              <a:rPr lang="en-US" sz="3200" b="1" i="1" dirty="0"/>
              <a:t>judgment or </a:t>
            </a:r>
            <a:r>
              <a:rPr lang="en-US" sz="3200" b="1" i="1" dirty="0" smtClean="0"/>
              <a:t>another</a:t>
            </a:r>
            <a:endParaRPr lang="en-US" sz="3200" b="1" i="1" dirty="0"/>
          </a:p>
          <a:p>
            <a:pPr lvl="3"/>
            <a:r>
              <a:rPr lang="en-US" sz="3200" b="1" i="1" dirty="0" smtClean="0"/>
              <a:t>One </a:t>
            </a:r>
            <a:r>
              <a:rPr lang="en-US" sz="3200" b="1" i="1" dirty="0"/>
              <a:t>punishment or </a:t>
            </a:r>
            <a:r>
              <a:rPr lang="en-US" sz="3200" b="1" i="1" dirty="0" smtClean="0"/>
              <a:t>another</a:t>
            </a:r>
            <a:endParaRPr lang="en-US" sz="3200" b="1" i="1" dirty="0"/>
          </a:p>
          <a:p>
            <a:pPr lvl="3"/>
            <a:r>
              <a:rPr lang="en-US" sz="3200" b="1" i="1" dirty="0" smtClean="0"/>
              <a:t>Matters </a:t>
            </a:r>
            <a:r>
              <a:rPr lang="en-US" sz="3200" b="1" i="1" dirty="0"/>
              <a:t>of controversy within your </a:t>
            </a:r>
            <a:r>
              <a:rPr lang="en-US" sz="3200" b="1" i="1" dirty="0" smtClean="0"/>
              <a:t>gates </a:t>
            </a:r>
            <a:endParaRPr lang="en-US" sz="3200" b="1" i="1" dirty="0"/>
          </a:p>
          <a:p>
            <a:pPr lvl="3"/>
            <a:r>
              <a:rPr lang="en-US" sz="3200" b="1" i="1" dirty="0" smtClean="0"/>
              <a:t>Go up to the place which </a:t>
            </a:r>
            <a:r>
              <a:rPr lang="en-US" sz="3200" b="1" i="1" dirty="0"/>
              <a:t>the LORD your God </a:t>
            </a:r>
            <a:r>
              <a:rPr lang="en-US" sz="3200" b="1" i="1" dirty="0" smtClean="0"/>
              <a:t>chooses</a:t>
            </a:r>
          </a:p>
          <a:p>
            <a:pPr lvl="3"/>
            <a:endParaRPr lang="en-US" sz="3600" b="1" i="1" dirty="0"/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l" rtl="0">
              <a:spcBef>
                <a:spcPct val="0"/>
              </a:spcBef>
            </a:pPr>
            <a:r>
              <a:rPr lang="en-US" sz="3800" b="1" dirty="0" smtClean="0"/>
              <a:t>Difficulties:</a:t>
            </a:r>
            <a:r>
              <a:rPr lang="en-US" sz="2000" dirty="0" smtClean="0"/>
              <a:t> </a:t>
            </a:r>
            <a:r>
              <a:rPr lang="en-US" sz="3800" b="1" dirty="0" smtClean="0"/>
              <a:t>Deuteronomy 17:8 </a:t>
            </a:r>
            <a:br>
              <a:rPr lang="en-US" sz="3800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724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3"/>
            <a:r>
              <a:rPr lang="en-US" sz="3200" b="1" i="1" dirty="0" smtClean="0"/>
              <a:t>Not </a:t>
            </a:r>
            <a:r>
              <a:rPr lang="en-US" sz="3200" b="1" i="1" dirty="0"/>
              <a:t>show partiality </a:t>
            </a:r>
            <a:endParaRPr lang="en-US" sz="3200" b="1" i="1" dirty="0" smtClean="0"/>
          </a:p>
          <a:p>
            <a:pPr lvl="3"/>
            <a:r>
              <a:rPr lang="en-US" sz="3200" b="1" i="1" dirty="0" smtClean="0"/>
              <a:t>Hear </a:t>
            </a:r>
            <a:r>
              <a:rPr lang="en-US" sz="3200" b="1" i="1" dirty="0"/>
              <a:t>the small </a:t>
            </a:r>
            <a:r>
              <a:rPr lang="en-US" sz="3200" b="1" i="1" dirty="0" smtClean="0"/>
              <a:t>and the great </a:t>
            </a:r>
            <a:endParaRPr lang="en-US" sz="3200" b="1" i="1" dirty="0"/>
          </a:p>
          <a:p>
            <a:pPr lvl="3"/>
            <a:r>
              <a:rPr lang="en-US" sz="3200" b="1" i="1" dirty="0" smtClean="0"/>
              <a:t>Not </a:t>
            </a:r>
            <a:r>
              <a:rPr lang="en-US" sz="3200" b="1" i="1" dirty="0"/>
              <a:t>be </a:t>
            </a:r>
            <a:r>
              <a:rPr lang="en-US" sz="3200" b="1" i="1" dirty="0" smtClean="0"/>
              <a:t>afraid…man's </a:t>
            </a:r>
          </a:p>
          <a:p>
            <a:pPr lvl="5"/>
            <a:r>
              <a:rPr lang="en-US" sz="3200" b="1" i="1" dirty="0" smtClean="0"/>
              <a:t>For </a:t>
            </a:r>
            <a:r>
              <a:rPr lang="en-US" sz="3200" b="1" i="1" dirty="0"/>
              <a:t>the judgment is </a:t>
            </a:r>
            <a:r>
              <a:rPr lang="en-US" sz="3200" b="1" i="1" dirty="0" smtClean="0"/>
              <a:t>God's </a:t>
            </a:r>
            <a:endParaRPr lang="en-US" sz="3200" b="1" i="1" dirty="0"/>
          </a:p>
          <a:p>
            <a:pPr lvl="3"/>
            <a:r>
              <a:rPr lang="en-US" sz="3200" b="1" i="1" dirty="0" smtClean="0"/>
              <a:t>Bring to me the hard cases</a:t>
            </a:r>
          </a:p>
          <a:p>
            <a:pPr lvl="3"/>
            <a:r>
              <a:rPr lang="en-US" sz="3200" b="1" dirty="0" smtClean="0">
                <a:solidFill>
                  <a:srgbClr val="FF0000"/>
                </a:solidFill>
              </a:rPr>
              <a:t>Consider </a:t>
            </a:r>
            <a:r>
              <a:rPr lang="en-US" sz="3200" b="1" dirty="0">
                <a:solidFill>
                  <a:srgbClr val="FF0000"/>
                </a:solidFill>
              </a:rPr>
              <a:t>only </a:t>
            </a:r>
            <a:r>
              <a:rPr lang="en-US" sz="3200" b="1" dirty="0" smtClean="0">
                <a:solidFill>
                  <a:srgbClr val="FF0000"/>
                </a:solidFill>
              </a:rPr>
              <a:t>“established” matters</a:t>
            </a:r>
            <a:endParaRPr lang="en-US" sz="3200" b="1" dirty="0">
              <a:solidFill>
                <a:srgbClr val="FF0000"/>
              </a:solidFill>
            </a:endParaRP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l" rtl="0">
              <a:spcBef>
                <a:spcPct val="0"/>
              </a:spcBef>
            </a:pP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Deut</a:t>
            </a:r>
            <a:r>
              <a:rPr lang="en-US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1:17 Requirements You shall….</a:t>
            </a:r>
            <a:endParaRPr lang="en-US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123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 fontScale="47500" lnSpcReduction="20000"/>
          </a:bodyPr>
          <a:lstStyle/>
          <a:p>
            <a:r>
              <a:rPr lang="en-US" sz="5800" dirty="0" smtClean="0"/>
              <a:t>The right of the accused is to be convicted at the mouth of two or three “witnesses”.</a:t>
            </a:r>
          </a:p>
          <a:p>
            <a:r>
              <a:rPr lang="en-US" sz="5800" dirty="0" smtClean="0"/>
              <a:t>It is the right of the offender to resolve a matter with a minimum of embarrassment</a:t>
            </a:r>
          </a:p>
          <a:p>
            <a:r>
              <a:rPr lang="en-US" sz="5800" dirty="0" smtClean="0"/>
              <a:t>Recognize Satan’s Snares</a:t>
            </a:r>
          </a:p>
          <a:p>
            <a:r>
              <a:rPr lang="en-US" sz="5800" dirty="0" smtClean="0"/>
              <a:t>Recognize the Difficulties</a:t>
            </a:r>
          </a:p>
          <a:p>
            <a:r>
              <a:rPr lang="en-US" sz="5800" dirty="0" smtClean="0"/>
              <a:t>Follow the Requirements</a:t>
            </a:r>
          </a:p>
          <a:p>
            <a:pPr marL="109728" indent="0" algn="ctr">
              <a:buNone/>
            </a:pPr>
            <a:r>
              <a:rPr lang="en-US" sz="5800" b="1" dirty="0" smtClean="0"/>
              <a:t>The Word of the Lord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5800" b="1" dirty="0"/>
              <a:t>Proverbs 18:21 Death and life are in the power of the tongue, And those who love it will eat its fruit.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or Three Witnesses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33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28016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200" b="1" dirty="0"/>
              <a:t>One witness shall </a:t>
            </a:r>
            <a:r>
              <a:rPr lang="en-US" sz="3200" b="1" dirty="0" smtClean="0"/>
              <a:t>not rise against</a:t>
            </a:r>
          </a:p>
          <a:p>
            <a:pPr marL="877824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900" b="1" dirty="0" smtClean="0"/>
              <a:t>Witness = spectator</a:t>
            </a:r>
          </a:p>
          <a:p>
            <a:pPr marL="877824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900" b="1" dirty="0" smtClean="0"/>
              <a:t>Not Witness: </a:t>
            </a:r>
            <a:r>
              <a:rPr lang="en-US" sz="3200" b="1" dirty="0" smtClean="0"/>
              <a:t>John 5:31, 8:13 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What If one rises? = sin </a:t>
            </a:r>
            <a:endParaRPr lang="en-US" sz="3200" b="1" dirty="0"/>
          </a:p>
          <a:p>
            <a:r>
              <a:rPr lang="en-US" sz="3200" b="1" dirty="0" smtClean="0"/>
              <a:t>Covers “any iniquity </a:t>
            </a:r>
            <a:r>
              <a:rPr lang="en-US" sz="3200" b="1" dirty="0"/>
              <a:t>or any sin</a:t>
            </a:r>
            <a:r>
              <a:rPr lang="en-US" sz="3200" b="1" dirty="0" smtClean="0"/>
              <a:t>”</a:t>
            </a:r>
          </a:p>
          <a:p>
            <a:r>
              <a:rPr lang="en-US" sz="3200" b="1" dirty="0" smtClean="0"/>
              <a:t>Deut. 17:6 </a:t>
            </a:r>
            <a:r>
              <a:rPr lang="en-US" sz="3200" b="1" dirty="0"/>
              <a:t>he shall not </a:t>
            </a:r>
            <a:r>
              <a:rPr lang="en-US" sz="3200" b="1" dirty="0" smtClean="0"/>
              <a:t>…of </a:t>
            </a:r>
            <a:r>
              <a:rPr lang="en-US" sz="3200" b="1" dirty="0"/>
              <a:t>one witness</a:t>
            </a:r>
            <a:r>
              <a:rPr lang="en-US" sz="3200" dirty="0"/>
              <a:t>. </a:t>
            </a:r>
            <a:endParaRPr lang="en-US" sz="3200" dirty="0" smtClean="0"/>
          </a:p>
          <a:p>
            <a:r>
              <a:rPr lang="en-US" sz="3200" b="1" dirty="0" smtClean="0"/>
              <a:t>Num. </a:t>
            </a:r>
            <a:r>
              <a:rPr lang="en-US" sz="3200" b="1" dirty="0"/>
              <a:t>35:30 one witness </a:t>
            </a:r>
            <a:r>
              <a:rPr lang="en-US" sz="3200" b="1" dirty="0" smtClean="0"/>
              <a:t>not </a:t>
            </a:r>
            <a:r>
              <a:rPr lang="en-US" sz="3200" b="1" dirty="0"/>
              <a:t>sufficient </a:t>
            </a:r>
          </a:p>
          <a:p>
            <a:pPr lvl="1"/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 19:15 </a:t>
            </a:r>
          </a:p>
        </p:txBody>
      </p:sp>
    </p:spTree>
    <p:extLst>
      <p:ext uri="{BB962C8B-B14F-4D97-AF65-F5344CB8AC3E}">
        <p14:creationId xmlns:p14="http://schemas.microsoft.com/office/powerpoint/2010/main" val="343205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Punishment not </a:t>
            </a:r>
            <a:r>
              <a:rPr lang="en-US" sz="3200" b="1" dirty="0"/>
              <a:t>carried out </a:t>
            </a:r>
            <a:r>
              <a:rPr lang="en-US" sz="3200" b="1" dirty="0" smtClean="0"/>
              <a:t>less </a:t>
            </a:r>
            <a:r>
              <a:rPr lang="en-US" sz="3200" b="1" dirty="0"/>
              <a:t>than 3 </a:t>
            </a:r>
            <a:r>
              <a:rPr lang="en-US" sz="3200" b="1" dirty="0" smtClean="0"/>
              <a:t>persons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/>
              <a:t>1 Timothy 5:19 Reject Accusation</a:t>
            </a:r>
          </a:p>
          <a:p>
            <a:pPr marL="365760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Witnesses </a:t>
            </a:r>
            <a:r>
              <a:rPr lang="en-US" sz="3200" b="1" dirty="0"/>
              <a:t>must be </a:t>
            </a:r>
            <a:r>
              <a:rPr lang="en-US" sz="3200" b="1" dirty="0" smtClean="0"/>
              <a:t>examined</a:t>
            </a:r>
          </a:p>
          <a:p>
            <a:pPr marL="594360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/>
              <a:t>Deut 19:16-18</a:t>
            </a:r>
            <a:r>
              <a:rPr lang="en-US" sz="3200" dirty="0"/>
              <a:t>. </a:t>
            </a:r>
            <a:r>
              <a:rPr lang="en-US" sz="3200" b="1" dirty="0" smtClean="0"/>
              <a:t>False Punished </a:t>
            </a:r>
          </a:p>
          <a:p>
            <a:pPr marL="594360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/>
              <a:t>Mark 14:56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en-US" sz="3200" b="1" dirty="0" smtClean="0"/>
              <a:t>testimony must agree</a:t>
            </a:r>
          </a:p>
          <a:p>
            <a:pPr marL="338328" lvl="4" indent="0" algn="ctr">
              <a:spcBef>
                <a:spcPts val="400"/>
              </a:spcBef>
              <a:buClr>
                <a:schemeClr val="accent1"/>
              </a:buClr>
              <a:buSzPct val="68000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Crime must be “established”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“Crime and Punishment”</a:t>
            </a:r>
          </a:p>
        </p:txBody>
      </p:sp>
    </p:spTree>
    <p:extLst>
      <p:ext uri="{BB962C8B-B14F-4D97-AF65-F5344CB8AC3E}">
        <p14:creationId xmlns:p14="http://schemas.microsoft.com/office/powerpoint/2010/main" val="345242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200" b="1" dirty="0" smtClean="0"/>
              <a:t>Accusation </a:t>
            </a:r>
            <a:r>
              <a:rPr lang="en-US" sz="3200" b="1" dirty="0"/>
              <a:t>requires the hearer(s) to find witnesses</a:t>
            </a:r>
          </a:p>
          <a:p>
            <a:r>
              <a:rPr lang="en-US" sz="3200" b="1" dirty="0" smtClean="0"/>
              <a:t>Accusation = established truth</a:t>
            </a:r>
          </a:p>
          <a:p>
            <a:pPr lvl="1"/>
            <a:r>
              <a:rPr lang="en-US" sz="2800" b="1" dirty="0"/>
              <a:t>Proverbs 18:8 The words of a talebearer…</a:t>
            </a:r>
          </a:p>
          <a:p>
            <a:pPr lvl="1"/>
            <a:r>
              <a:rPr lang="en-US" sz="2800" b="1" dirty="0" smtClean="0"/>
              <a:t>Proverbs </a:t>
            </a:r>
            <a:r>
              <a:rPr lang="en-US" sz="2800" b="1" dirty="0"/>
              <a:t>18:17 The first one to plead </a:t>
            </a:r>
            <a:r>
              <a:rPr lang="en-US" sz="2800" b="1" dirty="0" smtClean="0"/>
              <a:t>…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200" b="1" dirty="0" smtClean="0"/>
              <a:t>The </a:t>
            </a:r>
            <a:r>
              <a:rPr lang="en-US" sz="3200" b="1" dirty="0"/>
              <a:t>nature of </a:t>
            </a:r>
            <a:r>
              <a:rPr lang="en-US" sz="3200" b="1" dirty="0" smtClean="0"/>
              <a:t>sin </a:t>
            </a:r>
            <a:r>
              <a:rPr lang="en-US" sz="3200" b="1" dirty="0"/>
              <a:t>determines the actions </a:t>
            </a:r>
            <a:r>
              <a:rPr lang="en-US" sz="3200" b="1" dirty="0" smtClean="0"/>
              <a:t>required – “We </a:t>
            </a:r>
            <a:r>
              <a:rPr lang="en-US" sz="3200" b="1" dirty="0" err="1" smtClean="0"/>
              <a:t>gotta</a:t>
            </a:r>
            <a:r>
              <a:rPr lang="en-US" sz="3200" b="1" dirty="0" smtClean="0"/>
              <a:t> do something”</a:t>
            </a:r>
            <a:endParaRPr lang="en-US" sz="3200" b="1" dirty="0"/>
          </a:p>
          <a:p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5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Pitfalls - Misconceptions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64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/>
            <a:r>
              <a:rPr lang="en-US" sz="3200" b="1" dirty="0" smtClean="0"/>
              <a:t>Matt 18: 15-17 </a:t>
            </a:r>
            <a:r>
              <a:rPr lang="en-US" sz="3200" b="1" dirty="0"/>
              <a:t>Basic Outline/Law </a:t>
            </a:r>
            <a:endParaRPr lang="en-US" sz="3200" b="1" dirty="0" smtClean="0"/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200" b="1" dirty="0"/>
              <a:t>tell him his fault between you and him </a:t>
            </a:r>
            <a:r>
              <a:rPr lang="en-US" sz="3200" b="1" dirty="0" smtClean="0"/>
              <a:t>alone…</a:t>
            </a:r>
          </a:p>
          <a:p>
            <a:pPr marL="109728"/>
            <a:r>
              <a:rPr lang="en-US" sz="3200" b="1" dirty="0"/>
              <a:t>Acts 18:24-27 Approved Example </a:t>
            </a:r>
            <a:endParaRPr lang="en-US" sz="3200" b="1" dirty="0" smtClean="0"/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3200" b="1" dirty="0" smtClean="0"/>
              <a:t>they </a:t>
            </a:r>
            <a:r>
              <a:rPr lang="en-US" sz="3200" b="1" dirty="0"/>
              <a:t>took him </a:t>
            </a:r>
            <a:r>
              <a:rPr lang="en-US" sz="3200" b="1" dirty="0" smtClean="0"/>
              <a:t>aside….</a:t>
            </a:r>
          </a:p>
          <a:p>
            <a:pPr marL="0" lvl="1" indent="0" algn="ctr">
              <a:spcBef>
                <a:spcPts val="400"/>
              </a:spcBef>
              <a:buSzPct val="68000"/>
              <a:buNone/>
            </a:pPr>
            <a:r>
              <a:rPr lang="en-US" sz="3200" b="1" dirty="0">
                <a:solidFill>
                  <a:srgbClr val="FF0000"/>
                </a:solidFill>
              </a:rPr>
              <a:t>The offender </a:t>
            </a:r>
            <a:r>
              <a:rPr lang="en-US" sz="3200" b="1" u="sng" dirty="0">
                <a:solidFill>
                  <a:srgbClr val="FF0000"/>
                </a:solidFill>
              </a:rPr>
              <a:t>must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be </a:t>
            </a:r>
            <a:r>
              <a:rPr lang="en-US" sz="3200" b="1" dirty="0">
                <a:solidFill>
                  <a:srgbClr val="FF0000"/>
                </a:solidFill>
              </a:rPr>
              <a:t>given the opportunity to make </a:t>
            </a:r>
            <a:r>
              <a:rPr lang="en-US" sz="3200" b="1" dirty="0" smtClean="0">
                <a:solidFill>
                  <a:srgbClr val="FF0000"/>
                </a:solidFill>
              </a:rPr>
              <a:t>correction(s) with </a:t>
            </a:r>
            <a:r>
              <a:rPr lang="en-US" sz="3200" b="1" dirty="0">
                <a:solidFill>
                  <a:srgbClr val="FF0000"/>
                </a:solidFill>
              </a:rPr>
              <a:t>as little embarrassment as possible.</a:t>
            </a:r>
          </a:p>
          <a:p>
            <a:pPr marL="109728"/>
            <a:endParaRPr lang="en-US" sz="3200" b="1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sz="2800" b="1" dirty="0"/>
          </a:p>
          <a:p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2" algn="l" rtl="0">
              <a:spcBef>
                <a:spcPct val="0"/>
              </a:spcBef>
            </a:pPr>
            <a:r>
              <a:rPr lang="en-US" b="1" dirty="0"/>
              <a:t/>
            </a:r>
            <a:br>
              <a:rPr lang="en-US" b="1" dirty="0"/>
            </a:br>
            <a:r>
              <a:rPr lang="en-US" sz="5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Application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118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"Moreover </a:t>
            </a:r>
            <a:r>
              <a:rPr lang="en-US" sz="1200" dirty="0"/>
              <a:t>if your brother sins against you, </a:t>
            </a:r>
            <a:r>
              <a:rPr lang="en-US" sz="4000" dirty="0">
                <a:solidFill>
                  <a:srgbClr val="FF0000"/>
                </a:solidFill>
              </a:rPr>
              <a:t>go and tell </a:t>
            </a:r>
            <a:r>
              <a:rPr lang="en-US" sz="1200" dirty="0"/>
              <a:t>him his fault between you and him alone. </a:t>
            </a:r>
            <a:endParaRPr lang="en-US" sz="1200" dirty="0" smtClean="0"/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If first </a:t>
            </a:r>
            <a:r>
              <a:rPr lang="en-US" sz="3200" b="1" dirty="0"/>
              <a:t>“telling” is </a:t>
            </a:r>
            <a:r>
              <a:rPr lang="en-US" sz="3200" b="1" dirty="0" smtClean="0"/>
              <a:t>to anyone </a:t>
            </a:r>
            <a:r>
              <a:rPr lang="en-US" sz="3200" b="1" dirty="0"/>
              <a:t>other than </a:t>
            </a:r>
            <a:r>
              <a:rPr lang="en-US" sz="3200" b="1" dirty="0" smtClean="0"/>
              <a:t>offending </a:t>
            </a:r>
            <a:r>
              <a:rPr lang="en-US" sz="3200" b="1" dirty="0"/>
              <a:t>brother </a:t>
            </a:r>
            <a:r>
              <a:rPr lang="en-US" sz="3200" b="1" dirty="0" smtClean="0"/>
              <a:t>= Sin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No doubt about this sin 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Must deal with it.  Deut 19:18-19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Two offenses now exist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3200" b="1" dirty="0" smtClean="0"/>
          </a:p>
          <a:p>
            <a:pPr marL="877824" lvl="4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2900" b="1" dirty="0"/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3200" b="1" dirty="0"/>
          </a:p>
          <a:p>
            <a:endParaRPr lang="en-US" sz="3200" dirty="0" smtClean="0"/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 18:15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98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Cor 6:4-7 </a:t>
            </a:r>
            <a:r>
              <a:rPr lang="en-US" sz="3200" b="1" dirty="0" smtClean="0"/>
              <a:t>Take wrong</a:t>
            </a:r>
          </a:p>
          <a:p>
            <a:r>
              <a:rPr lang="en-US" sz="3200" b="1" dirty="0"/>
              <a:t>Proverbs 17:9 </a:t>
            </a:r>
            <a:r>
              <a:rPr lang="en-US" sz="3200" b="1" dirty="0" smtClean="0"/>
              <a:t>Cover </a:t>
            </a:r>
          </a:p>
          <a:p>
            <a:r>
              <a:rPr lang="en-US" sz="3200" b="1" dirty="0"/>
              <a:t>James 5:20 </a:t>
            </a:r>
            <a:r>
              <a:rPr lang="en-US" sz="3200" b="1" dirty="0" smtClean="0"/>
              <a:t>Personal turning</a:t>
            </a:r>
          </a:p>
          <a:p>
            <a:r>
              <a:rPr lang="en-US" sz="3200" b="1" dirty="0"/>
              <a:t>1 Peter 4:8 </a:t>
            </a:r>
            <a:r>
              <a:rPr lang="en-US" sz="3200" b="1" dirty="0" smtClean="0"/>
              <a:t>Fervent Love</a:t>
            </a:r>
            <a:endParaRPr lang="en-US" sz="3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 </a:t>
            </a:r>
            <a:r>
              <a:rPr lang="en-US" dirty="0" smtClean="0"/>
              <a:t>18:15 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37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/>
          <a:lstStyle/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/>
              <a:t>Matt 18:16 </a:t>
            </a:r>
            <a:r>
              <a:rPr lang="en-US" sz="3200" b="1" dirty="0" smtClean="0"/>
              <a:t>…</a:t>
            </a:r>
            <a:r>
              <a:rPr lang="en-US" sz="3200" b="1" strike="sngStrike" dirty="0" smtClean="0"/>
              <a:t>take </a:t>
            </a:r>
            <a:r>
              <a:rPr lang="en-US" sz="3200" b="1" strike="sngStrike" dirty="0"/>
              <a:t>with you</a:t>
            </a:r>
            <a:r>
              <a:rPr lang="en-US" sz="3200" b="1" dirty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Tell </a:t>
            </a:r>
            <a:r>
              <a:rPr lang="en-US" sz="3200" b="1" dirty="0" smtClean="0"/>
              <a:t>one or two more….</a:t>
            </a:r>
            <a:endParaRPr lang="en-US" sz="3200" b="1" dirty="0"/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If second </a:t>
            </a:r>
            <a:r>
              <a:rPr lang="en-US" sz="3200" b="1" dirty="0"/>
              <a:t>“Telling</a:t>
            </a:r>
            <a:r>
              <a:rPr lang="en-US" sz="3200" b="1" dirty="0" smtClean="0"/>
              <a:t>”- not offender </a:t>
            </a:r>
            <a:r>
              <a:rPr lang="en-US" sz="3200" b="1" dirty="0"/>
              <a:t>and </a:t>
            </a:r>
            <a:r>
              <a:rPr lang="en-US" sz="3200" b="1" dirty="0" smtClean="0"/>
              <a:t>witnesses = sin </a:t>
            </a:r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/>
              <a:t>The primary purpose – “establish”</a:t>
            </a:r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3200" b="1" dirty="0" smtClean="0">
                <a:solidFill>
                  <a:srgbClr val="FF0000"/>
                </a:solidFill>
              </a:rPr>
              <a:t>The order</a:t>
            </a:r>
            <a:r>
              <a:rPr lang="en-US" sz="3200" b="1" dirty="0" smtClean="0"/>
              <a:t>: before telling church</a:t>
            </a:r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3200" b="1" dirty="0" smtClean="0"/>
          </a:p>
          <a:p>
            <a:pPr marL="649224" lvl="3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en-US" sz="3200" b="1" dirty="0" smtClean="0"/>
          </a:p>
          <a:p>
            <a:pPr marL="128016" lvl="1" indent="-256032">
              <a:spcBef>
                <a:spcPts val="400"/>
              </a:spcBef>
              <a:buSzPct val="68000"/>
              <a:buFont typeface="Wingdings 3"/>
              <a:buChar char=""/>
            </a:pPr>
            <a:endParaRPr lang="en-US" sz="37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 18:16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70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Proverbs </a:t>
            </a:r>
            <a:r>
              <a:rPr lang="en-US" sz="3200" b="1" dirty="0"/>
              <a:t>18:8 </a:t>
            </a:r>
            <a:r>
              <a:rPr lang="en-US" sz="3200" b="1" dirty="0" smtClean="0"/>
              <a:t>potential Talebearer</a:t>
            </a:r>
            <a:endParaRPr lang="en-US" sz="3200" b="1" dirty="0"/>
          </a:p>
          <a:p>
            <a:r>
              <a:rPr lang="en-US" sz="3200" b="1" dirty="0"/>
              <a:t>Proverbs </a:t>
            </a:r>
            <a:r>
              <a:rPr lang="en-US" sz="3200" b="1" dirty="0" smtClean="0"/>
              <a:t>18:13, 17 Jump to a conclusion</a:t>
            </a:r>
          </a:p>
          <a:p>
            <a:r>
              <a:rPr lang="en-US" sz="3200" b="1" dirty="0" smtClean="0"/>
              <a:t>Proverbs </a:t>
            </a:r>
            <a:r>
              <a:rPr lang="en-US" sz="3200" b="1" dirty="0"/>
              <a:t>17:9 “…But he who repeats a matter separates friends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Those told are placed in harm’s way</a:t>
            </a:r>
          </a:p>
          <a:p>
            <a:endParaRPr lang="en-US" sz="3200" b="1" dirty="0" smtClean="0"/>
          </a:p>
          <a:p>
            <a:endParaRPr lang="en-US" sz="3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Satan’s Snares – The Hearer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42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</TotalTime>
  <Words>509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Two or Three Witnesses</vt:lpstr>
      <vt:lpstr>Deut 19:15 </vt:lpstr>
      <vt:lpstr>“Crime and Punishment”</vt:lpstr>
      <vt:lpstr> Pitfalls - Misconceptions </vt:lpstr>
      <vt:lpstr> Proper Application </vt:lpstr>
      <vt:lpstr>Matt 18:15</vt:lpstr>
      <vt:lpstr>Matt 18:15  Options</vt:lpstr>
      <vt:lpstr>Matt 18:16</vt:lpstr>
      <vt:lpstr>Satan’s Snares – The Hearer</vt:lpstr>
      <vt:lpstr>Difficulties: Deuteronomy 17:8  </vt:lpstr>
      <vt:lpstr>Deut. 1:17 Requirements You shall….</vt:lpstr>
      <vt:lpstr>Two or Three Witnesses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</dc:creator>
  <cp:lastModifiedBy>Becky</cp:lastModifiedBy>
  <cp:revision>38</cp:revision>
  <dcterms:created xsi:type="dcterms:W3CDTF">2018-03-30T17:28:38Z</dcterms:created>
  <dcterms:modified xsi:type="dcterms:W3CDTF">2018-04-01T01:27:44Z</dcterms:modified>
</cp:coreProperties>
</file>