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50" r:id="rId2"/>
  </p:sldMasterIdLst>
  <p:notesMasterIdLst>
    <p:notesMasterId r:id="rId27"/>
  </p:notesMasterIdLst>
  <p:sldIdLst>
    <p:sldId id="257" r:id="rId3"/>
    <p:sldId id="256" r:id="rId4"/>
    <p:sldId id="258" r:id="rId5"/>
    <p:sldId id="261" r:id="rId6"/>
    <p:sldId id="262" r:id="rId7"/>
    <p:sldId id="263" r:id="rId8"/>
    <p:sldId id="264" r:id="rId9"/>
    <p:sldId id="268" r:id="rId10"/>
    <p:sldId id="267" r:id="rId11"/>
    <p:sldId id="269" r:id="rId12"/>
    <p:sldId id="270" r:id="rId13"/>
    <p:sldId id="271" r:id="rId14"/>
    <p:sldId id="272" r:id="rId15"/>
    <p:sldId id="266" r:id="rId16"/>
    <p:sldId id="273" r:id="rId17"/>
    <p:sldId id="274" r:id="rId18"/>
    <p:sldId id="275" r:id="rId19"/>
    <p:sldId id="277" r:id="rId20"/>
    <p:sldId id="276" r:id="rId21"/>
    <p:sldId id="279" r:id="rId22"/>
    <p:sldId id="260" r:id="rId23"/>
    <p:sldId id="280" r:id="rId24"/>
    <p:sldId id="281" r:id="rId25"/>
    <p:sldId id="25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107" d="100"/>
          <a:sy n="107" d="100"/>
        </p:scale>
        <p:origin x="288" y="9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8AC16-3F75-4259-891E-BE1C4A94C962}" type="datetimeFigureOut">
              <a:rPr lang="en-US" smtClean="0"/>
              <a:t>3/11/2018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3514D7-8524-4B5B-8E47-D22BD822778D}" type="slidenum">
              <a:rPr lang="en-US" smtClean="0"/>
              <a:t>‹#›</a:t>
            </a:fld>
            <a:endParaRPr lang="en-US"/>
          </a:p>
        </p:txBody>
      </p:sp>
    </p:spTree>
    <p:extLst>
      <p:ext uri="{BB962C8B-B14F-4D97-AF65-F5344CB8AC3E}">
        <p14:creationId xmlns:p14="http://schemas.microsoft.com/office/powerpoint/2010/main" val="3122176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E36856-AD3A-43D7-BDC7-AEB01A7DD21B}"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3718663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36856-AD3A-43D7-BDC7-AEB01A7DD21B}"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354704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36856-AD3A-43D7-BDC7-AEB01A7DD21B}"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54638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EB40E-1F97-40E6-8F62-4F780B70D75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C0B3432-23C3-4787-9AB8-6B29105E24E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0254568-9173-49AE-8B10-6889A4CC1473}"/>
              </a:ext>
            </a:extLst>
          </p:cNvPr>
          <p:cNvSpPr>
            <a:spLocks noGrp="1"/>
          </p:cNvSpPr>
          <p:nvPr>
            <p:ph type="dt" sz="half" idx="10"/>
          </p:nvPr>
        </p:nvSpPr>
        <p:spPr/>
        <p:txBody>
          <a:bodyPr/>
          <a:lstStyle/>
          <a:p>
            <a:fld id="{B8E36856-AD3A-43D7-BDC7-AEB01A7DD21B}" type="datetimeFigureOut">
              <a:rPr lang="en-US" smtClean="0"/>
              <a:t>3/11/2018</a:t>
            </a:fld>
            <a:endParaRPr lang="en-US"/>
          </a:p>
        </p:txBody>
      </p:sp>
      <p:sp>
        <p:nvSpPr>
          <p:cNvPr id="5" name="Footer Placeholder 4">
            <a:extLst>
              <a:ext uri="{FF2B5EF4-FFF2-40B4-BE49-F238E27FC236}">
                <a16:creationId xmlns:a16="http://schemas.microsoft.com/office/drawing/2014/main" id="{C01D7B33-690C-44E6-9922-1E47A9565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4AE0B-4758-4AC5-9268-EA3699F1FD30}"/>
              </a:ext>
            </a:extLst>
          </p:cNvPr>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1479451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1FEE-8D6A-4F3D-890D-D658DA8AD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141119-7B73-4558-A618-546751BAEB2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794AAD-47E1-481C-8A43-CDDA8EEE4026}"/>
              </a:ext>
            </a:extLst>
          </p:cNvPr>
          <p:cNvSpPr>
            <a:spLocks noGrp="1"/>
          </p:cNvSpPr>
          <p:nvPr>
            <p:ph type="dt" sz="half" idx="10"/>
          </p:nvPr>
        </p:nvSpPr>
        <p:spPr/>
        <p:txBody>
          <a:bodyPr/>
          <a:lstStyle/>
          <a:p>
            <a:fld id="{B8E36856-AD3A-43D7-BDC7-AEB01A7DD21B}" type="datetimeFigureOut">
              <a:rPr lang="en-US" smtClean="0"/>
              <a:t>3/11/2018</a:t>
            </a:fld>
            <a:endParaRPr lang="en-US"/>
          </a:p>
        </p:txBody>
      </p:sp>
      <p:sp>
        <p:nvSpPr>
          <p:cNvPr id="5" name="Footer Placeholder 4">
            <a:extLst>
              <a:ext uri="{FF2B5EF4-FFF2-40B4-BE49-F238E27FC236}">
                <a16:creationId xmlns:a16="http://schemas.microsoft.com/office/drawing/2014/main" id="{98079F7D-1068-48B8-AE5B-2FE2C93B85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DA0FED-F848-4244-8A6E-FB44135F2CBE}"/>
              </a:ext>
            </a:extLst>
          </p:cNvPr>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2958938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37BF4-B510-412A-B8E0-5FA68AB4E77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24586A1-BA9B-41B5-9952-9FAB941A78F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A5E1F62-D6D0-4FCE-AB1E-6D52BFB852E7}"/>
              </a:ext>
            </a:extLst>
          </p:cNvPr>
          <p:cNvSpPr>
            <a:spLocks noGrp="1"/>
          </p:cNvSpPr>
          <p:nvPr>
            <p:ph type="dt" sz="half" idx="10"/>
          </p:nvPr>
        </p:nvSpPr>
        <p:spPr/>
        <p:txBody>
          <a:bodyPr/>
          <a:lstStyle/>
          <a:p>
            <a:fld id="{B8E36856-AD3A-43D7-BDC7-AEB01A7DD21B}" type="datetimeFigureOut">
              <a:rPr lang="en-US" smtClean="0"/>
              <a:t>3/11/2018</a:t>
            </a:fld>
            <a:endParaRPr lang="en-US"/>
          </a:p>
        </p:txBody>
      </p:sp>
      <p:sp>
        <p:nvSpPr>
          <p:cNvPr id="5" name="Footer Placeholder 4">
            <a:extLst>
              <a:ext uri="{FF2B5EF4-FFF2-40B4-BE49-F238E27FC236}">
                <a16:creationId xmlns:a16="http://schemas.microsoft.com/office/drawing/2014/main" id="{51079D15-D74D-4FA0-9B72-9177E292C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A9BAC-92BF-4D2E-A793-DC8624FB37C0}"/>
              </a:ext>
            </a:extLst>
          </p:cNvPr>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871910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62735-BB34-4D38-AE86-E3A84EBF25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EC6236-70BD-4205-A7BB-1BFD828018A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F9043-9287-441E-BFA6-A125D3895D4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DB940D-19ED-4330-8478-B328EB1BA533}"/>
              </a:ext>
            </a:extLst>
          </p:cNvPr>
          <p:cNvSpPr>
            <a:spLocks noGrp="1"/>
          </p:cNvSpPr>
          <p:nvPr>
            <p:ph type="dt" sz="half" idx="10"/>
          </p:nvPr>
        </p:nvSpPr>
        <p:spPr/>
        <p:txBody>
          <a:bodyPr/>
          <a:lstStyle/>
          <a:p>
            <a:fld id="{B8E36856-AD3A-43D7-BDC7-AEB01A7DD21B}" type="datetimeFigureOut">
              <a:rPr lang="en-US" smtClean="0"/>
              <a:t>3/11/2018</a:t>
            </a:fld>
            <a:endParaRPr lang="en-US"/>
          </a:p>
        </p:txBody>
      </p:sp>
      <p:sp>
        <p:nvSpPr>
          <p:cNvPr id="6" name="Footer Placeholder 5">
            <a:extLst>
              <a:ext uri="{FF2B5EF4-FFF2-40B4-BE49-F238E27FC236}">
                <a16:creationId xmlns:a16="http://schemas.microsoft.com/office/drawing/2014/main" id="{AC8F6027-E147-4A4C-B399-BA28D29C56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0E2E92-989A-4C15-9D75-E5E796CD1ABF}"/>
              </a:ext>
            </a:extLst>
          </p:cNvPr>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3802404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EE44-383C-4FB3-8C20-BE204C7F27D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500D2D-1F46-4CDC-B328-2DBC4751F8E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CF6B31E-24B1-4396-9D15-8FEC89AF8870}"/>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5AF648-7704-4CE8-8124-4D3746F764A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F4D98576-4F49-4205-8463-D2D2EADC4C6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7D382A-9D82-43F5-B229-6A822002F243}"/>
              </a:ext>
            </a:extLst>
          </p:cNvPr>
          <p:cNvSpPr>
            <a:spLocks noGrp="1"/>
          </p:cNvSpPr>
          <p:nvPr>
            <p:ph type="dt" sz="half" idx="10"/>
          </p:nvPr>
        </p:nvSpPr>
        <p:spPr/>
        <p:txBody>
          <a:bodyPr/>
          <a:lstStyle/>
          <a:p>
            <a:fld id="{B8E36856-AD3A-43D7-BDC7-AEB01A7DD21B}" type="datetimeFigureOut">
              <a:rPr lang="en-US" smtClean="0"/>
              <a:t>3/11/2018</a:t>
            </a:fld>
            <a:endParaRPr lang="en-US"/>
          </a:p>
        </p:txBody>
      </p:sp>
      <p:sp>
        <p:nvSpPr>
          <p:cNvPr id="8" name="Footer Placeholder 7">
            <a:extLst>
              <a:ext uri="{FF2B5EF4-FFF2-40B4-BE49-F238E27FC236}">
                <a16:creationId xmlns:a16="http://schemas.microsoft.com/office/drawing/2014/main" id="{9651B4CC-BC69-4C61-88AE-CBB1FA777E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DC542D-4324-4AA7-9A0E-08CE5C6C0069}"/>
              </a:ext>
            </a:extLst>
          </p:cNvPr>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2864171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B9FA5-8E08-49B2-A80D-2C1A90D2FB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FFFD34-865E-4352-B4A3-9E7005F8A934}"/>
              </a:ext>
            </a:extLst>
          </p:cNvPr>
          <p:cNvSpPr>
            <a:spLocks noGrp="1"/>
          </p:cNvSpPr>
          <p:nvPr>
            <p:ph type="dt" sz="half" idx="10"/>
          </p:nvPr>
        </p:nvSpPr>
        <p:spPr/>
        <p:txBody>
          <a:bodyPr/>
          <a:lstStyle/>
          <a:p>
            <a:fld id="{B8E36856-AD3A-43D7-BDC7-AEB01A7DD21B}" type="datetimeFigureOut">
              <a:rPr lang="en-US" smtClean="0"/>
              <a:t>3/11/2018</a:t>
            </a:fld>
            <a:endParaRPr lang="en-US"/>
          </a:p>
        </p:txBody>
      </p:sp>
      <p:sp>
        <p:nvSpPr>
          <p:cNvPr id="4" name="Footer Placeholder 3">
            <a:extLst>
              <a:ext uri="{FF2B5EF4-FFF2-40B4-BE49-F238E27FC236}">
                <a16:creationId xmlns:a16="http://schemas.microsoft.com/office/drawing/2014/main" id="{B542541B-787C-4C85-AEB4-9646AB1739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59E51D-3BEE-4254-8BE1-9C7774C3CD6C}"/>
              </a:ext>
            </a:extLst>
          </p:cNvPr>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4266681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107BA4-94C6-4810-BD5F-1C18AD312FEE}"/>
              </a:ext>
            </a:extLst>
          </p:cNvPr>
          <p:cNvSpPr>
            <a:spLocks noGrp="1"/>
          </p:cNvSpPr>
          <p:nvPr>
            <p:ph type="dt" sz="half" idx="10"/>
          </p:nvPr>
        </p:nvSpPr>
        <p:spPr/>
        <p:txBody>
          <a:bodyPr/>
          <a:lstStyle/>
          <a:p>
            <a:fld id="{B8E36856-AD3A-43D7-BDC7-AEB01A7DD21B}" type="datetimeFigureOut">
              <a:rPr lang="en-US" smtClean="0"/>
              <a:t>3/11/2018</a:t>
            </a:fld>
            <a:endParaRPr lang="en-US"/>
          </a:p>
        </p:txBody>
      </p:sp>
      <p:sp>
        <p:nvSpPr>
          <p:cNvPr id="3" name="Footer Placeholder 2">
            <a:extLst>
              <a:ext uri="{FF2B5EF4-FFF2-40B4-BE49-F238E27FC236}">
                <a16:creationId xmlns:a16="http://schemas.microsoft.com/office/drawing/2014/main" id="{ED6CED7C-6F36-479F-833E-EB17C3C05A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1D14BB-AE48-4DA5-BA97-705998AF455B}"/>
              </a:ext>
            </a:extLst>
          </p:cNvPr>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1125809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1746C-125D-4680-9A39-EA48FAF9E6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FEDE9A7-3EB7-4FA8-92D0-A18F4958432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BDFC85D-8BAC-46CD-BC9C-E7D60BB48B9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39BE57C-2FF7-49F3-ABFD-787A861F9B1D}"/>
              </a:ext>
            </a:extLst>
          </p:cNvPr>
          <p:cNvSpPr>
            <a:spLocks noGrp="1"/>
          </p:cNvSpPr>
          <p:nvPr>
            <p:ph type="dt" sz="half" idx="10"/>
          </p:nvPr>
        </p:nvSpPr>
        <p:spPr/>
        <p:txBody>
          <a:bodyPr/>
          <a:lstStyle/>
          <a:p>
            <a:fld id="{B8E36856-AD3A-43D7-BDC7-AEB01A7DD21B}" type="datetimeFigureOut">
              <a:rPr lang="en-US" smtClean="0"/>
              <a:t>3/11/2018</a:t>
            </a:fld>
            <a:endParaRPr lang="en-US"/>
          </a:p>
        </p:txBody>
      </p:sp>
      <p:sp>
        <p:nvSpPr>
          <p:cNvPr id="6" name="Footer Placeholder 5">
            <a:extLst>
              <a:ext uri="{FF2B5EF4-FFF2-40B4-BE49-F238E27FC236}">
                <a16:creationId xmlns:a16="http://schemas.microsoft.com/office/drawing/2014/main" id="{1F745D9B-1175-4334-9350-B5DB47650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F37160-C92C-4D80-A54F-1011E209205A}"/>
              </a:ext>
            </a:extLst>
          </p:cNvPr>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421139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E36856-AD3A-43D7-BDC7-AEB01A7DD21B}"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2174809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4D5F-8593-4BE0-8432-3CFC39D0A0C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FCBC5D1-7716-4CE9-A05F-FDEBDD7C86D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83BD4AA-F5FE-4D94-B20E-CC0FF636AF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40BD469-3D32-42FD-BBB7-EFF53DE7815F}"/>
              </a:ext>
            </a:extLst>
          </p:cNvPr>
          <p:cNvSpPr>
            <a:spLocks noGrp="1"/>
          </p:cNvSpPr>
          <p:nvPr>
            <p:ph type="dt" sz="half" idx="10"/>
          </p:nvPr>
        </p:nvSpPr>
        <p:spPr/>
        <p:txBody>
          <a:bodyPr/>
          <a:lstStyle/>
          <a:p>
            <a:fld id="{B8E36856-AD3A-43D7-BDC7-AEB01A7DD21B}" type="datetimeFigureOut">
              <a:rPr lang="en-US" smtClean="0"/>
              <a:t>3/11/2018</a:t>
            </a:fld>
            <a:endParaRPr lang="en-US"/>
          </a:p>
        </p:txBody>
      </p:sp>
      <p:sp>
        <p:nvSpPr>
          <p:cNvPr id="6" name="Footer Placeholder 5">
            <a:extLst>
              <a:ext uri="{FF2B5EF4-FFF2-40B4-BE49-F238E27FC236}">
                <a16:creationId xmlns:a16="http://schemas.microsoft.com/office/drawing/2014/main" id="{709BC3E9-5CD2-4312-811B-32FF18517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3843F-38BE-436C-B994-91F88DCED740}"/>
              </a:ext>
            </a:extLst>
          </p:cNvPr>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2602044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C16C-1A53-483A-A829-F0DE3B5CCE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18CC15-BC8C-4FCE-9567-E0D15648B3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1EC99-6CB1-4769-802B-0E0C91323D97}"/>
              </a:ext>
            </a:extLst>
          </p:cNvPr>
          <p:cNvSpPr>
            <a:spLocks noGrp="1"/>
          </p:cNvSpPr>
          <p:nvPr>
            <p:ph type="dt" sz="half" idx="10"/>
          </p:nvPr>
        </p:nvSpPr>
        <p:spPr/>
        <p:txBody>
          <a:bodyPr/>
          <a:lstStyle/>
          <a:p>
            <a:fld id="{B8E36856-AD3A-43D7-BDC7-AEB01A7DD21B}" type="datetimeFigureOut">
              <a:rPr lang="en-US" smtClean="0"/>
              <a:t>3/11/2018</a:t>
            </a:fld>
            <a:endParaRPr lang="en-US"/>
          </a:p>
        </p:txBody>
      </p:sp>
      <p:sp>
        <p:nvSpPr>
          <p:cNvPr id="5" name="Footer Placeholder 4">
            <a:extLst>
              <a:ext uri="{FF2B5EF4-FFF2-40B4-BE49-F238E27FC236}">
                <a16:creationId xmlns:a16="http://schemas.microsoft.com/office/drawing/2014/main" id="{40CA8049-8961-44F2-BB78-B773D440F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D338A-CADF-4F83-8687-D5C27EA75814}"/>
              </a:ext>
            </a:extLst>
          </p:cNvPr>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1286798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048192-006A-4E78-9618-21C3DC0640E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F37B6D-E1B6-403D-8C6D-84B88CB02A3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B77B5D-939F-45E4-9A76-83904D670D47}"/>
              </a:ext>
            </a:extLst>
          </p:cNvPr>
          <p:cNvSpPr>
            <a:spLocks noGrp="1"/>
          </p:cNvSpPr>
          <p:nvPr>
            <p:ph type="dt" sz="half" idx="10"/>
          </p:nvPr>
        </p:nvSpPr>
        <p:spPr/>
        <p:txBody>
          <a:bodyPr/>
          <a:lstStyle/>
          <a:p>
            <a:fld id="{B8E36856-AD3A-43D7-BDC7-AEB01A7DD21B}" type="datetimeFigureOut">
              <a:rPr lang="en-US" smtClean="0"/>
              <a:t>3/11/2018</a:t>
            </a:fld>
            <a:endParaRPr lang="en-US"/>
          </a:p>
        </p:txBody>
      </p:sp>
      <p:sp>
        <p:nvSpPr>
          <p:cNvPr id="5" name="Footer Placeholder 4">
            <a:extLst>
              <a:ext uri="{FF2B5EF4-FFF2-40B4-BE49-F238E27FC236}">
                <a16:creationId xmlns:a16="http://schemas.microsoft.com/office/drawing/2014/main" id="{47365C5B-940C-4170-84D6-D9C713168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1D37D1-1CD7-4E67-AA27-78479BEDA1F3}"/>
              </a:ext>
            </a:extLst>
          </p:cNvPr>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71860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E36856-AD3A-43D7-BDC7-AEB01A7DD21B}" type="datetimeFigureOut">
              <a:rPr lang="en-US" smtClean="0"/>
              <a:t>3/11/2018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2613767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E36856-AD3A-43D7-BDC7-AEB01A7DD21B}"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3449067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E36856-AD3A-43D7-BDC7-AEB01A7DD21B}" type="datetimeFigureOut">
              <a:rPr lang="en-US" smtClean="0"/>
              <a:t>3/11/2018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220974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E36856-AD3A-43D7-BDC7-AEB01A7DD21B}" type="datetimeFigureOut">
              <a:rPr lang="en-US" smtClean="0"/>
              <a:t>3/11/2018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373700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E36856-AD3A-43D7-BDC7-AEB01A7DD21B}" type="datetimeFigureOut">
              <a:rPr lang="en-US" smtClean="0"/>
              <a:t>3/11/2018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19040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E36856-AD3A-43D7-BDC7-AEB01A7DD21B}"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262169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E36856-AD3A-43D7-BDC7-AEB01A7DD21B}" type="datetimeFigureOut">
              <a:rPr lang="en-US" smtClean="0"/>
              <a:t>3/11/2018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EC644C-72CD-41EE-B56E-E1C42A977103}" type="slidenum">
              <a:rPr lang="en-US" smtClean="0"/>
              <a:t>‹#›</a:t>
            </a:fld>
            <a:endParaRPr lang="en-US"/>
          </a:p>
        </p:txBody>
      </p:sp>
    </p:spTree>
    <p:extLst>
      <p:ext uri="{BB962C8B-B14F-4D97-AF65-F5344CB8AC3E}">
        <p14:creationId xmlns:p14="http://schemas.microsoft.com/office/powerpoint/2010/main" val="27350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36856-AD3A-43D7-BDC7-AEB01A7DD21B}" type="datetimeFigureOut">
              <a:rPr lang="en-US" smtClean="0"/>
              <a:t>3/11/2018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C644C-72CD-41EE-B56E-E1C42A977103}" type="slidenum">
              <a:rPr lang="en-US" smtClean="0"/>
              <a:t>‹#›</a:t>
            </a:fld>
            <a:endParaRPr lang="en-US"/>
          </a:p>
        </p:txBody>
      </p:sp>
    </p:spTree>
    <p:extLst>
      <p:ext uri="{BB962C8B-B14F-4D97-AF65-F5344CB8AC3E}">
        <p14:creationId xmlns:p14="http://schemas.microsoft.com/office/powerpoint/2010/main" val="382858824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B0858C-01CF-485C-A2C0-0A8DABD1186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5D782C-B8AB-4F61-85BC-24E6539F0A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A897B-49B2-43F9-A8D4-8838D0EEBC0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8E36856-AD3A-43D7-BDC7-AEB01A7DD21B}" type="datetimeFigureOut">
              <a:rPr lang="en-US" smtClean="0"/>
              <a:t>3/11/2018</a:t>
            </a:fld>
            <a:endParaRPr lang="en-US"/>
          </a:p>
        </p:txBody>
      </p:sp>
      <p:sp>
        <p:nvSpPr>
          <p:cNvPr id="5" name="Footer Placeholder 4">
            <a:extLst>
              <a:ext uri="{FF2B5EF4-FFF2-40B4-BE49-F238E27FC236}">
                <a16:creationId xmlns:a16="http://schemas.microsoft.com/office/drawing/2014/main" id="{CBE5DC25-08FF-4C4B-97C9-7760478328B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30A441-05AF-480E-96EB-8A769EBBDD2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EC644C-72CD-41EE-B56E-E1C42A977103}" type="slidenum">
              <a:rPr lang="en-US" smtClean="0"/>
              <a:t>‹#›</a:t>
            </a:fld>
            <a:endParaRPr lang="en-US"/>
          </a:p>
        </p:txBody>
      </p:sp>
    </p:spTree>
    <p:extLst>
      <p:ext uri="{BB962C8B-B14F-4D97-AF65-F5344CB8AC3E}">
        <p14:creationId xmlns:p14="http://schemas.microsoft.com/office/powerpoint/2010/main" val="235748556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882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God Wants Our Heart</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r>
              <a:rPr lang="en-US" sz="2800" dirty="0"/>
              <a:t>Man must willingly and completely surrender his entire heart unto God. </a:t>
            </a:r>
          </a:p>
        </p:txBody>
      </p:sp>
      <p:sp>
        <p:nvSpPr>
          <p:cNvPr id="4" name="Rectangle: Rounded Corners 3">
            <a:extLst>
              <a:ext uri="{FF2B5EF4-FFF2-40B4-BE49-F238E27FC236}">
                <a16:creationId xmlns:a16="http://schemas.microsoft.com/office/drawing/2014/main" id="{E2D9B4C7-AAC0-4CEC-9960-D7C0937C2CDC}"/>
              </a:ext>
            </a:extLst>
          </p:cNvPr>
          <p:cNvSpPr/>
          <p:nvPr/>
        </p:nvSpPr>
        <p:spPr>
          <a:xfrm>
            <a:off x="914400" y="3087758"/>
            <a:ext cx="7434470" cy="3089206"/>
          </a:xfrm>
          <a:prstGeom prst="roundRect">
            <a:avLst/>
          </a:prstGeom>
          <a:solidFill>
            <a:srgbClr val="00206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64158FF-FDE5-4F80-87D0-DD077453454B}"/>
              </a:ext>
            </a:extLst>
          </p:cNvPr>
          <p:cNvSpPr txBox="1"/>
          <p:nvPr/>
        </p:nvSpPr>
        <p:spPr>
          <a:xfrm>
            <a:off x="1431235" y="3591339"/>
            <a:ext cx="6467061" cy="2246769"/>
          </a:xfrm>
          <a:prstGeom prst="rect">
            <a:avLst/>
          </a:prstGeom>
          <a:noFill/>
        </p:spPr>
        <p:txBody>
          <a:bodyPr wrap="square" rtlCol="0">
            <a:spAutoFit/>
          </a:bodyPr>
          <a:lstStyle/>
          <a:p>
            <a:r>
              <a:rPr lang="en-US" sz="2800" b="1" dirty="0">
                <a:solidFill>
                  <a:schemeClr val="bg1"/>
                </a:solidFill>
              </a:rPr>
              <a:t>“And you shall love the Lord your God with </a:t>
            </a:r>
            <a:r>
              <a:rPr lang="en-US" sz="2800" b="1" u="sng" dirty="0">
                <a:solidFill>
                  <a:schemeClr val="bg1"/>
                </a:solidFill>
              </a:rPr>
              <a:t>all</a:t>
            </a:r>
            <a:r>
              <a:rPr lang="en-US" sz="2800" b="1" dirty="0">
                <a:solidFill>
                  <a:schemeClr val="bg1"/>
                </a:solidFill>
              </a:rPr>
              <a:t> your heart, with </a:t>
            </a:r>
            <a:r>
              <a:rPr lang="en-US" sz="2800" b="1" u="sng" dirty="0">
                <a:solidFill>
                  <a:schemeClr val="bg1"/>
                </a:solidFill>
              </a:rPr>
              <a:t>all</a:t>
            </a:r>
            <a:r>
              <a:rPr lang="en-US" sz="2800" b="1" dirty="0">
                <a:solidFill>
                  <a:schemeClr val="bg1"/>
                </a:solidFill>
              </a:rPr>
              <a:t> your soul, with </a:t>
            </a:r>
            <a:r>
              <a:rPr lang="en-US" sz="2800" b="1" u="sng" dirty="0">
                <a:solidFill>
                  <a:schemeClr val="bg1"/>
                </a:solidFill>
              </a:rPr>
              <a:t>all</a:t>
            </a:r>
            <a:r>
              <a:rPr lang="en-US" sz="2800" b="1" dirty="0">
                <a:solidFill>
                  <a:schemeClr val="bg1"/>
                </a:solidFill>
              </a:rPr>
              <a:t> your mind, and with </a:t>
            </a:r>
            <a:r>
              <a:rPr lang="en-US" sz="2800" b="1" u="sng" dirty="0">
                <a:solidFill>
                  <a:schemeClr val="bg1"/>
                </a:solidFill>
              </a:rPr>
              <a:t>all</a:t>
            </a:r>
            <a:r>
              <a:rPr lang="en-US" sz="2800" b="1" dirty="0">
                <a:solidFill>
                  <a:schemeClr val="bg1"/>
                </a:solidFill>
              </a:rPr>
              <a:t> your strength.’ This is the first commandment.”</a:t>
            </a:r>
          </a:p>
          <a:p>
            <a:pPr algn="r"/>
            <a:r>
              <a:rPr lang="en-US" sz="2800" b="1" dirty="0">
                <a:solidFill>
                  <a:schemeClr val="bg1"/>
                </a:solidFill>
              </a:rPr>
              <a:t>Mark 12:30</a:t>
            </a:r>
          </a:p>
        </p:txBody>
      </p:sp>
    </p:spTree>
    <p:extLst>
      <p:ext uri="{BB962C8B-B14F-4D97-AF65-F5344CB8AC3E}">
        <p14:creationId xmlns:p14="http://schemas.microsoft.com/office/powerpoint/2010/main" val="7597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God Wants Our Heart</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r>
              <a:rPr lang="en-US" sz="2800" dirty="0"/>
              <a:t>If God doesn’t have our heart, He really doesn’t have us at all! </a:t>
            </a:r>
          </a:p>
        </p:txBody>
      </p:sp>
    </p:spTree>
    <p:extLst>
      <p:ext uri="{BB962C8B-B14F-4D97-AF65-F5344CB8AC3E}">
        <p14:creationId xmlns:p14="http://schemas.microsoft.com/office/powerpoint/2010/main" val="203548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God Wants Our Heart</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r>
              <a:rPr lang="en-US" sz="2800" dirty="0"/>
              <a:t>If God doesn’t have our heart, He really doesn’t have us at all! </a:t>
            </a:r>
          </a:p>
        </p:txBody>
      </p:sp>
      <p:sp>
        <p:nvSpPr>
          <p:cNvPr id="4" name="Rectangle: Rounded Corners 3">
            <a:extLst>
              <a:ext uri="{FF2B5EF4-FFF2-40B4-BE49-F238E27FC236}">
                <a16:creationId xmlns:a16="http://schemas.microsoft.com/office/drawing/2014/main" id="{E2D9B4C7-AAC0-4CEC-9960-D7C0937C2CDC}"/>
              </a:ext>
            </a:extLst>
          </p:cNvPr>
          <p:cNvSpPr/>
          <p:nvPr/>
        </p:nvSpPr>
        <p:spPr>
          <a:xfrm>
            <a:off x="914400" y="3087758"/>
            <a:ext cx="7434470" cy="3089206"/>
          </a:xfrm>
          <a:prstGeom prst="roundRect">
            <a:avLst/>
          </a:prstGeom>
          <a:solidFill>
            <a:srgbClr val="00206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64158FF-FDE5-4F80-87D0-DD077453454B}"/>
              </a:ext>
            </a:extLst>
          </p:cNvPr>
          <p:cNvSpPr txBox="1"/>
          <p:nvPr/>
        </p:nvSpPr>
        <p:spPr>
          <a:xfrm>
            <a:off x="1431235" y="3591339"/>
            <a:ext cx="6467061" cy="1384995"/>
          </a:xfrm>
          <a:prstGeom prst="rect">
            <a:avLst/>
          </a:prstGeom>
          <a:noFill/>
        </p:spPr>
        <p:txBody>
          <a:bodyPr wrap="square" rtlCol="0">
            <a:spAutoFit/>
          </a:bodyPr>
          <a:lstStyle/>
          <a:p>
            <a:r>
              <a:rPr lang="en-US" sz="2800" b="1" dirty="0">
                <a:solidFill>
                  <a:schemeClr val="bg1"/>
                </a:solidFill>
              </a:rPr>
              <a:t>“Keep your heart with all diligence, for out of it spring the issues of life.”</a:t>
            </a:r>
          </a:p>
          <a:p>
            <a:pPr algn="r"/>
            <a:r>
              <a:rPr lang="en-US" sz="2800" b="1" dirty="0">
                <a:solidFill>
                  <a:schemeClr val="bg1"/>
                </a:solidFill>
              </a:rPr>
              <a:t>Proverbs 4:23</a:t>
            </a:r>
          </a:p>
        </p:txBody>
      </p:sp>
    </p:spTree>
    <p:extLst>
      <p:ext uri="{BB962C8B-B14F-4D97-AF65-F5344CB8AC3E}">
        <p14:creationId xmlns:p14="http://schemas.microsoft.com/office/powerpoint/2010/main" val="106278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God Wants Our Heart</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r>
              <a:rPr lang="en-US" sz="2800" dirty="0"/>
              <a:t>If God doesn’t have our heart, He really doesn’t have us at all! </a:t>
            </a:r>
          </a:p>
        </p:txBody>
      </p:sp>
      <p:sp>
        <p:nvSpPr>
          <p:cNvPr id="4" name="Rectangle: Rounded Corners 3">
            <a:extLst>
              <a:ext uri="{FF2B5EF4-FFF2-40B4-BE49-F238E27FC236}">
                <a16:creationId xmlns:a16="http://schemas.microsoft.com/office/drawing/2014/main" id="{E2D9B4C7-AAC0-4CEC-9960-D7C0937C2CDC}"/>
              </a:ext>
            </a:extLst>
          </p:cNvPr>
          <p:cNvSpPr/>
          <p:nvPr/>
        </p:nvSpPr>
        <p:spPr>
          <a:xfrm>
            <a:off x="914400" y="3087758"/>
            <a:ext cx="7434470" cy="3089206"/>
          </a:xfrm>
          <a:prstGeom prst="roundRect">
            <a:avLst/>
          </a:prstGeom>
          <a:solidFill>
            <a:srgbClr val="00206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64158FF-FDE5-4F80-87D0-DD077453454B}"/>
              </a:ext>
            </a:extLst>
          </p:cNvPr>
          <p:cNvSpPr txBox="1"/>
          <p:nvPr/>
        </p:nvSpPr>
        <p:spPr>
          <a:xfrm>
            <a:off x="1431235" y="3366055"/>
            <a:ext cx="6467061" cy="2677656"/>
          </a:xfrm>
          <a:prstGeom prst="rect">
            <a:avLst/>
          </a:prstGeom>
          <a:noFill/>
        </p:spPr>
        <p:txBody>
          <a:bodyPr wrap="square" rtlCol="0">
            <a:spAutoFit/>
          </a:bodyPr>
          <a:lstStyle/>
          <a:p>
            <a:r>
              <a:rPr lang="en-US" sz="2800" b="1" dirty="0">
                <a:solidFill>
                  <a:schemeClr val="bg1"/>
                </a:solidFill>
              </a:rPr>
              <a:t>“No one can serve two masters; for either he will hate the one and love the other, or else he will be loyal to the one and despise the other. You cannot serve God and mammon.”</a:t>
            </a:r>
          </a:p>
          <a:p>
            <a:pPr algn="r"/>
            <a:r>
              <a:rPr lang="en-US" sz="2800" b="1" dirty="0">
                <a:solidFill>
                  <a:schemeClr val="bg1"/>
                </a:solidFill>
              </a:rPr>
              <a:t>Matthew 6:24</a:t>
            </a:r>
          </a:p>
        </p:txBody>
      </p:sp>
    </p:spTree>
    <p:extLst>
      <p:ext uri="{BB962C8B-B14F-4D97-AF65-F5344CB8AC3E}">
        <p14:creationId xmlns:p14="http://schemas.microsoft.com/office/powerpoint/2010/main" val="47930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God Sees Our Heart</a:t>
            </a:r>
          </a:p>
        </p:txBody>
      </p:sp>
    </p:spTree>
    <p:extLst>
      <p:ext uri="{BB962C8B-B14F-4D97-AF65-F5344CB8AC3E}">
        <p14:creationId xmlns:p14="http://schemas.microsoft.com/office/powerpoint/2010/main" val="141047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God Sees Our Heart</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pPr marL="0" indent="0">
              <a:buNone/>
            </a:pPr>
            <a:r>
              <a:rPr lang="en-US" sz="2800" b="1" dirty="0"/>
              <a:t>“But the Lord said to Samuel, ‘Do not look at his appearance or at his physical stature, because I have refused him. For the Lord does not see as man sees; for man looks at the outward appearance, but the Lord looks at the heart.’” </a:t>
            </a:r>
          </a:p>
          <a:p>
            <a:pPr marL="0" indent="0" algn="r">
              <a:buNone/>
            </a:pPr>
            <a:r>
              <a:rPr lang="en-US" sz="2800" b="1" dirty="0"/>
              <a:t>1 Samuel 16:7</a:t>
            </a:r>
          </a:p>
        </p:txBody>
      </p:sp>
    </p:spTree>
    <p:extLst>
      <p:ext uri="{BB962C8B-B14F-4D97-AF65-F5344CB8AC3E}">
        <p14:creationId xmlns:p14="http://schemas.microsoft.com/office/powerpoint/2010/main" val="2874264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God Sees Our Heart</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pPr marL="0" indent="0">
              <a:buNone/>
            </a:pPr>
            <a:r>
              <a:rPr lang="en-US" sz="2800" b="1" dirty="0"/>
              <a:t>“…and all the churches shall know that I am He who searches the minds and hearts. And I will give to each one of you according to your works.” </a:t>
            </a:r>
          </a:p>
          <a:p>
            <a:pPr marL="0" indent="0" algn="r">
              <a:buNone/>
            </a:pPr>
            <a:r>
              <a:rPr lang="en-US" sz="2800" b="1" dirty="0"/>
              <a:t>Revelation 2:23</a:t>
            </a:r>
          </a:p>
          <a:p>
            <a:pPr marL="0" indent="0" algn="r">
              <a:buNone/>
            </a:pPr>
            <a:endParaRPr lang="en-US" sz="2800" b="1" dirty="0"/>
          </a:p>
          <a:p>
            <a:pPr marL="0" indent="0">
              <a:buNone/>
            </a:pPr>
            <a:r>
              <a:rPr lang="en-US" sz="2800" b="1" dirty="0"/>
              <a:t>“And there is no creature hidden from His sight, but all things are naked and open to the eyes of Him to whom we must give account.” </a:t>
            </a:r>
          </a:p>
          <a:p>
            <a:pPr marL="0" indent="0" algn="r">
              <a:buNone/>
            </a:pPr>
            <a:r>
              <a:rPr lang="en-US" sz="2800" b="1" dirty="0"/>
              <a:t>Hebrews 4:13</a:t>
            </a:r>
          </a:p>
        </p:txBody>
      </p:sp>
    </p:spTree>
    <p:extLst>
      <p:ext uri="{BB962C8B-B14F-4D97-AF65-F5344CB8AC3E}">
        <p14:creationId xmlns:p14="http://schemas.microsoft.com/office/powerpoint/2010/main" val="2332582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God Sees Our Heart</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pPr marL="0" indent="0">
              <a:buNone/>
            </a:pPr>
            <a:r>
              <a:rPr lang="en-US" sz="2800" b="1" dirty="0"/>
              <a:t>“Woe to you, scribes and Pharisees, hypocrites!   For you are like whitewashed tombs which indeed appear beautiful outwardly, but inside are full of dead men’s bones and all uncleanness.</a:t>
            </a:r>
          </a:p>
          <a:p>
            <a:pPr marL="0" indent="0">
              <a:buNone/>
            </a:pPr>
            <a:r>
              <a:rPr lang="en-US" sz="2800" b="1" dirty="0"/>
              <a:t>  Even so you also outwardly appear righteous to men, but inside you are full of hypocrisy and lawlessness.” </a:t>
            </a:r>
          </a:p>
          <a:p>
            <a:pPr marL="0" indent="0" algn="r">
              <a:buNone/>
            </a:pPr>
            <a:r>
              <a:rPr lang="en-US" sz="2800" b="1" dirty="0"/>
              <a:t>Matthew 23:27-28</a:t>
            </a:r>
          </a:p>
        </p:txBody>
      </p:sp>
    </p:spTree>
    <p:extLst>
      <p:ext uri="{BB962C8B-B14F-4D97-AF65-F5344CB8AC3E}">
        <p14:creationId xmlns:p14="http://schemas.microsoft.com/office/powerpoint/2010/main" val="369214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God Sees Our Heart</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pPr marL="0" indent="0">
              <a:buNone/>
            </a:pPr>
            <a:r>
              <a:rPr lang="en-US" sz="2800" b="1" dirty="0"/>
              <a:t>“Do not let your adornment be merely outward — arranging the hair, wearing gold, or putting on fine apparel —  </a:t>
            </a:r>
          </a:p>
          <a:p>
            <a:pPr marL="0" indent="0">
              <a:buNone/>
            </a:pPr>
            <a:r>
              <a:rPr lang="en-US" sz="2800" b="1" dirty="0"/>
              <a:t>  rather let it be the hidden person of the heart, with the incorruptible beauty of a gentle and quiet spirit, which is very precious in the sight of God.” </a:t>
            </a:r>
          </a:p>
          <a:p>
            <a:pPr marL="0" indent="0" algn="r">
              <a:buNone/>
            </a:pPr>
            <a:r>
              <a:rPr lang="en-US" sz="2800" b="1" dirty="0"/>
              <a:t>1 Peter 3:3-4</a:t>
            </a:r>
          </a:p>
        </p:txBody>
      </p:sp>
    </p:spTree>
    <p:extLst>
      <p:ext uri="{BB962C8B-B14F-4D97-AF65-F5344CB8AC3E}">
        <p14:creationId xmlns:p14="http://schemas.microsoft.com/office/powerpoint/2010/main" val="194012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God Sees Our Heart</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pPr marL="0" indent="0">
              <a:buNone/>
            </a:pPr>
            <a:r>
              <a:rPr lang="en-US" sz="2800" b="1" dirty="0"/>
              <a:t>“As for you, my son Solomon, know the God of your father, and serve Him with a loyal heart and with a willing mind; for the Lord searches all hearts and understands all the intent of the thoughts. If you seek Him, He will be found by you; but if you forsake Him, He will cast you off forever.” </a:t>
            </a:r>
          </a:p>
          <a:p>
            <a:pPr marL="0" indent="0" algn="r">
              <a:buNone/>
            </a:pPr>
            <a:r>
              <a:rPr lang="en-US" sz="2800" b="1" dirty="0"/>
              <a:t>1 Chronicles 28:9</a:t>
            </a:r>
          </a:p>
        </p:txBody>
      </p:sp>
    </p:spTree>
    <p:extLst>
      <p:ext uri="{BB962C8B-B14F-4D97-AF65-F5344CB8AC3E}">
        <p14:creationId xmlns:p14="http://schemas.microsoft.com/office/powerpoint/2010/main" val="38369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ible heart wallpaper">
            <a:extLst>
              <a:ext uri="{FF2B5EF4-FFF2-40B4-BE49-F238E27FC236}">
                <a16:creationId xmlns:a16="http://schemas.microsoft.com/office/drawing/2014/main" id="{87581B3B-A102-49BF-AE7B-DC5B025870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350"/>
            <a:ext cx="9144000" cy="60817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6E77565-C0D2-4DD7-B2FD-1063C3940903}"/>
              </a:ext>
            </a:extLst>
          </p:cNvPr>
          <p:cNvSpPr>
            <a:spLocks noGrp="1"/>
          </p:cNvSpPr>
          <p:nvPr>
            <p:ph type="ctrTitle"/>
          </p:nvPr>
        </p:nvSpPr>
        <p:spPr>
          <a:xfrm>
            <a:off x="3684104" y="569844"/>
            <a:ext cx="5247861" cy="1643269"/>
          </a:xfrm>
        </p:spPr>
        <p:txBody>
          <a:bodyPr>
            <a:normAutofit/>
          </a:bodyPr>
          <a:lstStyle/>
          <a:p>
            <a:r>
              <a:rPr lang="en-US" sz="5400" b="1" dirty="0">
                <a:ln w="28575">
                  <a:solidFill>
                    <a:schemeClr val="bg1"/>
                  </a:solidFill>
                </a:ln>
                <a:effectLst>
                  <a:outerShdw blurRad="50800" dist="38100" dir="2700000" algn="tl" rotWithShape="0">
                    <a:prstClr val="black">
                      <a:alpha val="40000"/>
                    </a:prstClr>
                  </a:outerShdw>
                </a:effectLst>
                <a:latin typeface="Arial Black" panose="020B0A04020102020204" pitchFamily="34" charset="0"/>
              </a:rPr>
              <a:t>Where Is Your Heart?</a:t>
            </a:r>
          </a:p>
        </p:txBody>
      </p:sp>
    </p:spTree>
    <p:extLst>
      <p:ext uri="{BB962C8B-B14F-4D97-AF65-F5344CB8AC3E}">
        <p14:creationId xmlns:p14="http://schemas.microsoft.com/office/powerpoint/2010/main" val="11087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Our Heart Will Be Revealed</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r>
              <a:rPr lang="en-US" sz="2800" b="1" dirty="0"/>
              <a:t>We can fool some people regarding our true self, but we cannot fool God.</a:t>
            </a:r>
          </a:p>
          <a:p>
            <a:r>
              <a:rPr lang="en-US" sz="2800" b="1" dirty="0"/>
              <a:t>God searches our heart to give us according to our ways (Jer. 17:10). </a:t>
            </a:r>
          </a:p>
          <a:p>
            <a:endParaRPr lang="en-US" sz="800" b="1" dirty="0"/>
          </a:p>
          <a:p>
            <a:r>
              <a:rPr lang="en-US" sz="2800" b="1" dirty="0"/>
              <a:t>However, the hidden man of the heart will eventually be revealed for </a:t>
            </a:r>
            <a:r>
              <a:rPr lang="en-US" sz="2800" b="1" u="sng" dirty="0"/>
              <a:t>everyone</a:t>
            </a:r>
            <a:r>
              <a:rPr lang="en-US" sz="2800" b="1" dirty="0"/>
              <a:t> to see.</a:t>
            </a:r>
          </a:p>
          <a:p>
            <a:pPr lvl="1"/>
            <a:r>
              <a:rPr lang="en-US" sz="2800" b="1" dirty="0"/>
              <a:t>Galatians 6:7-8</a:t>
            </a:r>
          </a:p>
          <a:p>
            <a:pPr lvl="1"/>
            <a:r>
              <a:rPr lang="en-US" sz="2800" b="1" dirty="0"/>
              <a:t>Numbers 32:23</a:t>
            </a:r>
          </a:p>
        </p:txBody>
      </p:sp>
    </p:spTree>
    <p:extLst>
      <p:ext uri="{BB962C8B-B14F-4D97-AF65-F5344CB8AC3E}">
        <p14:creationId xmlns:p14="http://schemas.microsoft.com/office/powerpoint/2010/main" val="52003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60" name="Picture 12" descr="Related image">
            <a:extLst>
              <a:ext uri="{FF2B5EF4-FFF2-40B4-BE49-F238E27FC236}">
                <a16:creationId xmlns:a16="http://schemas.microsoft.com/office/drawing/2014/main" id="{DE2D9DBD-B639-4F59-A325-917A4EEF5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648" y="-5763"/>
            <a:ext cx="5086350" cy="38195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Image result for MSU doctor">
            <a:extLst>
              <a:ext uri="{FF2B5EF4-FFF2-40B4-BE49-F238E27FC236}">
                <a16:creationId xmlns:a16="http://schemas.microsoft.com/office/drawing/2014/main" id="{E9934FB8-C504-4591-B0BF-7DD4715410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54" y="2374418"/>
            <a:ext cx="2698700" cy="20240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Image result for jared subway">
            <a:extLst>
              <a:ext uri="{FF2B5EF4-FFF2-40B4-BE49-F238E27FC236}">
                <a16:creationId xmlns:a16="http://schemas.microsoft.com/office/drawing/2014/main" id="{1FEF253E-C887-49A3-A56A-A4F25B6579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59" r="22689" b="4332"/>
          <a:stretch/>
        </p:blipFill>
        <p:spPr bwMode="auto">
          <a:xfrm>
            <a:off x="6188765" y="3471224"/>
            <a:ext cx="2955235" cy="33867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62" name="Picture 14" descr="Image result for al franken">
            <a:extLst>
              <a:ext uri="{FF2B5EF4-FFF2-40B4-BE49-F238E27FC236}">
                <a16:creationId xmlns:a16="http://schemas.microsoft.com/office/drawing/2014/main" id="{692C3127-F627-40DF-B9CB-92851573A1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2" y="4212552"/>
            <a:ext cx="2095500" cy="26479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Image result for harvey weinstein">
            <a:extLst>
              <a:ext uri="{FF2B5EF4-FFF2-40B4-BE49-F238E27FC236}">
                <a16:creationId xmlns:a16="http://schemas.microsoft.com/office/drawing/2014/main" id="{60B53B59-B539-4230-87B1-069CC558ECA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5299" y="4326681"/>
            <a:ext cx="1710398" cy="253131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Related image">
            <a:extLst>
              <a:ext uri="{FF2B5EF4-FFF2-40B4-BE49-F238E27FC236}">
                <a16:creationId xmlns:a16="http://schemas.microsoft.com/office/drawing/2014/main" id="{0FAF0DD2-65C3-491F-9584-70D3D03BF5B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283" t="6925" r="20000" b="8634"/>
          <a:stretch/>
        </p:blipFill>
        <p:spPr bwMode="auto">
          <a:xfrm>
            <a:off x="0" y="0"/>
            <a:ext cx="4432852" cy="28954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4FB6BA0E-25AC-41DA-87E5-59D9E8FFA0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4823" y="4221858"/>
            <a:ext cx="3525664" cy="26491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52335E6-4F3D-4286-84B7-DF8137D790E4}"/>
              </a:ext>
            </a:extLst>
          </p:cNvPr>
          <p:cNvSpPr>
            <a:spLocks noGrp="1"/>
          </p:cNvSpPr>
          <p:nvPr>
            <p:ph type="title"/>
          </p:nvPr>
        </p:nvSpPr>
        <p:spPr>
          <a:xfrm>
            <a:off x="1835298" y="2901100"/>
            <a:ext cx="7170379" cy="1334010"/>
          </a:xfrm>
          <a:solidFill>
            <a:schemeClr val="bg1"/>
          </a:solidFill>
          <a:ln>
            <a:solidFill>
              <a:schemeClr val="tx1"/>
            </a:solidFill>
          </a:ln>
        </p:spPr>
        <p:txBody>
          <a:bodyPr>
            <a:normAutofit/>
          </a:bodyPr>
          <a:lstStyle/>
          <a:p>
            <a:pPr algn="ctr"/>
            <a:r>
              <a:rPr lang="en-US" sz="3600" b="1" dirty="0">
                <a:latin typeface="+mn-lt"/>
              </a:rPr>
              <a:t>“Be sure your sin will find you out.”</a:t>
            </a:r>
            <a:br>
              <a:rPr lang="en-US" sz="3600" b="1" dirty="0">
                <a:latin typeface="+mn-lt"/>
              </a:rPr>
            </a:br>
            <a:r>
              <a:rPr lang="en-US" sz="3200" b="1" dirty="0">
                <a:latin typeface="+mn-lt"/>
              </a:rPr>
              <a:t>Numbers 32:23</a:t>
            </a:r>
            <a:endParaRPr lang="en-US" sz="3600" b="1" dirty="0">
              <a:latin typeface="+mn-lt"/>
            </a:endParaRPr>
          </a:p>
        </p:txBody>
      </p:sp>
    </p:spTree>
    <p:extLst>
      <p:ext uri="{BB962C8B-B14F-4D97-AF65-F5344CB8AC3E}">
        <p14:creationId xmlns:p14="http://schemas.microsoft.com/office/powerpoint/2010/main" val="9166504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Our Heart Can Be Changed</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r>
              <a:rPr lang="en-US" sz="2800" b="1" dirty="0"/>
              <a:t>Our heart can be changed for the </a:t>
            </a:r>
            <a:r>
              <a:rPr lang="en-US" sz="2800" b="1" u="sng" dirty="0"/>
              <a:t>worse</a:t>
            </a:r>
            <a:r>
              <a:rPr lang="en-US" sz="2800" b="1" dirty="0"/>
              <a:t>!</a:t>
            </a:r>
          </a:p>
          <a:p>
            <a:pPr lvl="1"/>
            <a:r>
              <a:rPr lang="en-US" sz="2800" b="1" dirty="0"/>
              <a:t>Hebrews 3:12-13</a:t>
            </a:r>
          </a:p>
          <a:p>
            <a:pPr lvl="1"/>
            <a:endParaRPr lang="en-US" sz="800" b="1" dirty="0"/>
          </a:p>
          <a:p>
            <a:pPr lvl="1"/>
            <a:endParaRPr lang="en-US" sz="800" b="1" dirty="0"/>
          </a:p>
          <a:p>
            <a:r>
              <a:rPr lang="en-US" sz="2800" b="1" dirty="0"/>
              <a:t>Our heart can be changed for the </a:t>
            </a:r>
            <a:r>
              <a:rPr lang="en-US" sz="2800" b="1" u="sng" dirty="0"/>
              <a:t>better</a:t>
            </a:r>
            <a:r>
              <a:rPr lang="en-US" sz="2800" b="1" dirty="0"/>
              <a:t>!</a:t>
            </a:r>
            <a:endParaRPr lang="en-US" sz="800" b="1" dirty="0"/>
          </a:p>
          <a:p>
            <a:pPr lvl="1"/>
            <a:endParaRPr lang="en-US" sz="800" b="1" dirty="0"/>
          </a:p>
          <a:p>
            <a:pPr lvl="1"/>
            <a:r>
              <a:rPr lang="en-US" sz="2800" b="1" dirty="0"/>
              <a:t>Our heart can be </a:t>
            </a:r>
            <a:r>
              <a:rPr lang="en-US" sz="2800" b="1" i="1" dirty="0"/>
              <a:t>purified</a:t>
            </a:r>
            <a:r>
              <a:rPr lang="en-US" sz="2800" b="1" dirty="0"/>
              <a:t> by our personal repentance (Matt. 23:25-26; James 4:8).</a:t>
            </a:r>
          </a:p>
          <a:p>
            <a:pPr lvl="1"/>
            <a:r>
              <a:rPr lang="en-US" sz="2800" b="1" dirty="0"/>
              <a:t>Our heart can be </a:t>
            </a:r>
            <a:r>
              <a:rPr lang="en-US" sz="2800" b="1" i="1" dirty="0"/>
              <a:t>cleansed</a:t>
            </a:r>
            <a:r>
              <a:rPr lang="en-US" sz="2800" b="1" dirty="0"/>
              <a:t> from sin by God’s forgiveness (Ps. 51:10).</a:t>
            </a:r>
          </a:p>
          <a:p>
            <a:pPr lvl="1"/>
            <a:r>
              <a:rPr lang="en-US" sz="2800" b="1" dirty="0"/>
              <a:t>Our heart can be </a:t>
            </a:r>
            <a:r>
              <a:rPr lang="en-US" sz="2800" b="1" i="1" dirty="0"/>
              <a:t>renewed</a:t>
            </a:r>
            <a:r>
              <a:rPr lang="en-US" sz="2800" b="1" dirty="0"/>
              <a:t> (Ezek. 36:25-27).</a:t>
            </a:r>
          </a:p>
        </p:txBody>
      </p:sp>
    </p:spTree>
    <p:extLst>
      <p:ext uri="{BB962C8B-B14F-4D97-AF65-F5344CB8AC3E}">
        <p14:creationId xmlns:p14="http://schemas.microsoft.com/office/powerpoint/2010/main" val="389929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34AD-064E-42D2-B0B9-ED4EFFA29A18}"/>
              </a:ext>
            </a:extLst>
          </p:cNvPr>
          <p:cNvSpPr>
            <a:spLocks noGrp="1"/>
          </p:cNvSpPr>
          <p:nvPr>
            <p:ph type="title"/>
          </p:nvPr>
        </p:nvSpPr>
        <p:spPr/>
        <p:txBody>
          <a:bodyPr>
            <a:normAutofit/>
          </a:bodyPr>
          <a:lstStyle/>
          <a:p>
            <a:pPr algn="ctr"/>
            <a:r>
              <a:rPr lang="en-US" sz="4800" b="1" dirty="0">
                <a:latin typeface="+mn-lt"/>
              </a:rPr>
              <a:t>The Bible Heart</a:t>
            </a:r>
          </a:p>
        </p:txBody>
      </p:sp>
      <p:sp>
        <p:nvSpPr>
          <p:cNvPr id="3" name="Content Placeholder 2">
            <a:extLst>
              <a:ext uri="{FF2B5EF4-FFF2-40B4-BE49-F238E27FC236}">
                <a16:creationId xmlns:a16="http://schemas.microsoft.com/office/drawing/2014/main" id="{D7C70E20-8BCB-4E69-935E-A888EF4CD73D}"/>
              </a:ext>
            </a:extLst>
          </p:cNvPr>
          <p:cNvSpPr>
            <a:spLocks noGrp="1"/>
          </p:cNvSpPr>
          <p:nvPr>
            <p:ph idx="1"/>
          </p:nvPr>
        </p:nvSpPr>
        <p:spPr/>
        <p:txBody>
          <a:bodyPr>
            <a:normAutofit/>
          </a:bodyPr>
          <a:lstStyle/>
          <a:p>
            <a:pPr lvl="0"/>
            <a:r>
              <a:rPr lang="en-US" sz="2800" b="1" dirty="0"/>
              <a:t>God Wants Our Heart</a:t>
            </a:r>
          </a:p>
          <a:p>
            <a:pPr lvl="0"/>
            <a:r>
              <a:rPr lang="en-US" sz="2800" b="1" dirty="0"/>
              <a:t>God Sees Our Heart</a:t>
            </a:r>
          </a:p>
          <a:p>
            <a:pPr lvl="0"/>
            <a:r>
              <a:rPr lang="en-US" sz="2800" b="1" dirty="0"/>
              <a:t>Our Heart Will Be Revealed</a:t>
            </a:r>
          </a:p>
          <a:p>
            <a:pPr lvl="0"/>
            <a:r>
              <a:rPr lang="en-US" sz="2800" b="1" dirty="0"/>
              <a:t>Our Heart Can Be Changed</a:t>
            </a:r>
          </a:p>
        </p:txBody>
      </p:sp>
      <p:pic>
        <p:nvPicPr>
          <p:cNvPr id="2050" name="Picture 2" descr="Image result for bible heart">
            <a:extLst>
              <a:ext uri="{FF2B5EF4-FFF2-40B4-BE49-F238E27FC236}">
                <a16:creationId xmlns:a16="http://schemas.microsoft.com/office/drawing/2014/main" id="{1463C944-77F2-44E4-B3D3-81336FCE32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547" y="3842578"/>
            <a:ext cx="3509803" cy="2334385"/>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92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80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34AD-064E-42D2-B0B9-ED4EFFA29A18}"/>
              </a:ext>
            </a:extLst>
          </p:cNvPr>
          <p:cNvSpPr>
            <a:spLocks noGrp="1"/>
          </p:cNvSpPr>
          <p:nvPr>
            <p:ph type="title"/>
          </p:nvPr>
        </p:nvSpPr>
        <p:spPr/>
        <p:txBody>
          <a:bodyPr>
            <a:normAutofit/>
          </a:bodyPr>
          <a:lstStyle/>
          <a:p>
            <a:pPr algn="ctr"/>
            <a:r>
              <a:rPr lang="en-US" sz="4800" b="1" dirty="0">
                <a:latin typeface="+mn-lt"/>
              </a:rPr>
              <a:t>The Bible Heart</a:t>
            </a:r>
          </a:p>
        </p:txBody>
      </p:sp>
      <p:sp>
        <p:nvSpPr>
          <p:cNvPr id="3" name="Content Placeholder 2">
            <a:extLst>
              <a:ext uri="{FF2B5EF4-FFF2-40B4-BE49-F238E27FC236}">
                <a16:creationId xmlns:a16="http://schemas.microsoft.com/office/drawing/2014/main" id="{D7C70E20-8BCB-4E69-935E-A888EF4CD73D}"/>
              </a:ext>
            </a:extLst>
          </p:cNvPr>
          <p:cNvSpPr>
            <a:spLocks noGrp="1"/>
          </p:cNvSpPr>
          <p:nvPr>
            <p:ph idx="1"/>
          </p:nvPr>
        </p:nvSpPr>
        <p:spPr/>
        <p:txBody>
          <a:bodyPr>
            <a:normAutofit/>
          </a:bodyPr>
          <a:lstStyle/>
          <a:p>
            <a:pPr lvl="0"/>
            <a:r>
              <a:rPr lang="en-US" sz="2800" dirty="0"/>
              <a:t>Translated from the Greek word </a:t>
            </a:r>
            <a:r>
              <a:rPr lang="en-US" sz="2800" b="1" i="1" dirty="0" err="1"/>
              <a:t>kardia</a:t>
            </a:r>
            <a:r>
              <a:rPr lang="en-US" sz="2800" dirty="0"/>
              <a:t>.</a:t>
            </a:r>
          </a:p>
          <a:p>
            <a:pPr lvl="0"/>
            <a:endParaRPr lang="en-US" sz="800" dirty="0"/>
          </a:p>
          <a:p>
            <a:pPr lvl="0"/>
            <a:r>
              <a:rPr lang="en-US" sz="2800" dirty="0"/>
              <a:t>“denotes the seat and center of all physical and spiritual life… the fountain and seat of the thoughts, passions, desires, appetites, affections, purposes, endeavors… of the understanding… of the will and character” </a:t>
            </a:r>
            <a:r>
              <a:rPr lang="en-US" sz="2400" dirty="0"/>
              <a:t>(Thayer).</a:t>
            </a:r>
          </a:p>
          <a:p>
            <a:endParaRPr lang="en-US" sz="800" dirty="0"/>
          </a:p>
          <a:p>
            <a:pPr lvl="0"/>
            <a:r>
              <a:rPr lang="en-US" sz="2800" dirty="0"/>
              <a:t>“Often including the </a:t>
            </a:r>
            <a:r>
              <a:rPr lang="en-US" sz="2800" u="sng" dirty="0"/>
              <a:t>intellect</a:t>
            </a:r>
            <a:r>
              <a:rPr lang="en-US" sz="2800" dirty="0"/>
              <a:t> as well as the </a:t>
            </a:r>
            <a:r>
              <a:rPr lang="en-US" sz="2800" u="sng" dirty="0"/>
              <a:t>affections</a:t>
            </a:r>
            <a:r>
              <a:rPr lang="en-US" sz="2800" dirty="0"/>
              <a:t> and </a:t>
            </a:r>
            <a:r>
              <a:rPr lang="en-US" sz="2800" u="sng" dirty="0"/>
              <a:t>will</a:t>
            </a:r>
            <a:r>
              <a:rPr lang="en-US" sz="2800" dirty="0"/>
              <a:t>” </a:t>
            </a:r>
            <a:r>
              <a:rPr lang="en-US" sz="2400" dirty="0"/>
              <a:t>(Fausset’s Bible Dictionary). </a:t>
            </a:r>
            <a:endParaRPr lang="en-US" sz="2800" dirty="0"/>
          </a:p>
          <a:p>
            <a:endParaRPr lang="en-US" sz="2800" dirty="0"/>
          </a:p>
        </p:txBody>
      </p:sp>
    </p:spTree>
    <p:extLst>
      <p:ext uri="{BB962C8B-B14F-4D97-AF65-F5344CB8AC3E}">
        <p14:creationId xmlns:p14="http://schemas.microsoft.com/office/powerpoint/2010/main" val="131108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34AD-064E-42D2-B0B9-ED4EFFA29A18}"/>
              </a:ext>
            </a:extLst>
          </p:cNvPr>
          <p:cNvSpPr>
            <a:spLocks noGrp="1"/>
          </p:cNvSpPr>
          <p:nvPr>
            <p:ph type="title"/>
          </p:nvPr>
        </p:nvSpPr>
        <p:spPr/>
        <p:txBody>
          <a:bodyPr>
            <a:normAutofit/>
          </a:bodyPr>
          <a:lstStyle/>
          <a:p>
            <a:pPr algn="ctr"/>
            <a:r>
              <a:rPr lang="en-US" sz="4800" b="1" dirty="0">
                <a:latin typeface="+mn-lt"/>
              </a:rPr>
              <a:t>The Bible Heart</a:t>
            </a:r>
          </a:p>
        </p:txBody>
      </p:sp>
      <p:sp>
        <p:nvSpPr>
          <p:cNvPr id="3" name="Content Placeholder 2">
            <a:extLst>
              <a:ext uri="{FF2B5EF4-FFF2-40B4-BE49-F238E27FC236}">
                <a16:creationId xmlns:a16="http://schemas.microsoft.com/office/drawing/2014/main" id="{D7C70E20-8BCB-4E69-935E-A888EF4CD73D}"/>
              </a:ext>
            </a:extLst>
          </p:cNvPr>
          <p:cNvSpPr>
            <a:spLocks noGrp="1"/>
          </p:cNvSpPr>
          <p:nvPr>
            <p:ph idx="1"/>
          </p:nvPr>
        </p:nvSpPr>
        <p:spPr/>
        <p:txBody>
          <a:bodyPr>
            <a:normAutofit/>
          </a:bodyPr>
          <a:lstStyle/>
          <a:p>
            <a:pPr marL="0" lvl="0" indent="0" algn="ctr">
              <a:buNone/>
            </a:pPr>
            <a:r>
              <a:rPr lang="en-US" sz="3200" b="1" dirty="0">
                <a:solidFill>
                  <a:srgbClr val="002060"/>
                </a:solidFill>
              </a:rPr>
              <a:t>Intellect</a:t>
            </a:r>
            <a:endParaRPr lang="en-US" sz="2800" b="1" dirty="0">
              <a:solidFill>
                <a:srgbClr val="002060"/>
              </a:solidFill>
            </a:endParaRPr>
          </a:p>
          <a:p>
            <a:pPr lvl="0"/>
            <a:endParaRPr lang="en-US" sz="800" dirty="0"/>
          </a:p>
          <a:p>
            <a:r>
              <a:rPr lang="en-US" sz="2800" dirty="0"/>
              <a:t>think with our heart (Matt. 9:4; 15:19)</a:t>
            </a:r>
          </a:p>
          <a:p>
            <a:r>
              <a:rPr lang="en-US" sz="2800" dirty="0"/>
              <a:t>reason in our heart (Mark 2:8)</a:t>
            </a:r>
          </a:p>
          <a:p>
            <a:r>
              <a:rPr lang="en-US" sz="2800" dirty="0"/>
              <a:t>understand with our heart (Matt. 13:15)</a:t>
            </a:r>
          </a:p>
          <a:p>
            <a:r>
              <a:rPr lang="en-US" sz="2800" dirty="0"/>
              <a:t>believe in our heart (Rom. 10:10)</a:t>
            </a:r>
          </a:p>
          <a:p>
            <a:endParaRPr lang="en-US" sz="2800" dirty="0"/>
          </a:p>
        </p:txBody>
      </p:sp>
    </p:spTree>
    <p:extLst>
      <p:ext uri="{BB962C8B-B14F-4D97-AF65-F5344CB8AC3E}">
        <p14:creationId xmlns:p14="http://schemas.microsoft.com/office/powerpoint/2010/main" val="176156980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34AD-064E-42D2-B0B9-ED4EFFA29A18}"/>
              </a:ext>
            </a:extLst>
          </p:cNvPr>
          <p:cNvSpPr>
            <a:spLocks noGrp="1"/>
          </p:cNvSpPr>
          <p:nvPr>
            <p:ph type="title"/>
          </p:nvPr>
        </p:nvSpPr>
        <p:spPr/>
        <p:txBody>
          <a:bodyPr>
            <a:normAutofit/>
          </a:bodyPr>
          <a:lstStyle/>
          <a:p>
            <a:pPr algn="ctr"/>
            <a:r>
              <a:rPr lang="en-US" sz="4800" b="1" dirty="0">
                <a:latin typeface="+mn-lt"/>
              </a:rPr>
              <a:t>The Bible Heart</a:t>
            </a:r>
          </a:p>
        </p:txBody>
      </p:sp>
      <p:sp>
        <p:nvSpPr>
          <p:cNvPr id="3" name="Content Placeholder 2">
            <a:extLst>
              <a:ext uri="{FF2B5EF4-FFF2-40B4-BE49-F238E27FC236}">
                <a16:creationId xmlns:a16="http://schemas.microsoft.com/office/drawing/2014/main" id="{D7C70E20-8BCB-4E69-935E-A888EF4CD73D}"/>
              </a:ext>
            </a:extLst>
          </p:cNvPr>
          <p:cNvSpPr>
            <a:spLocks noGrp="1"/>
          </p:cNvSpPr>
          <p:nvPr>
            <p:ph idx="1"/>
          </p:nvPr>
        </p:nvSpPr>
        <p:spPr/>
        <p:txBody>
          <a:bodyPr>
            <a:normAutofit/>
          </a:bodyPr>
          <a:lstStyle/>
          <a:p>
            <a:pPr marL="0" lvl="0" indent="0" algn="ctr">
              <a:buNone/>
            </a:pPr>
            <a:r>
              <a:rPr lang="en-US" sz="3200" b="1" dirty="0">
                <a:solidFill>
                  <a:srgbClr val="002060"/>
                </a:solidFill>
              </a:rPr>
              <a:t>Affection or Emotion</a:t>
            </a:r>
            <a:endParaRPr lang="en-US" sz="2800" b="1" dirty="0">
              <a:solidFill>
                <a:srgbClr val="002060"/>
              </a:solidFill>
            </a:endParaRPr>
          </a:p>
          <a:p>
            <a:pPr lvl="0"/>
            <a:endParaRPr lang="en-US" sz="800" dirty="0"/>
          </a:p>
          <a:p>
            <a:pPr lvl="0"/>
            <a:r>
              <a:rPr lang="en-US" sz="2800" dirty="0"/>
              <a:t>grieve in our heart (Gen. 6:6)</a:t>
            </a:r>
          </a:p>
          <a:p>
            <a:pPr lvl="0"/>
            <a:r>
              <a:rPr lang="en-US" sz="2800" dirty="0"/>
              <a:t>despise in our heart (2 Sam. 6:16)</a:t>
            </a:r>
          </a:p>
          <a:p>
            <a:pPr lvl="0"/>
            <a:r>
              <a:rPr lang="en-US" sz="2800" dirty="0"/>
              <a:t>broken heart (Ps. 34:18)</a:t>
            </a:r>
          </a:p>
          <a:p>
            <a:pPr lvl="0"/>
            <a:r>
              <a:rPr lang="en-US" sz="2800" dirty="0"/>
              <a:t>love with our heart (Matt. 22:37)</a:t>
            </a:r>
          </a:p>
          <a:p>
            <a:pPr lvl="0"/>
            <a:r>
              <a:rPr lang="en-US" sz="2800" dirty="0"/>
              <a:t>sorrow in our heart (John 16:6)</a:t>
            </a:r>
          </a:p>
          <a:p>
            <a:pPr lvl="0"/>
            <a:r>
              <a:rPr lang="en-US" sz="2800" dirty="0"/>
              <a:t>rejoice in our heart (Acts 2:26)</a:t>
            </a:r>
          </a:p>
        </p:txBody>
      </p:sp>
    </p:spTree>
    <p:extLst>
      <p:ext uri="{BB962C8B-B14F-4D97-AF65-F5344CB8AC3E}">
        <p14:creationId xmlns:p14="http://schemas.microsoft.com/office/powerpoint/2010/main" val="296136629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34AD-064E-42D2-B0B9-ED4EFFA29A18}"/>
              </a:ext>
            </a:extLst>
          </p:cNvPr>
          <p:cNvSpPr>
            <a:spLocks noGrp="1"/>
          </p:cNvSpPr>
          <p:nvPr>
            <p:ph type="title"/>
          </p:nvPr>
        </p:nvSpPr>
        <p:spPr/>
        <p:txBody>
          <a:bodyPr>
            <a:normAutofit/>
          </a:bodyPr>
          <a:lstStyle/>
          <a:p>
            <a:pPr algn="ctr"/>
            <a:r>
              <a:rPr lang="en-US" sz="4800" b="1" dirty="0">
                <a:latin typeface="+mn-lt"/>
              </a:rPr>
              <a:t>The Bible Heart</a:t>
            </a:r>
          </a:p>
        </p:txBody>
      </p:sp>
      <p:sp>
        <p:nvSpPr>
          <p:cNvPr id="3" name="Content Placeholder 2">
            <a:extLst>
              <a:ext uri="{FF2B5EF4-FFF2-40B4-BE49-F238E27FC236}">
                <a16:creationId xmlns:a16="http://schemas.microsoft.com/office/drawing/2014/main" id="{D7C70E20-8BCB-4E69-935E-A888EF4CD73D}"/>
              </a:ext>
            </a:extLst>
          </p:cNvPr>
          <p:cNvSpPr>
            <a:spLocks noGrp="1"/>
          </p:cNvSpPr>
          <p:nvPr>
            <p:ph idx="1"/>
          </p:nvPr>
        </p:nvSpPr>
        <p:spPr/>
        <p:txBody>
          <a:bodyPr>
            <a:normAutofit/>
          </a:bodyPr>
          <a:lstStyle/>
          <a:p>
            <a:pPr marL="0" lvl="0" indent="0" algn="ctr">
              <a:buNone/>
            </a:pPr>
            <a:r>
              <a:rPr lang="en-US" sz="3200" b="1" dirty="0">
                <a:solidFill>
                  <a:srgbClr val="002060"/>
                </a:solidFill>
              </a:rPr>
              <a:t>Will</a:t>
            </a:r>
            <a:endParaRPr lang="en-US" sz="2800" b="1" dirty="0">
              <a:solidFill>
                <a:srgbClr val="002060"/>
              </a:solidFill>
            </a:endParaRPr>
          </a:p>
          <a:p>
            <a:pPr lvl="0"/>
            <a:endParaRPr lang="en-US" sz="800" dirty="0"/>
          </a:p>
          <a:p>
            <a:pPr lvl="0"/>
            <a:r>
              <a:rPr lang="en-US" sz="2800" dirty="0"/>
              <a:t>defiance and rebellion (Jer. 5:23)</a:t>
            </a:r>
          </a:p>
          <a:p>
            <a:pPr lvl="0"/>
            <a:r>
              <a:rPr lang="en-US" sz="2800" dirty="0"/>
              <a:t>obedience (Rom. 6:17)</a:t>
            </a:r>
          </a:p>
          <a:p>
            <a:pPr lvl="0"/>
            <a:r>
              <a:rPr lang="en-US" sz="2800" dirty="0"/>
              <a:t>desire (Rom. 10:1)</a:t>
            </a:r>
          </a:p>
          <a:p>
            <a:pPr lvl="0"/>
            <a:r>
              <a:rPr lang="en-US" sz="2800" dirty="0"/>
              <a:t>purpose (2 Cor. 9:7)</a:t>
            </a:r>
          </a:p>
          <a:p>
            <a:pPr lvl="0"/>
            <a:r>
              <a:rPr lang="en-US" sz="2800" dirty="0"/>
              <a:t>thoughts and intents (Heb. 4:12)</a:t>
            </a:r>
          </a:p>
        </p:txBody>
      </p:sp>
    </p:spTree>
    <p:extLst>
      <p:ext uri="{BB962C8B-B14F-4D97-AF65-F5344CB8AC3E}">
        <p14:creationId xmlns:p14="http://schemas.microsoft.com/office/powerpoint/2010/main" val="197849169"/>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God Wants Our Heart</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r>
              <a:rPr lang="en-US" sz="2800" dirty="0"/>
              <a:t>Man is more than willing to go through the motions in his service unto God. </a:t>
            </a:r>
          </a:p>
        </p:txBody>
      </p:sp>
    </p:spTree>
    <p:extLst>
      <p:ext uri="{BB962C8B-B14F-4D97-AF65-F5344CB8AC3E}">
        <p14:creationId xmlns:p14="http://schemas.microsoft.com/office/powerpoint/2010/main" val="388823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God Wants Our Heart</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r>
              <a:rPr lang="en-US" sz="2800" dirty="0"/>
              <a:t>Man is more than willing to go through the motions in his service unto God. </a:t>
            </a:r>
          </a:p>
        </p:txBody>
      </p:sp>
      <p:sp>
        <p:nvSpPr>
          <p:cNvPr id="4" name="Rectangle: Rounded Corners 3">
            <a:extLst>
              <a:ext uri="{FF2B5EF4-FFF2-40B4-BE49-F238E27FC236}">
                <a16:creationId xmlns:a16="http://schemas.microsoft.com/office/drawing/2014/main" id="{E2D9B4C7-AAC0-4CEC-9960-D7C0937C2CDC}"/>
              </a:ext>
            </a:extLst>
          </p:cNvPr>
          <p:cNvSpPr/>
          <p:nvPr/>
        </p:nvSpPr>
        <p:spPr>
          <a:xfrm>
            <a:off x="914400" y="3087758"/>
            <a:ext cx="7434470" cy="3089206"/>
          </a:xfrm>
          <a:prstGeom prst="roundRect">
            <a:avLst/>
          </a:prstGeom>
          <a:solidFill>
            <a:srgbClr val="00206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64158FF-FDE5-4F80-87D0-DD077453454B}"/>
              </a:ext>
            </a:extLst>
          </p:cNvPr>
          <p:cNvSpPr txBox="1"/>
          <p:nvPr/>
        </p:nvSpPr>
        <p:spPr>
          <a:xfrm>
            <a:off x="1431235" y="3591339"/>
            <a:ext cx="6453808" cy="1815882"/>
          </a:xfrm>
          <a:prstGeom prst="rect">
            <a:avLst/>
          </a:prstGeom>
          <a:noFill/>
        </p:spPr>
        <p:txBody>
          <a:bodyPr wrap="square" rtlCol="0">
            <a:spAutoFit/>
          </a:bodyPr>
          <a:lstStyle/>
          <a:p>
            <a:r>
              <a:rPr lang="en-US" sz="2800" b="1" dirty="0">
                <a:solidFill>
                  <a:schemeClr val="bg1"/>
                </a:solidFill>
              </a:rPr>
              <a:t>“These people draw near to Me with their mouth, and honor Me with their lips, but their heart is far from Me.” </a:t>
            </a:r>
          </a:p>
          <a:p>
            <a:pPr algn="r"/>
            <a:r>
              <a:rPr lang="en-US" sz="2800" b="1" dirty="0">
                <a:solidFill>
                  <a:schemeClr val="bg1"/>
                </a:solidFill>
              </a:rPr>
              <a:t>Matthew 15:8</a:t>
            </a:r>
          </a:p>
        </p:txBody>
      </p:sp>
    </p:spTree>
    <p:extLst>
      <p:ext uri="{BB962C8B-B14F-4D97-AF65-F5344CB8AC3E}">
        <p14:creationId xmlns:p14="http://schemas.microsoft.com/office/powerpoint/2010/main" val="62643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EAAD-1B01-4A4A-840A-3BB2599815BF}"/>
              </a:ext>
            </a:extLst>
          </p:cNvPr>
          <p:cNvSpPr>
            <a:spLocks noGrp="1"/>
          </p:cNvSpPr>
          <p:nvPr>
            <p:ph type="title"/>
          </p:nvPr>
        </p:nvSpPr>
        <p:spPr>
          <a:xfrm>
            <a:off x="628650" y="365126"/>
            <a:ext cx="7886700" cy="1066109"/>
          </a:xfrm>
          <a:solidFill>
            <a:srgbClr val="C00000"/>
          </a:solidFill>
          <a:ln>
            <a:solidFill>
              <a:schemeClr val="tx1"/>
            </a:solidFill>
          </a:ln>
          <a:effectLst>
            <a:outerShdw blurRad="50800" dist="38100" dir="2700000" algn="tl" rotWithShape="0">
              <a:prstClr val="black">
                <a:alpha val="40000"/>
              </a:prstClr>
            </a:outerShdw>
          </a:effectLst>
        </p:spPr>
        <p:txBody>
          <a:bodyPr>
            <a:normAutofit/>
          </a:bodyPr>
          <a:lstStyle/>
          <a:p>
            <a:pPr algn="ctr"/>
            <a:r>
              <a:rPr lang="en-US" sz="4800" b="1" dirty="0">
                <a:solidFill>
                  <a:schemeClr val="bg1"/>
                </a:solidFill>
                <a:latin typeface="+mn-lt"/>
              </a:rPr>
              <a:t>God Wants Our Heart</a:t>
            </a:r>
          </a:p>
        </p:txBody>
      </p:sp>
      <p:sp>
        <p:nvSpPr>
          <p:cNvPr id="3" name="Content Placeholder 2">
            <a:extLst>
              <a:ext uri="{FF2B5EF4-FFF2-40B4-BE49-F238E27FC236}">
                <a16:creationId xmlns:a16="http://schemas.microsoft.com/office/drawing/2014/main" id="{475ECE82-A686-4BD9-8CD9-587359ABDD6A}"/>
              </a:ext>
            </a:extLst>
          </p:cNvPr>
          <p:cNvSpPr>
            <a:spLocks noGrp="1"/>
          </p:cNvSpPr>
          <p:nvPr>
            <p:ph idx="1"/>
          </p:nvPr>
        </p:nvSpPr>
        <p:spPr/>
        <p:txBody>
          <a:bodyPr>
            <a:normAutofit/>
          </a:bodyPr>
          <a:lstStyle/>
          <a:p>
            <a:r>
              <a:rPr lang="en-US" sz="2800" dirty="0"/>
              <a:t>Man is more than willing to go through the motions in his service unto God. </a:t>
            </a:r>
          </a:p>
        </p:txBody>
      </p:sp>
      <p:sp>
        <p:nvSpPr>
          <p:cNvPr id="4" name="Rectangle: Rounded Corners 3">
            <a:extLst>
              <a:ext uri="{FF2B5EF4-FFF2-40B4-BE49-F238E27FC236}">
                <a16:creationId xmlns:a16="http://schemas.microsoft.com/office/drawing/2014/main" id="{E2D9B4C7-AAC0-4CEC-9960-D7C0937C2CDC}"/>
              </a:ext>
            </a:extLst>
          </p:cNvPr>
          <p:cNvSpPr/>
          <p:nvPr/>
        </p:nvSpPr>
        <p:spPr>
          <a:xfrm>
            <a:off x="914400" y="3087758"/>
            <a:ext cx="7434470" cy="3089206"/>
          </a:xfrm>
          <a:prstGeom prst="roundRect">
            <a:avLst/>
          </a:prstGeom>
          <a:solidFill>
            <a:srgbClr val="00206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64158FF-FDE5-4F80-87D0-DD077453454B}"/>
              </a:ext>
            </a:extLst>
          </p:cNvPr>
          <p:cNvSpPr txBox="1"/>
          <p:nvPr/>
        </p:nvSpPr>
        <p:spPr>
          <a:xfrm>
            <a:off x="1431235" y="3591339"/>
            <a:ext cx="6467061" cy="2246769"/>
          </a:xfrm>
          <a:prstGeom prst="rect">
            <a:avLst/>
          </a:prstGeom>
          <a:noFill/>
        </p:spPr>
        <p:txBody>
          <a:bodyPr wrap="square" rtlCol="0">
            <a:spAutoFit/>
          </a:bodyPr>
          <a:lstStyle/>
          <a:p>
            <a:r>
              <a:rPr lang="en-US" sz="2800" b="1" dirty="0">
                <a:solidFill>
                  <a:schemeClr val="bg1"/>
                </a:solidFill>
              </a:rPr>
              <a:t>“‘And yet for all this her treacherous sister Judah has not turned to Me with her whole heart, but in pretense,’ says the Lord.”</a:t>
            </a:r>
          </a:p>
          <a:p>
            <a:pPr algn="r"/>
            <a:r>
              <a:rPr lang="en-US" sz="2800" b="1" dirty="0">
                <a:solidFill>
                  <a:schemeClr val="bg1"/>
                </a:solidFill>
              </a:rPr>
              <a:t>Jeremiah 3:10</a:t>
            </a:r>
          </a:p>
        </p:txBody>
      </p:sp>
    </p:spTree>
    <p:extLst>
      <p:ext uri="{BB962C8B-B14F-4D97-AF65-F5344CB8AC3E}">
        <p14:creationId xmlns:p14="http://schemas.microsoft.com/office/powerpoint/2010/main" val="96514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125</TotalTime>
  <Words>999</Words>
  <Application>Microsoft Office PowerPoint</Application>
  <PresentationFormat>On-screen Show (4:3)</PresentationFormat>
  <Paragraphs>99</Paragraphs>
  <Slides>24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Arial Black</vt:lpstr>
      <vt:lpstr>Calibri</vt:lpstr>
      <vt:lpstr>Calibri Light</vt:lpstr>
      <vt:lpstr>1_Office Theme</vt:lpstr>
      <vt:lpstr>Office Theme</vt:lpstr>
      <vt:lpstr>PowerPoint Presentation</vt:lpstr>
      <vt:lpstr>Where Is Your Heart?</vt:lpstr>
      <vt:lpstr>The Bible Heart</vt:lpstr>
      <vt:lpstr>The Bible Heart</vt:lpstr>
      <vt:lpstr>The Bible Heart</vt:lpstr>
      <vt:lpstr>The Bible Heart</vt:lpstr>
      <vt:lpstr>God Wants Our Heart</vt:lpstr>
      <vt:lpstr>God Wants Our Heart</vt:lpstr>
      <vt:lpstr>God Wants Our Heart</vt:lpstr>
      <vt:lpstr>God Wants Our Heart</vt:lpstr>
      <vt:lpstr>God Wants Our Heart</vt:lpstr>
      <vt:lpstr>God Wants Our Heart</vt:lpstr>
      <vt:lpstr>God Wants Our Heart</vt:lpstr>
      <vt:lpstr>God Sees Our Heart</vt:lpstr>
      <vt:lpstr>God Sees Our Heart</vt:lpstr>
      <vt:lpstr>God Sees Our Heart</vt:lpstr>
      <vt:lpstr>God Sees Our Heart</vt:lpstr>
      <vt:lpstr>God Sees Our Heart</vt:lpstr>
      <vt:lpstr>God Sees Our Heart</vt:lpstr>
      <vt:lpstr>Our Heart Will Be Revealed</vt:lpstr>
      <vt:lpstr>“Be sure your sin will find you out.” Numbers 32:23</vt:lpstr>
      <vt:lpstr>Our Heart Can Be Changed</vt:lpstr>
      <vt:lpstr>The Bible Heart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 Rogers</dc:creator>
  <cp:lastModifiedBy>Knollwood</cp:lastModifiedBy>
  <cp:revision>22</cp:revision>
  <dcterms:created xsi:type="dcterms:W3CDTF">2018-03-08T15:55:01Z</dcterms:created>
  <dcterms:modified xsi:type="dcterms:W3CDTF">2018-03-11T22:18:04Z</dcterms:modified>
</cp:coreProperties>
</file>