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64" r:id="rId3"/>
    <p:sldId id="256" r:id="rId4"/>
    <p:sldId id="258" r:id="rId5"/>
    <p:sldId id="266" r:id="rId6"/>
    <p:sldId id="267" r:id="rId7"/>
    <p:sldId id="268" r:id="rId8"/>
    <p:sldId id="263" r:id="rId9"/>
    <p:sldId id="269" r:id="rId10"/>
    <p:sldId id="271" r:id="rId11"/>
    <p:sldId id="272" r:id="rId12"/>
    <p:sldId id="270" r:id="rId13"/>
    <p:sldId id="259" r:id="rId14"/>
    <p:sldId id="262" r:id="rId15"/>
    <p:sldId id="257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1E7B8-2D72-4361-883B-A50E009A0FBD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B847E-CA57-4B21-9457-6C4123099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37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5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266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63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76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8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41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89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770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34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791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22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998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921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7985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91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99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36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82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41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4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8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96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34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C2621-703E-4C6A-8EDB-86AFCAC1DB83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97CAF-0E2C-46A8-BA26-5709EE92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359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9169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7542E-1BD8-455A-B170-EE3D5E88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4D618-54A6-47E4-81C8-0160B1770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ttp://slideplayer.com/slide/5924815/19/images/10/Early+Church+Leaders.jpg">
            <a:extLst>
              <a:ext uri="{FF2B5EF4-FFF2-40B4-BE49-F238E27FC236}">
                <a16:creationId xmlns:a16="http://schemas.microsoft.com/office/drawing/2014/main" id="{0C8583D4-A5F4-449E-A724-75B5DD444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3425917-8B4F-43B9-BA71-11A58654D1AE}"/>
              </a:ext>
            </a:extLst>
          </p:cNvPr>
          <p:cNvSpPr/>
          <p:nvPr/>
        </p:nvSpPr>
        <p:spPr>
          <a:xfrm>
            <a:off x="172280" y="1690688"/>
            <a:ext cx="4479235" cy="503479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A32880D-6AF1-4324-8E05-C0BBB95A76AA}"/>
              </a:ext>
            </a:extLst>
          </p:cNvPr>
          <p:cNvSpPr/>
          <p:nvPr/>
        </p:nvSpPr>
        <p:spPr>
          <a:xfrm rot="16200000">
            <a:off x="4192817" y="2419558"/>
            <a:ext cx="864388" cy="1802293"/>
          </a:xfrm>
          <a:prstGeom prst="downArrow">
            <a:avLst>
              <a:gd name="adj1" fmla="val 43868"/>
              <a:gd name="adj2" fmla="val 6073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077416-8F91-44AD-BC2D-8F5273E43D5B}"/>
              </a:ext>
            </a:extLst>
          </p:cNvPr>
          <p:cNvSpPr txBox="1"/>
          <p:nvPr/>
        </p:nvSpPr>
        <p:spPr>
          <a:xfrm>
            <a:off x="477081" y="1855305"/>
            <a:ext cx="3882887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chemeClr val="bg1"/>
                </a:solidFill>
              </a:rPr>
              <a:t>Polycarp of Smyrna</a:t>
            </a:r>
          </a:p>
          <a:p>
            <a:pPr lvl="0"/>
            <a:endParaRPr lang="en-US" sz="800" dirty="0">
              <a:solidFill>
                <a:schemeClr val="bg1"/>
              </a:solidFill>
            </a:endParaRPr>
          </a:p>
          <a:p>
            <a:pPr lvl="0"/>
            <a:r>
              <a:rPr lang="en-US" sz="2400" dirty="0">
                <a:solidFill>
                  <a:schemeClr val="bg1"/>
                </a:solidFill>
              </a:rPr>
              <a:t>Wrote a letter to the church at Philippi. </a:t>
            </a:r>
          </a:p>
          <a:p>
            <a:pPr lvl="0"/>
            <a:endParaRPr lang="en-US" sz="800" dirty="0">
              <a:solidFill>
                <a:schemeClr val="bg1"/>
              </a:solidFill>
            </a:endParaRPr>
          </a:p>
          <a:p>
            <a:pPr lvl="0"/>
            <a:r>
              <a:rPr lang="en-US" sz="2400" dirty="0">
                <a:solidFill>
                  <a:schemeClr val="bg1"/>
                </a:solidFill>
              </a:rPr>
              <a:t>In his letter he quotes Matthew, Luke, Romans,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1 Corinthians, Galatians, Ephesians, Philippians,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2 Thessalonians, 1 and 2 Timothy, Hebrews, 1 Peter,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1 John and possibly John, Acts, 2 Corinthians, Colossians and 2 John.</a:t>
            </a:r>
          </a:p>
        </p:txBody>
      </p:sp>
    </p:spTree>
    <p:extLst>
      <p:ext uri="{BB962C8B-B14F-4D97-AF65-F5344CB8AC3E}">
        <p14:creationId xmlns:p14="http://schemas.microsoft.com/office/powerpoint/2010/main" val="140493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7542E-1BD8-455A-B170-EE3D5E88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4D618-54A6-47E4-81C8-0160B1770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ttp://slideplayer.com/slide/5924815/19/images/10/Early+Church+Leaders.jpg">
            <a:extLst>
              <a:ext uri="{FF2B5EF4-FFF2-40B4-BE49-F238E27FC236}">
                <a16:creationId xmlns:a16="http://schemas.microsoft.com/office/drawing/2014/main" id="{0C8583D4-A5F4-449E-A724-75B5DD444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335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6A65E-2EA3-4B61-9233-BA3F42DD2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The Apocrypha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8CAC0-F6E8-42F1-851C-064B99F3C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634" y="1825624"/>
            <a:ext cx="4301159" cy="466724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Originated in the period between the Old and New Testaments.</a:t>
            </a:r>
          </a:p>
          <a:p>
            <a:pPr lvl="0"/>
            <a:r>
              <a:rPr lang="en-US" dirty="0"/>
              <a:t>Jesus never quoted any of these books.</a:t>
            </a:r>
            <a:endParaRPr lang="en-US" sz="2000" dirty="0"/>
          </a:p>
          <a:p>
            <a:pPr lvl="0"/>
            <a:r>
              <a:rPr lang="en-US" dirty="0"/>
              <a:t>No New Testament writer quotes any of these books. </a:t>
            </a:r>
            <a:endParaRPr lang="en-US" sz="2000" dirty="0"/>
          </a:p>
          <a:p>
            <a:pPr lvl="0"/>
            <a:r>
              <a:rPr lang="en-US" dirty="0"/>
              <a:t>They contain teaching that is unbiblical or heretical.</a:t>
            </a:r>
            <a:endParaRPr lang="en-US" sz="2000" dirty="0"/>
          </a:p>
          <a:p>
            <a:endParaRPr lang="en-US" dirty="0"/>
          </a:p>
        </p:txBody>
      </p:sp>
      <p:pic>
        <p:nvPicPr>
          <p:cNvPr id="1026" name="Picture 2" descr="https://i.pinimg.com/originals/7a/5a/29/7a5a29d1bbbfc6da4b5b027bdd6b663e.jpg">
            <a:extLst>
              <a:ext uri="{FF2B5EF4-FFF2-40B4-BE49-F238E27FC236}">
                <a16:creationId xmlns:a16="http://schemas.microsoft.com/office/drawing/2014/main" id="{03DEB8A8-6E5D-48D9-813E-08FC2E4E5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410" y="1905137"/>
            <a:ext cx="3588026" cy="358802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73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107F-4B91-4AC9-BF95-AE6C744FF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The Pseudepigrapha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9D5C1-BD91-42A6-94A9-EE4ED59CA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 collection of books containing various forms of literature, using names of famous people for the titles of the books. The real authors are unknown. </a:t>
            </a:r>
          </a:p>
          <a:p>
            <a:pPr lvl="0"/>
            <a:r>
              <a:rPr lang="en-US" dirty="0"/>
              <a:t>These books were written as propaganda for heretical sects, and were attributed to known people to give them credibility. </a:t>
            </a:r>
          </a:p>
          <a:p>
            <a:pPr lvl="0"/>
            <a:r>
              <a:rPr lang="en-US" dirty="0"/>
              <a:t>They contain doctrinal error, fanciful tales, and historical inaccuracies (proving they are not of true divine inspiration).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568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s3.amazonaws.com/cdn.tristro.net/catalog/878/full/t38702-books-bible-16p.jpg">
            <a:extLst>
              <a:ext uri="{FF2B5EF4-FFF2-40B4-BE49-F238E27FC236}">
                <a16:creationId xmlns:a16="http://schemas.microsoft.com/office/drawing/2014/main" id="{06A44F34-392C-44F0-BB24-B82613A39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01" y="365126"/>
            <a:ext cx="4779998" cy="617696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701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678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D086A-345C-491F-B6D4-5F951CC6C5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859376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The Canon of Scripture</a:t>
            </a:r>
          </a:p>
        </p:txBody>
      </p:sp>
      <p:pic>
        <p:nvPicPr>
          <p:cNvPr id="4" name="Picture 2" descr="https://scrolls4all.org/scrolls/wp-content/uploads/sites/6/2014/10/Hebrew-Scrolls.jpg">
            <a:extLst>
              <a:ext uri="{FF2B5EF4-FFF2-40B4-BE49-F238E27FC236}">
                <a16:creationId xmlns:a16="http://schemas.microsoft.com/office/drawing/2014/main" id="{A867BE29-6846-446E-946B-B0504D6D1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72" y="3412985"/>
            <a:ext cx="8852452" cy="258196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497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7435-D5EF-4A8D-A105-080B49B4B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The Canon of Scripture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EAD92-7BE6-46EC-ACC6-663367DD1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term “canon” has its origin in a family of Semitic words that referred to a reed or a rod. </a:t>
            </a:r>
          </a:p>
          <a:p>
            <a:pPr lvl="0"/>
            <a:r>
              <a:rPr lang="en-US" dirty="0"/>
              <a:t>In ancient times a straight rod might be marked for the purpose of measuring. </a:t>
            </a:r>
          </a:p>
          <a:p>
            <a:pPr lvl="0"/>
            <a:r>
              <a:rPr lang="en-US" dirty="0"/>
              <a:t>The word came to refer to a series of marks used for measurement. </a:t>
            </a:r>
          </a:p>
          <a:p>
            <a:pPr lvl="0"/>
            <a:r>
              <a:rPr lang="en-US" dirty="0"/>
              <a:t>The “Biblical Canon” is the list of books which should be considered the authoritative standard by which faith and conduct is measured.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68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7435-D5EF-4A8D-A105-080B49B4B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The Canon of Scripture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EAD92-7BE6-46EC-ACC6-663367DD1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Who decided what books belong in this authoritative list? </a:t>
            </a:r>
          </a:p>
          <a:p>
            <a:r>
              <a:rPr lang="en-US" dirty="0"/>
              <a:t>How do we know that we have all of the books we are supposed to have? </a:t>
            </a:r>
          </a:p>
          <a:p>
            <a:endParaRPr lang="en-US" sz="800" dirty="0"/>
          </a:p>
          <a:p>
            <a:r>
              <a:rPr lang="en-US" dirty="0"/>
              <a:t>The Catholic Church has addressed this problem through church councils.</a:t>
            </a:r>
          </a:p>
          <a:p>
            <a:r>
              <a:rPr lang="en-US" dirty="0"/>
              <a:t>Protestants claim the Holy Spirit will directly assure Christians of every age that the canon of Scripture is accurate. </a:t>
            </a:r>
          </a:p>
        </p:txBody>
      </p:sp>
    </p:spTree>
    <p:extLst>
      <p:ext uri="{BB962C8B-B14F-4D97-AF65-F5344CB8AC3E}">
        <p14:creationId xmlns:p14="http://schemas.microsoft.com/office/powerpoint/2010/main" val="4283656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7435-D5EF-4A8D-A105-080B49B4B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The Canon of Scripture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EAD92-7BE6-46EC-ACC6-663367DD1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God has determined which books belong in the Bible through His inspiration of the Scriptures. </a:t>
            </a:r>
          </a:p>
          <a:p>
            <a:r>
              <a:rPr lang="en-US" dirty="0"/>
              <a:t>Books were accepted based on their inspiration. </a:t>
            </a:r>
          </a:p>
        </p:txBody>
      </p:sp>
    </p:spTree>
    <p:extLst>
      <p:ext uri="{BB962C8B-B14F-4D97-AF65-F5344CB8AC3E}">
        <p14:creationId xmlns:p14="http://schemas.microsoft.com/office/powerpoint/2010/main" val="1255719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7435-D5EF-4A8D-A105-080B49B4B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Collection and Dispersion </a:t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of the 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EAD92-7BE6-46EC-ACC6-663367DD1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8388"/>
            <a:ext cx="7886700" cy="4574485"/>
          </a:xfrm>
        </p:spPr>
        <p:txBody>
          <a:bodyPr>
            <a:normAutofit/>
          </a:bodyPr>
          <a:lstStyle/>
          <a:p>
            <a:r>
              <a:rPr lang="en-US" dirty="0"/>
              <a:t>The writings of the apostles were originally intended to be circulated. </a:t>
            </a:r>
          </a:p>
          <a:p>
            <a:r>
              <a:rPr lang="en-US" i="1" dirty="0"/>
              <a:t>“To the churches of Galatia” </a:t>
            </a:r>
            <a:r>
              <a:rPr lang="en-US" dirty="0"/>
              <a:t>(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Gal. 1:2</a:t>
            </a:r>
            <a:r>
              <a:rPr lang="en-US" dirty="0"/>
              <a:t>).</a:t>
            </a:r>
          </a:p>
          <a:p>
            <a:pPr lvl="0"/>
            <a:r>
              <a:rPr lang="en-US" dirty="0"/>
              <a:t> </a:t>
            </a:r>
            <a:r>
              <a:rPr lang="en-US" i="1" dirty="0"/>
              <a:t>“To the church of God which is at Corinth, with all the saints who are in all Achaia” </a:t>
            </a:r>
            <a:r>
              <a:rPr lang="en-US" dirty="0"/>
              <a:t>(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2 Cor. 1:1</a:t>
            </a:r>
            <a:r>
              <a:rPr lang="en-US" dirty="0"/>
              <a:t>). </a:t>
            </a:r>
          </a:p>
          <a:p>
            <a:pPr lvl="0"/>
            <a:r>
              <a:rPr lang="en-US" dirty="0"/>
              <a:t>Colossians was to be shared (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Col. 4:16</a:t>
            </a:r>
            <a:r>
              <a:rPr lang="en-US" dirty="0"/>
              <a:t>).</a:t>
            </a:r>
          </a:p>
          <a:p>
            <a:pPr lvl="0"/>
            <a:r>
              <a:rPr lang="en-US" dirty="0"/>
              <a:t>By the writing of 2 Peter (approximately 64 AD), the letters of Paul were spoken of collectively, and were on par with the Old Testament Scriptures (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2 Pet. 3:15-16</a:t>
            </a:r>
            <a:r>
              <a:rPr lang="en-US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35576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7542E-1BD8-455A-B170-EE3D5E88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4D618-54A6-47E4-81C8-0160B1770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ttp://slideplayer.com/slide/5924815/19/images/10/Early+Church+Leaders.jpg">
            <a:extLst>
              <a:ext uri="{FF2B5EF4-FFF2-40B4-BE49-F238E27FC236}">
                <a16:creationId xmlns:a16="http://schemas.microsoft.com/office/drawing/2014/main" id="{0C8583D4-A5F4-449E-A724-75B5DD444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984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7542E-1BD8-455A-B170-EE3D5E88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4D618-54A6-47E4-81C8-0160B1770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ttp://slideplayer.com/slide/5924815/19/images/10/Early+Church+Leaders.jpg">
            <a:extLst>
              <a:ext uri="{FF2B5EF4-FFF2-40B4-BE49-F238E27FC236}">
                <a16:creationId xmlns:a16="http://schemas.microsoft.com/office/drawing/2014/main" id="{0C8583D4-A5F4-449E-A724-75B5DD444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3425917-8B4F-43B9-BA71-11A58654D1AE}"/>
              </a:ext>
            </a:extLst>
          </p:cNvPr>
          <p:cNvSpPr/>
          <p:nvPr/>
        </p:nvSpPr>
        <p:spPr>
          <a:xfrm>
            <a:off x="4479234" y="1643268"/>
            <a:ext cx="4479235" cy="45322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A32880D-6AF1-4324-8E05-C0BBB95A76AA}"/>
              </a:ext>
            </a:extLst>
          </p:cNvPr>
          <p:cNvSpPr/>
          <p:nvPr/>
        </p:nvSpPr>
        <p:spPr>
          <a:xfrm rot="5400000">
            <a:off x="3499526" y="1819499"/>
            <a:ext cx="864388" cy="1466088"/>
          </a:xfrm>
          <a:prstGeom prst="downArrow">
            <a:avLst>
              <a:gd name="adj1" fmla="val 43868"/>
              <a:gd name="adj2" fmla="val 6073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077416-8F91-44AD-BC2D-8F5273E43D5B}"/>
              </a:ext>
            </a:extLst>
          </p:cNvPr>
          <p:cNvSpPr txBox="1"/>
          <p:nvPr/>
        </p:nvSpPr>
        <p:spPr>
          <a:xfrm>
            <a:off x="4916557" y="2027581"/>
            <a:ext cx="377686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chemeClr val="bg1"/>
                </a:solidFill>
              </a:rPr>
              <a:t>Clement of Rome</a:t>
            </a:r>
          </a:p>
          <a:p>
            <a:pPr lvl="0"/>
            <a:endParaRPr lang="en-US" sz="800" dirty="0">
              <a:solidFill>
                <a:schemeClr val="bg1"/>
              </a:solidFill>
            </a:endParaRPr>
          </a:p>
          <a:p>
            <a:pPr lvl="0"/>
            <a:r>
              <a:rPr lang="en-US" sz="2400" dirty="0">
                <a:solidFill>
                  <a:schemeClr val="bg1"/>
                </a:solidFill>
              </a:rPr>
              <a:t>Wrote a letter to the church at Corinth around 95 AD. </a:t>
            </a:r>
          </a:p>
          <a:p>
            <a:pPr lvl="0"/>
            <a:endParaRPr lang="en-US" sz="800" dirty="0">
              <a:solidFill>
                <a:schemeClr val="bg1"/>
              </a:solidFill>
            </a:endParaRPr>
          </a:p>
          <a:p>
            <a:pPr lvl="0"/>
            <a:r>
              <a:rPr lang="en-US" sz="2400" dirty="0">
                <a:solidFill>
                  <a:schemeClr val="bg1"/>
                </a:solidFill>
              </a:rPr>
              <a:t>In the letter he quoted from at least one gospel, Romans, 1 Corinthians, Galatians, Ephesians, Philippians, Hebrews, possibly John, Acts, James and 1 Peter.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38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7542E-1BD8-455A-B170-EE3D5E88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4D618-54A6-47E4-81C8-0160B1770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ttp://slideplayer.com/slide/5924815/19/images/10/Early+Church+Leaders.jpg">
            <a:extLst>
              <a:ext uri="{FF2B5EF4-FFF2-40B4-BE49-F238E27FC236}">
                <a16:creationId xmlns:a16="http://schemas.microsoft.com/office/drawing/2014/main" id="{0C8583D4-A5F4-449E-A724-75B5DD444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3425917-8B4F-43B9-BA71-11A58654D1AE}"/>
              </a:ext>
            </a:extLst>
          </p:cNvPr>
          <p:cNvSpPr/>
          <p:nvPr/>
        </p:nvSpPr>
        <p:spPr>
          <a:xfrm>
            <a:off x="172280" y="1643268"/>
            <a:ext cx="4479235" cy="45322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A32880D-6AF1-4324-8E05-C0BBB95A76AA}"/>
              </a:ext>
            </a:extLst>
          </p:cNvPr>
          <p:cNvSpPr/>
          <p:nvPr/>
        </p:nvSpPr>
        <p:spPr>
          <a:xfrm rot="16200000">
            <a:off x="5484903" y="2227865"/>
            <a:ext cx="864388" cy="3061249"/>
          </a:xfrm>
          <a:prstGeom prst="downArrow">
            <a:avLst>
              <a:gd name="adj1" fmla="val 43868"/>
              <a:gd name="adj2" fmla="val 6073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077416-8F91-44AD-BC2D-8F5273E43D5B}"/>
              </a:ext>
            </a:extLst>
          </p:cNvPr>
          <p:cNvSpPr txBox="1"/>
          <p:nvPr/>
        </p:nvSpPr>
        <p:spPr>
          <a:xfrm>
            <a:off x="477081" y="1961321"/>
            <a:ext cx="388288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chemeClr val="bg1"/>
                </a:solidFill>
              </a:rPr>
              <a:t>Ignatius of Antioch</a:t>
            </a:r>
          </a:p>
          <a:p>
            <a:pPr lvl="0"/>
            <a:endParaRPr lang="en-US" sz="800" dirty="0">
              <a:solidFill>
                <a:schemeClr val="bg1"/>
              </a:solidFill>
            </a:endParaRPr>
          </a:p>
          <a:p>
            <a:pPr lvl="0"/>
            <a:r>
              <a:rPr lang="en-US" sz="2400" dirty="0">
                <a:solidFill>
                  <a:schemeClr val="bg1"/>
                </a:solidFill>
              </a:rPr>
              <a:t>Wrote several letters on his way to martyrdom in 107 AD. </a:t>
            </a:r>
          </a:p>
          <a:p>
            <a:pPr lvl="0"/>
            <a:endParaRPr lang="en-US" sz="800" dirty="0">
              <a:solidFill>
                <a:schemeClr val="bg1"/>
              </a:solidFill>
            </a:endParaRPr>
          </a:p>
          <a:p>
            <a:pPr lvl="0"/>
            <a:r>
              <a:rPr lang="en-US" sz="2400" dirty="0">
                <a:solidFill>
                  <a:schemeClr val="bg1"/>
                </a:solidFill>
              </a:rPr>
              <a:t>In his letters he quotes from Matthew, John, Romans,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1 Corinthians, Galatians, Ephesians, Philippians, Colossians, 1 Thessalonians, possibly Luke, Hebrews and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1 Peter.</a:t>
            </a:r>
          </a:p>
        </p:txBody>
      </p:sp>
    </p:spTree>
    <p:extLst>
      <p:ext uri="{BB962C8B-B14F-4D97-AF65-F5344CB8AC3E}">
        <p14:creationId xmlns:p14="http://schemas.microsoft.com/office/powerpoint/2010/main" val="172126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486</Words>
  <Application>Microsoft Office PowerPoint</Application>
  <PresentationFormat>On-screen Show (4:3)</PresentationFormat>
  <Paragraphs>45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1_Office Theme</vt:lpstr>
      <vt:lpstr>PowerPoint Presentation</vt:lpstr>
      <vt:lpstr>The Canon of Scripture</vt:lpstr>
      <vt:lpstr>The Canon of Scripture</vt:lpstr>
      <vt:lpstr>The Canon of Scripture</vt:lpstr>
      <vt:lpstr>The Canon of Scripture</vt:lpstr>
      <vt:lpstr>Collection and Dispersion  of the New Testament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Apocrypha</vt:lpstr>
      <vt:lpstr>The Pseudepigrapha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Knollwood</cp:lastModifiedBy>
  <cp:revision>13</cp:revision>
  <dcterms:created xsi:type="dcterms:W3CDTF">2018-02-09T16:19:47Z</dcterms:created>
  <dcterms:modified xsi:type="dcterms:W3CDTF">2018-02-11T23:01:00Z</dcterms:modified>
</cp:coreProperties>
</file>