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44" r:id="rId2"/>
    <p:sldMasterId id="2147483756" r:id="rId3"/>
    <p:sldMasterId id="2147483768" r:id="rId4"/>
  </p:sldMasterIdLst>
  <p:notesMasterIdLst>
    <p:notesMasterId r:id="rId18"/>
  </p:notesMasterIdLst>
  <p:sldIdLst>
    <p:sldId id="262" r:id="rId5"/>
    <p:sldId id="256" r:id="rId6"/>
    <p:sldId id="264" r:id="rId7"/>
    <p:sldId id="257" r:id="rId8"/>
    <p:sldId id="258" r:id="rId9"/>
    <p:sldId id="259" r:id="rId10"/>
    <p:sldId id="260" r:id="rId11"/>
    <p:sldId id="265" r:id="rId12"/>
    <p:sldId id="261" r:id="rId13"/>
    <p:sldId id="266" r:id="rId14"/>
    <p:sldId id="267" r:id="rId15"/>
    <p:sldId id="268" r:id="rId16"/>
    <p:sldId id="26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6" d="100"/>
          <a:sy n="86" d="100"/>
        </p:scale>
        <p:origin x="1382" y="67"/>
      </p:cViewPr>
      <p:guideLst/>
    </p:cSldViewPr>
  </p:slideViewPr>
  <p:notesTextViewPr>
    <p:cViewPr>
      <p:scale>
        <a:sx n="3" d="2"/>
        <a:sy n="3" d="2"/>
      </p:scale>
      <p:origin x="0" y="0"/>
    </p:cViewPr>
  </p:notesTextViewPr>
  <p:sorterViewPr>
    <p:cViewPr varScale="1">
      <p:scale>
        <a:sx n="1" d="1"/>
        <a:sy n="1" d="1"/>
      </p:scale>
      <p:origin x="0" y="-4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63C0DB-B8D6-4995-892E-C94FAE36C7AF}" type="datetimeFigureOut">
              <a:rPr lang="en-US" smtClean="0"/>
              <a:t>1/29/2018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42D0BF-4A73-439A-8A3E-985B64A5C065}" type="slidenum">
              <a:rPr lang="en-US" smtClean="0"/>
              <a:t>‹#›</a:t>
            </a:fld>
            <a:endParaRPr lang="en-US"/>
          </a:p>
        </p:txBody>
      </p:sp>
    </p:spTree>
    <p:extLst>
      <p:ext uri="{BB962C8B-B14F-4D97-AF65-F5344CB8AC3E}">
        <p14:creationId xmlns:p14="http://schemas.microsoft.com/office/powerpoint/2010/main" val="1220139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1</a:t>
            </a:fld>
            <a:endParaRPr lang="en-US"/>
          </a:p>
        </p:txBody>
      </p:sp>
    </p:spTree>
    <p:extLst>
      <p:ext uri="{BB962C8B-B14F-4D97-AF65-F5344CB8AC3E}">
        <p14:creationId xmlns:p14="http://schemas.microsoft.com/office/powerpoint/2010/main" val="128404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10</a:t>
            </a:fld>
            <a:endParaRPr lang="en-US"/>
          </a:p>
        </p:txBody>
      </p:sp>
    </p:spTree>
    <p:extLst>
      <p:ext uri="{BB962C8B-B14F-4D97-AF65-F5344CB8AC3E}">
        <p14:creationId xmlns:p14="http://schemas.microsoft.com/office/powerpoint/2010/main" val="979364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11</a:t>
            </a:fld>
            <a:endParaRPr lang="en-US"/>
          </a:p>
        </p:txBody>
      </p:sp>
    </p:spTree>
    <p:extLst>
      <p:ext uri="{BB962C8B-B14F-4D97-AF65-F5344CB8AC3E}">
        <p14:creationId xmlns:p14="http://schemas.microsoft.com/office/powerpoint/2010/main" val="610233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12</a:t>
            </a:fld>
            <a:endParaRPr lang="en-US"/>
          </a:p>
        </p:txBody>
      </p:sp>
    </p:spTree>
    <p:extLst>
      <p:ext uri="{BB962C8B-B14F-4D97-AF65-F5344CB8AC3E}">
        <p14:creationId xmlns:p14="http://schemas.microsoft.com/office/powerpoint/2010/main" val="16414032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13</a:t>
            </a:fld>
            <a:endParaRPr lang="en-US"/>
          </a:p>
        </p:txBody>
      </p:sp>
    </p:spTree>
    <p:extLst>
      <p:ext uri="{BB962C8B-B14F-4D97-AF65-F5344CB8AC3E}">
        <p14:creationId xmlns:p14="http://schemas.microsoft.com/office/powerpoint/2010/main" val="333099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2</a:t>
            </a:fld>
            <a:endParaRPr lang="en-US"/>
          </a:p>
        </p:txBody>
      </p:sp>
    </p:spTree>
    <p:extLst>
      <p:ext uri="{BB962C8B-B14F-4D97-AF65-F5344CB8AC3E}">
        <p14:creationId xmlns:p14="http://schemas.microsoft.com/office/powerpoint/2010/main" val="3124138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3</a:t>
            </a:fld>
            <a:endParaRPr lang="en-US"/>
          </a:p>
        </p:txBody>
      </p:sp>
    </p:spTree>
    <p:extLst>
      <p:ext uri="{BB962C8B-B14F-4D97-AF65-F5344CB8AC3E}">
        <p14:creationId xmlns:p14="http://schemas.microsoft.com/office/powerpoint/2010/main" val="1906102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4</a:t>
            </a:fld>
            <a:endParaRPr lang="en-US"/>
          </a:p>
        </p:txBody>
      </p:sp>
    </p:spTree>
    <p:extLst>
      <p:ext uri="{BB962C8B-B14F-4D97-AF65-F5344CB8AC3E}">
        <p14:creationId xmlns:p14="http://schemas.microsoft.com/office/powerpoint/2010/main" val="2412787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5</a:t>
            </a:fld>
            <a:endParaRPr lang="en-US"/>
          </a:p>
        </p:txBody>
      </p:sp>
    </p:spTree>
    <p:extLst>
      <p:ext uri="{BB962C8B-B14F-4D97-AF65-F5344CB8AC3E}">
        <p14:creationId xmlns:p14="http://schemas.microsoft.com/office/powerpoint/2010/main" val="3861638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6</a:t>
            </a:fld>
            <a:endParaRPr lang="en-US"/>
          </a:p>
        </p:txBody>
      </p:sp>
    </p:spTree>
    <p:extLst>
      <p:ext uri="{BB962C8B-B14F-4D97-AF65-F5344CB8AC3E}">
        <p14:creationId xmlns:p14="http://schemas.microsoft.com/office/powerpoint/2010/main" val="2083700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7</a:t>
            </a:fld>
            <a:endParaRPr lang="en-US"/>
          </a:p>
        </p:txBody>
      </p:sp>
    </p:spTree>
    <p:extLst>
      <p:ext uri="{BB962C8B-B14F-4D97-AF65-F5344CB8AC3E}">
        <p14:creationId xmlns:p14="http://schemas.microsoft.com/office/powerpoint/2010/main" val="1776192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8</a:t>
            </a:fld>
            <a:endParaRPr lang="en-US"/>
          </a:p>
        </p:txBody>
      </p:sp>
    </p:spTree>
    <p:extLst>
      <p:ext uri="{BB962C8B-B14F-4D97-AF65-F5344CB8AC3E}">
        <p14:creationId xmlns:p14="http://schemas.microsoft.com/office/powerpoint/2010/main" val="29424048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42D0BF-4A73-439A-8A3E-985B64A5C065}" type="slidenum">
              <a:rPr lang="en-US" smtClean="0"/>
              <a:t>9</a:t>
            </a:fld>
            <a:endParaRPr lang="en-US"/>
          </a:p>
        </p:txBody>
      </p:sp>
    </p:spTree>
    <p:extLst>
      <p:ext uri="{BB962C8B-B14F-4D97-AF65-F5344CB8AC3E}">
        <p14:creationId xmlns:p14="http://schemas.microsoft.com/office/powerpoint/2010/main" val="1861567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5015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776677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1349741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176353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664479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093933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231299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5952754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5EB535-777D-4030-B56E-D4090430B979}" type="datetimeFigureOut">
              <a:rPr lang="en-US" smtClean="0"/>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19043911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B535-777D-4030-B56E-D4090430B979}" type="datetimeFigureOut">
              <a:rPr lang="en-US" smtClean="0"/>
              <a:t>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8293265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76623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862154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93187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5264719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890900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74FCF-2143-4F30-A6B3-58C7B9C0BFC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3D951F9E-B48D-434F-AF4E-F1EA09ADECC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23F47785-DF55-4DC1-A676-6DB687C1F2E3}"/>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ABE401F4-1C88-48AD-A052-252AD99806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06FA40-6315-4D3C-99BF-127C7CCC2551}"/>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7853814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D704E-0671-438A-98B3-5B3CB70968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B56E4E-D91E-474D-B1F2-6473CC2E87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C4377B-3A2F-4440-88B8-09CCA4417232}"/>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87D8E1A8-1110-4F19-98FC-2CCCEE747C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7FB98D-34EA-4105-BD7B-2B744A967311}"/>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4253078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721A4-4119-45D0-B65C-DA88E2672A27}"/>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69CC13E-D1E9-4913-94D5-1C11C8C43AA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D7C8AD8-1FF8-4D81-9EA1-54959FE4D07B}"/>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C936989A-6C90-4B8C-9247-92D8BB064F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391413-C24A-41E3-995E-FB50CB1BD149}"/>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4134655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C5CDD-3069-4691-BF3D-7E50EB20AD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35B973-7EFF-4DA0-A564-EF202BE3BBFB}"/>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B8B130-B20D-4B07-8ED0-146C0073DCE7}"/>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CF771F-B6C2-4F59-BCDA-B1AB96132985}"/>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a:extLst>
              <a:ext uri="{FF2B5EF4-FFF2-40B4-BE49-F238E27FC236}">
                <a16:creationId xmlns:a16="http://schemas.microsoft.com/office/drawing/2014/main" id="{077B894C-6046-4336-B8D6-C84B857035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3A18B3-2EDE-4BF0-8558-FAF4E5D41119}"/>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4368432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2252-DC82-4CFD-8248-3D9A1C918528}"/>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BEFB4C-FE36-4707-AEA2-2FBFB39D68A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CDA63272-D16A-4B27-8A2D-E78F614FC919}"/>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91AA00-768F-4AEF-BD1A-4532083274C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CB2A0622-5CAC-4C04-B9F8-FB05AFC6886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76FC58-EBDF-44C0-B217-C9B418ADA1F8}"/>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a:extLst>
              <a:ext uri="{FF2B5EF4-FFF2-40B4-BE49-F238E27FC236}">
                <a16:creationId xmlns:a16="http://schemas.microsoft.com/office/drawing/2014/main" id="{706DF2A5-7513-42DD-9A67-39654C3D54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DCD396-9BB2-4944-8078-E7117844FB63}"/>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9690968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36EB6-3364-4242-9C0C-34BD44AC75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F81F26-69DD-4ABB-A969-DFA9B235D3EE}"/>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4" name="Footer Placeholder 3">
            <a:extLst>
              <a:ext uri="{FF2B5EF4-FFF2-40B4-BE49-F238E27FC236}">
                <a16:creationId xmlns:a16="http://schemas.microsoft.com/office/drawing/2014/main" id="{28223606-38DA-4D94-B20C-7BD216911A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2406DE-466B-459C-AA1B-F01861E1C6C4}"/>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8273454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8F8CF9-E75F-4CD3-A4DC-408C309EBDC3}"/>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3" name="Footer Placeholder 2">
            <a:extLst>
              <a:ext uri="{FF2B5EF4-FFF2-40B4-BE49-F238E27FC236}">
                <a16:creationId xmlns:a16="http://schemas.microsoft.com/office/drawing/2014/main" id="{0AA2A906-9423-4A15-ACFC-45EF548098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E6A42A-0E3C-43DF-9C35-86324DCA6ED0}"/>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106528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76100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1FFD3-08E0-40FA-BFC7-124659DB66D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DE59F0A3-DCF7-4E06-BDD0-F9B1B22DDC5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BBA3B9-2851-46A7-ABCE-794540EC467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8CBEFED5-D67D-4D8D-AED7-443BD82CC4DA}"/>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a:extLst>
              <a:ext uri="{FF2B5EF4-FFF2-40B4-BE49-F238E27FC236}">
                <a16:creationId xmlns:a16="http://schemas.microsoft.com/office/drawing/2014/main" id="{3F543382-3794-4639-A707-577B74F3B7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1A1421-C558-4F48-A116-F65089E8B706}"/>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1425007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841DD-A4C8-4DD2-B739-0A001930023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BD0869E2-94CD-4024-AE37-CDC1A643E4B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603A570-D14C-44CB-A913-3BEC67BD758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70ECDB5-9E91-4593-A779-85F449130CBF}"/>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a:extLst>
              <a:ext uri="{FF2B5EF4-FFF2-40B4-BE49-F238E27FC236}">
                <a16:creationId xmlns:a16="http://schemas.microsoft.com/office/drawing/2014/main" id="{CBDDB662-CBEC-4848-8DDD-5DAFF07DC9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5F47F1-1482-4363-9BAD-F810CD72A2D6}"/>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699646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EDF53-087E-4087-9664-1412E6D624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AC2F25-4712-45E6-9D85-DF284B03E0E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72076F-8974-41B9-B75E-3EF42AC6889F}"/>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CB1C7340-06E2-43A2-9280-99F2749EBD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523E3D-E3A2-4FC8-98E5-38FB7DDB08DD}"/>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14904300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DC0CA6-0F91-4580-BE4D-7B30BE5F37F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51D7839-E8E8-4C79-A146-74970638455D}"/>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8D8215-33FF-4BC8-A30A-66C5BD36255A}"/>
              </a:ext>
            </a:extLst>
          </p:cNvPr>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68204ADB-28FE-4EAF-A573-B1C13E60D1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D96AE-62DA-4F3F-8C18-BDAB3658FE88}"/>
              </a:ext>
            </a:extLst>
          </p:cNvPr>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3337275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8783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843372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82338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8508371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189287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5EB535-777D-4030-B56E-D4090430B979}" type="datetimeFigureOut">
              <a:rPr lang="en-US" smtClean="0"/>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27469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1357112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7583222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C6007C4-2F7F-4568-B634-C0CEBC366C74}" type="slidenum">
              <a:rPr lang="en-US" smtClean="0"/>
              <a:t>‹#›</a:t>
            </a:fld>
            <a:endParaRPr lang="en-US"/>
          </a:p>
        </p:txBody>
      </p:sp>
    </p:spTree>
    <p:extLst>
      <p:ext uri="{BB962C8B-B14F-4D97-AF65-F5344CB8AC3E}">
        <p14:creationId xmlns:p14="http://schemas.microsoft.com/office/powerpoint/2010/main" val="147338406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226110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93595650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5EB535-777D-4030-B56E-D4090430B979}" type="datetimeFigureOut">
              <a:rPr lang="en-US" smtClean="0"/>
              <a:t>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990800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1827927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5EB535-777D-4030-B56E-D4090430B979}" type="datetimeFigureOut">
              <a:rPr lang="en-US" smtClean="0"/>
              <a:t>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90243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5EB535-777D-4030-B56E-D4090430B979}" type="datetimeFigureOut">
              <a:rPr lang="en-US" smtClean="0"/>
              <a:t>1/29/2018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70911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C6007C4-2F7F-4568-B634-C0CEBC366C74}" type="slidenum">
              <a:rPr lang="en-US" smtClean="0"/>
              <a:t>‹#›</a:t>
            </a:fld>
            <a:endParaRPr lang="en-US"/>
          </a:p>
        </p:txBody>
      </p:sp>
    </p:spTree>
    <p:extLst>
      <p:ext uri="{BB962C8B-B14F-4D97-AF65-F5344CB8AC3E}">
        <p14:creationId xmlns:p14="http://schemas.microsoft.com/office/powerpoint/2010/main" val="3439603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B5EB535-777D-4030-B56E-D4090430B979}" type="datetimeFigureOut">
              <a:rPr lang="en-US" smtClean="0"/>
              <a:t>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6007C4-2F7F-4568-B634-C0CEBC366C74}" type="slidenum">
              <a:rPr lang="en-US" smtClean="0"/>
              <a:t>‹#›</a:t>
            </a:fld>
            <a:endParaRPr lang="en-US"/>
          </a:p>
        </p:txBody>
      </p:sp>
    </p:spTree>
    <p:extLst>
      <p:ext uri="{BB962C8B-B14F-4D97-AF65-F5344CB8AC3E}">
        <p14:creationId xmlns:p14="http://schemas.microsoft.com/office/powerpoint/2010/main" val="330036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B5EB535-777D-4030-B56E-D4090430B979}" type="datetimeFigureOut">
              <a:rPr lang="en-US" smtClean="0"/>
              <a:t>1/29/2018</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C6007C4-2F7F-4568-B634-C0CEBC366C74}"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569711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5EB535-777D-4030-B56E-D4090430B979}" type="datetimeFigureOut">
              <a:rPr lang="en-US" smtClean="0"/>
              <a:t>1/29/2018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6007C4-2F7F-4568-B634-C0CEBC366C74}" type="slidenum">
              <a:rPr lang="en-US" smtClean="0"/>
              <a:t>‹#›</a:t>
            </a:fld>
            <a:endParaRPr lang="en-US"/>
          </a:p>
        </p:txBody>
      </p:sp>
    </p:spTree>
    <p:extLst>
      <p:ext uri="{BB962C8B-B14F-4D97-AF65-F5344CB8AC3E}">
        <p14:creationId xmlns:p14="http://schemas.microsoft.com/office/powerpoint/2010/main" val="1431872394"/>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95F8BF-D6DA-479B-BBE6-771694742CB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7167A1-5694-4149-A820-FC94590552F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80293-46BE-45B1-8E6A-ED5F7D98599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B5EB535-777D-4030-B56E-D4090430B979}" type="datetimeFigureOut">
              <a:rPr lang="en-US" smtClean="0"/>
              <a:t>1/29/2018</a:t>
            </a:fld>
            <a:endParaRPr lang="en-US"/>
          </a:p>
        </p:txBody>
      </p:sp>
      <p:sp>
        <p:nvSpPr>
          <p:cNvPr id="5" name="Footer Placeholder 4">
            <a:extLst>
              <a:ext uri="{FF2B5EF4-FFF2-40B4-BE49-F238E27FC236}">
                <a16:creationId xmlns:a16="http://schemas.microsoft.com/office/drawing/2014/main" id="{B0686A49-4FC2-40F1-A66C-FF07348813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98F8DB2-0781-449A-B163-01723B7E9FC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6007C4-2F7F-4568-B634-C0CEBC366C74}" type="slidenum">
              <a:rPr lang="en-US" smtClean="0"/>
              <a:t>‹#›</a:t>
            </a:fld>
            <a:endParaRPr lang="en-US"/>
          </a:p>
        </p:txBody>
      </p:sp>
    </p:spTree>
    <p:extLst>
      <p:ext uri="{BB962C8B-B14F-4D97-AF65-F5344CB8AC3E}">
        <p14:creationId xmlns:p14="http://schemas.microsoft.com/office/powerpoint/2010/main" val="221257950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B5EB535-777D-4030-B56E-D4090430B979}" type="datetimeFigureOut">
              <a:rPr lang="en-US" smtClean="0"/>
              <a:t>1/29/2018</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7C6007C4-2F7F-4568-B634-C0CEBC366C74}"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476171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0565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5. “Once Saved, Always Saved”</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1978254"/>
            <a:ext cx="7543801" cy="4023360"/>
          </a:xfrm>
        </p:spPr>
        <p:txBody>
          <a:bodyPr>
            <a:normAutofit lnSpcReduction="10000"/>
          </a:bodyPr>
          <a:lstStyle/>
          <a:p>
            <a:pPr marL="0" indent="0">
              <a:buNone/>
            </a:pPr>
            <a:r>
              <a:rPr lang="en-US" sz="2800" b="1" dirty="0">
                <a:solidFill>
                  <a:schemeClr val="tx1"/>
                </a:solidFill>
              </a:rPr>
              <a:t>20 For if, after they have escaped the pollutions of the world through the knowledge of the Lord and Savior Jesus Christ, they are again entangled in them and overcome, the latter end is worse for them than the beginning. </a:t>
            </a:r>
          </a:p>
          <a:p>
            <a:pPr marL="0" indent="0">
              <a:buNone/>
            </a:pPr>
            <a:r>
              <a:rPr lang="en-US" sz="2800" b="1" dirty="0">
                <a:solidFill>
                  <a:schemeClr val="tx1"/>
                </a:solidFill>
              </a:rPr>
              <a:t>21 For it would have been better for them not to have known the way of righteousness, than having known it, to turn from the holy commandment delivered to them. </a:t>
            </a:r>
          </a:p>
          <a:p>
            <a:pPr algn="r"/>
            <a:r>
              <a:rPr lang="en-US" sz="2800" b="1" dirty="0">
                <a:solidFill>
                  <a:schemeClr val="tx1"/>
                </a:solidFill>
              </a:rPr>
              <a:t>2 Peter 2:20-21</a:t>
            </a:r>
          </a:p>
        </p:txBody>
      </p:sp>
    </p:spTree>
    <p:extLst>
      <p:ext uri="{BB962C8B-B14F-4D97-AF65-F5344CB8AC3E}">
        <p14:creationId xmlns:p14="http://schemas.microsoft.com/office/powerpoint/2010/main" val="32535950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5. “Once Saved, Always Saved”</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2044514"/>
            <a:ext cx="7543801" cy="4023360"/>
          </a:xfrm>
        </p:spPr>
        <p:txBody>
          <a:bodyPr>
            <a:normAutofit/>
          </a:bodyPr>
          <a:lstStyle/>
          <a:p>
            <a:r>
              <a:rPr lang="en-US" sz="2800" b="1" dirty="0">
                <a:solidFill>
                  <a:schemeClr val="tx1"/>
                </a:solidFill>
              </a:rPr>
              <a:t>You have become estranged from Christ, you who attempt to be justified by law; you have fallen from grace.</a:t>
            </a:r>
          </a:p>
          <a:p>
            <a:pPr algn="r"/>
            <a:r>
              <a:rPr lang="en-US" sz="2800" b="1" dirty="0">
                <a:solidFill>
                  <a:schemeClr val="tx1"/>
                </a:solidFill>
              </a:rPr>
              <a:t>Galatians 5:4</a:t>
            </a:r>
          </a:p>
        </p:txBody>
      </p:sp>
    </p:spTree>
    <p:extLst>
      <p:ext uri="{BB962C8B-B14F-4D97-AF65-F5344CB8AC3E}">
        <p14:creationId xmlns:p14="http://schemas.microsoft.com/office/powerpoint/2010/main" val="787771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68E08-959D-4A16-B2BD-2DB5B29EED8B}"/>
              </a:ext>
            </a:extLst>
          </p:cNvPr>
          <p:cNvSpPr>
            <a:spLocks noGrp="1"/>
          </p:cNvSpPr>
          <p:nvPr>
            <p:ph type="title"/>
          </p:nvPr>
        </p:nvSpPr>
        <p:spPr/>
        <p:txBody>
          <a:bodyPr/>
          <a:lstStyle/>
          <a:p>
            <a:pPr algn="ctr"/>
            <a:r>
              <a:rPr lang="en-US" b="1" dirty="0">
                <a:solidFill>
                  <a:schemeClr val="tx1"/>
                </a:solidFill>
                <a:latin typeface="+mn-lt"/>
              </a:rPr>
              <a:t>God’s Word Prevails!</a:t>
            </a:r>
          </a:p>
        </p:txBody>
      </p:sp>
      <p:sp>
        <p:nvSpPr>
          <p:cNvPr id="3" name="Content Placeholder 2">
            <a:extLst>
              <a:ext uri="{FF2B5EF4-FFF2-40B4-BE49-F238E27FC236}">
                <a16:creationId xmlns:a16="http://schemas.microsoft.com/office/drawing/2014/main" id="{05349496-E338-42D0-8931-DBF36D690731}"/>
              </a:ext>
            </a:extLst>
          </p:cNvPr>
          <p:cNvSpPr>
            <a:spLocks noGrp="1"/>
          </p:cNvSpPr>
          <p:nvPr>
            <p:ph idx="1"/>
          </p:nvPr>
        </p:nvSpPr>
        <p:spPr>
          <a:xfrm>
            <a:off x="822959" y="1911994"/>
            <a:ext cx="7543801" cy="4023360"/>
          </a:xfrm>
        </p:spPr>
        <p:txBody>
          <a:bodyPr>
            <a:normAutofit/>
          </a:bodyPr>
          <a:lstStyle/>
          <a:p>
            <a:r>
              <a:rPr lang="en-US" sz="2800" b="1" dirty="0">
                <a:solidFill>
                  <a:schemeClr val="tx1"/>
                </a:solidFill>
              </a:rPr>
              <a:t>It does matter what we believe.</a:t>
            </a:r>
          </a:p>
          <a:p>
            <a:r>
              <a:rPr lang="en-US" sz="2800" b="1" dirty="0">
                <a:solidFill>
                  <a:schemeClr val="tx1"/>
                </a:solidFill>
              </a:rPr>
              <a:t>There is only one true church.</a:t>
            </a:r>
          </a:p>
          <a:p>
            <a:r>
              <a:rPr lang="en-US" sz="2800" b="1" dirty="0">
                <a:solidFill>
                  <a:schemeClr val="tx1"/>
                </a:solidFill>
              </a:rPr>
              <a:t>Faith alone will not save.</a:t>
            </a:r>
          </a:p>
          <a:p>
            <a:r>
              <a:rPr lang="en-US" sz="2800" b="1" dirty="0">
                <a:solidFill>
                  <a:schemeClr val="tx1"/>
                </a:solidFill>
              </a:rPr>
              <a:t>Water baptism is essential for our salvation.</a:t>
            </a:r>
          </a:p>
          <a:p>
            <a:r>
              <a:rPr lang="en-US" sz="2800" b="1" dirty="0">
                <a:solidFill>
                  <a:schemeClr val="tx1"/>
                </a:solidFill>
              </a:rPr>
              <a:t>We can fall from grace. </a:t>
            </a:r>
          </a:p>
        </p:txBody>
      </p:sp>
      <p:pic>
        <p:nvPicPr>
          <p:cNvPr id="4" name="Picture 2" descr="https://jermination.files.wordpress.com/2009/03/open_bible.jpg">
            <a:extLst>
              <a:ext uri="{FF2B5EF4-FFF2-40B4-BE49-F238E27FC236}">
                <a16:creationId xmlns:a16="http://schemas.microsoft.com/office/drawing/2014/main" id="{B3F7466E-A1D8-4149-9EC9-7590EF3297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74842" y="4386469"/>
            <a:ext cx="2624552" cy="16797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378024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055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7A1B1-DB8B-4A2C-B251-11C662C60E32}"/>
              </a:ext>
            </a:extLst>
          </p:cNvPr>
          <p:cNvSpPr>
            <a:spLocks noGrp="1"/>
          </p:cNvSpPr>
          <p:nvPr>
            <p:ph type="ctrTitle"/>
          </p:nvPr>
        </p:nvSpPr>
        <p:spPr/>
        <p:txBody>
          <a:bodyPr>
            <a:normAutofit/>
          </a:bodyPr>
          <a:lstStyle/>
          <a:p>
            <a:pPr algn="ctr"/>
            <a:r>
              <a:rPr lang="en-US" sz="6000" b="1" dirty="0">
                <a:solidFill>
                  <a:schemeClr val="tx1"/>
                </a:solidFill>
                <a:effectLst>
                  <a:outerShdw blurRad="38100" dist="38100" dir="2700000" algn="tl">
                    <a:srgbClr val="000000">
                      <a:alpha val="43137"/>
                    </a:srgbClr>
                  </a:outerShdw>
                </a:effectLst>
                <a:latin typeface="+mn-lt"/>
              </a:rPr>
              <a:t>The Words of Men </a:t>
            </a:r>
            <a:br>
              <a:rPr lang="en-US" sz="6000" b="1" dirty="0">
                <a:solidFill>
                  <a:schemeClr val="tx1"/>
                </a:solidFill>
                <a:effectLst>
                  <a:outerShdw blurRad="38100" dist="38100" dir="2700000" algn="tl">
                    <a:srgbClr val="000000">
                      <a:alpha val="43137"/>
                    </a:srgbClr>
                  </a:outerShdw>
                </a:effectLst>
                <a:latin typeface="+mn-lt"/>
              </a:rPr>
            </a:br>
            <a:r>
              <a:rPr lang="en-US" sz="6000" b="1" dirty="0">
                <a:solidFill>
                  <a:schemeClr val="tx1"/>
                </a:solidFill>
                <a:effectLst>
                  <a:outerShdw blurRad="38100" dist="38100" dir="2700000" algn="tl">
                    <a:srgbClr val="000000">
                      <a:alpha val="43137"/>
                    </a:srgbClr>
                  </a:outerShdw>
                </a:effectLst>
                <a:latin typeface="+mn-lt"/>
              </a:rPr>
              <a:t>vs. </a:t>
            </a:r>
            <a:br>
              <a:rPr lang="en-US" sz="6000" b="1" dirty="0">
                <a:solidFill>
                  <a:schemeClr val="tx1"/>
                </a:solidFill>
                <a:effectLst>
                  <a:outerShdw blurRad="38100" dist="38100" dir="2700000" algn="tl">
                    <a:srgbClr val="000000">
                      <a:alpha val="43137"/>
                    </a:srgbClr>
                  </a:outerShdw>
                </a:effectLst>
                <a:latin typeface="+mn-lt"/>
              </a:rPr>
            </a:br>
            <a:r>
              <a:rPr lang="en-US" sz="6000" b="1" dirty="0">
                <a:solidFill>
                  <a:schemeClr val="tx1"/>
                </a:solidFill>
                <a:effectLst>
                  <a:outerShdw blurRad="38100" dist="38100" dir="2700000" algn="tl">
                    <a:srgbClr val="000000">
                      <a:alpha val="43137"/>
                    </a:srgbClr>
                  </a:outerShdw>
                </a:effectLst>
                <a:latin typeface="+mn-lt"/>
              </a:rPr>
              <a:t>The Words of God</a:t>
            </a:r>
          </a:p>
        </p:txBody>
      </p:sp>
    </p:spTree>
    <p:extLst>
      <p:ext uri="{BB962C8B-B14F-4D97-AF65-F5344CB8AC3E}">
        <p14:creationId xmlns:p14="http://schemas.microsoft.com/office/powerpoint/2010/main" val="10796942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7D3E3C-1209-4AFB-943D-7AD118AF7F20}"/>
              </a:ext>
            </a:extLst>
          </p:cNvPr>
          <p:cNvSpPr>
            <a:spLocks noGrp="1"/>
          </p:cNvSpPr>
          <p:nvPr>
            <p:ph idx="1"/>
          </p:nvPr>
        </p:nvSpPr>
        <p:spPr>
          <a:xfrm>
            <a:off x="822959" y="1099928"/>
            <a:ext cx="7543801" cy="3470451"/>
          </a:xfrm>
        </p:spPr>
        <p:txBody>
          <a:bodyPr>
            <a:normAutofit/>
          </a:bodyPr>
          <a:lstStyle/>
          <a:p>
            <a:r>
              <a:rPr lang="en-US" sz="2800" b="1" dirty="0">
                <a:solidFill>
                  <a:schemeClr val="tx1"/>
                </a:solidFill>
              </a:rPr>
              <a:t>“Indeed, let God be true but every man a liar…” (Rom. 3:4).</a:t>
            </a:r>
          </a:p>
          <a:p>
            <a:endParaRPr lang="en-US" sz="800" b="1" dirty="0">
              <a:solidFill>
                <a:schemeClr val="tx1"/>
              </a:solidFill>
            </a:endParaRPr>
          </a:p>
          <a:p>
            <a:r>
              <a:rPr lang="en-US" sz="2800" b="1" dirty="0">
                <a:solidFill>
                  <a:schemeClr val="tx1"/>
                </a:solidFill>
              </a:rPr>
              <a:t>When man says one thing, and God says another, God is right </a:t>
            </a:r>
            <a:r>
              <a:rPr lang="en-US" sz="2800" b="1" u="sng" dirty="0">
                <a:solidFill>
                  <a:schemeClr val="tx1"/>
                </a:solidFill>
              </a:rPr>
              <a:t>every</a:t>
            </a:r>
            <a:r>
              <a:rPr lang="en-US" sz="2800" b="1" dirty="0">
                <a:solidFill>
                  <a:schemeClr val="tx1"/>
                </a:solidFill>
              </a:rPr>
              <a:t> </a:t>
            </a:r>
            <a:r>
              <a:rPr lang="en-US" sz="2800" b="1" u="sng" dirty="0">
                <a:solidFill>
                  <a:schemeClr val="tx1"/>
                </a:solidFill>
              </a:rPr>
              <a:t>time</a:t>
            </a:r>
            <a:r>
              <a:rPr lang="en-US" sz="2800" b="1" dirty="0">
                <a:solidFill>
                  <a:schemeClr val="tx1"/>
                </a:solidFill>
              </a:rPr>
              <a:t>.</a:t>
            </a:r>
          </a:p>
        </p:txBody>
      </p:sp>
      <p:pic>
        <p:nvPicPr>
          <p:cNvPr id="4" name="Picture 2" descr="https://jermination.files.wordpress.com/2009/03/open_bible.jpg">
            <a:extLst>
              <a:ext uri="{FF2B5EF4-FFF2-40B4-BE49-F238E27FC236}">
                <a16:creationId xmlns:a16="http://schemas.microsoft.com/office/drawing/2014/main" id="{DEC33493-DFAC-4D66-AAFF-476F8775D4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41894" y="4237383"/>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26551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1. “It Doesn’t Matter What You Believe”</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1911994"/>
            <a:ext cx="7543801" cy="4023360"/>
          </a:xfrm>
        </p:spPr>
        <p:txBody>
          <a:bodyPr>
            <a:normAutofit/>
          </a:bodyPr>
          <a:lstStyle/>
          <a:p>
            <a:r>
              <a:rPr lang="en-US" sz="2800" b="1" dirty="0">
                <a:solidFill>
                  <a:schemeClr val="tx1"/>
                </a:solidFill>
              </a:rPr>
              <a:t>We are not allowed to </a:t>
            </a:r>
            <a:r>
              <a:rPr lang="en-US" sz="2800" b="1" i="1" dirty="0">
                <a:solidFill>
                  <a:schemeClr val="tx1"/>
                </a:solidFill>
              </a:rPr>
              <a:t>agree to disagree </a:t>
            </a:r>
            <a:r>
              <a:rPr lang="en-US" sz="2800" b="1" dirty="0">
                <a:solidFill>
                  <a:schemeClr val="tx1"/>
                </a:solidFill>
              </a:rPr>
              <a:t>regarding matters of doctrine (1 Cor. 1:10). </a:t>
            </a:r>
          </a:p>
          <a:p>
            <a:r>
              <a:rPr lang="en-US" sz="2800" b="1" dirty="0">
                <a:solidFill>
                  <a:schemeClr val="tx1"/>
                </a:solidFill>
              </a:rPr>
              <a:t>Jesus did not allow the Sadducees to have their own beliefs or interpretations regarding the resurrection (Matt. 22:29). </a:t>
            </a:r>
          </a:p>
          <a:p>
            <a:r>
              <a:rPr lang="en-US" sz="2800" b="1" dirty="0">
                <a:solidFill>
                  <a:schemeClr val="tx1"/>
                </a:solidFill>
              </a:rPr>
              <a:t>Sincere people will be lost (Matt. 7:21-23)</a:t>
            </a:r>
          </a:p>
          <a:p>
            <a:r>
              <a:rPr lang="en-US" sz="2800" b="1" dirty="0">
                <a:solidFill>
                  <a:schemeClr val="tx1"/>
                </a:solidFill>
              </a:rPr>
              <a:t>We must know the truth in order to obey the truth and be saved (1 Pet. 1:22). </a:t>
            </a:r>
          </a:p>
        </p:txBody>
      </p:sp>
    </p:spTree>
    <p:extLst>
      <p:ext uri="{BB962C8B-B14F-4D97-AF65-F5344CB8AC3E}">
        <p14:creationId xmlns:p14="http://schemas.microsoft.com/office/powerpoint/2010/main" val="19926010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normAutofit/>
          </a:bodyPr>
          <a:lstStyle/>
          <a:p>
            <a:r>
              <a:rPr lang="en-US" sz="3600" b="1" dirty="0">
                <a:solidFill>
                  <a:schemeClr val="tx1"/>
                </a:solidFill>
                <a:latin typeface="+mn-lt"/>
              </a:rPr>
              <a:t>2. “One Church is as Good as Another”</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1911994"/>
            <a:ext cx="7543801" cy="4023360"/>
          </a:xfrm>
        </p:spPr>
        <p:txBody>
          <a:bodyPr/>
          <a:lstStyle/>
          <a:p>
            <a:r>
              <a:rPr lang="en-US" sz="2800" b="1" dirty="0">
                <a:solidFill>
                  <a:schemeClr val="tx1"/>
                </a:solidFill>
              </a:rPr>
              <a:t>Jesus only built one church (Matt. 16:18).</a:t>
            </a:r>
          </a:p>
          <a:p>
            <a:r>
              <a:rPr lang="en-US" sz="2800" b="1" dirty="0">
                <a:solidFill>
                  <a:schemeClr val="tx1"/>
                </a:solidFill>
              </a:rPr>
              <a:t>Jesus will only save one church (Eph. 5:23).</a:t>
            </a:r>
          </a:p>
          <a:p>
            <a:r>
              <a:rPr lang="en-US" sz="2800" b="1" dirty="0">
                <a:solidFill>
                  <a:schemeClr val="tx1"/>
                </a:solidFill>
              </a:rPr>
              <a:t>People don’t join the church of their choice. They are added to the Lord’s church when they are saved (Acts 2:47). </a:t>
            </a:r>
            <a:endParaRPr lang="en-US" b="1" dirty="0">
              <a:solidFill>
                <a:schemeClr val="tx1"/>
              </a:solidFill>
            </a:endParaRPr>
          </a:p>
        </p:txBody>
      </p:sp>
    </p:spTree>
    <p:extLst>
      <p:ext uri="{BB962C8B-B14F-4D97-AF65-F5344CB8AC3E}">
        <p14:creationId xmlns:p14="http://schemas.microsoft.com/office/powerpoint/2010/main" val="272827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3. “Faith Only Saves”</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60" y="1911994"/>
            <a:ext cx="7194606" cy="4023360"/>
          </a:xfrm>
        </p:spPr>
        <p:txBody>
          <a:bodyPr>
            <a:normAutofit/>
          </a:bodyPr>
          <a:lstStyle/>
          <a:p>
            <a:pPr lvl="0"/>
            <a:r>
              <a:rPr lang="en-US" sz="2800" b="1" dirty="0">
                <a:solidFill>
                  <a:schemeClr val="tx1"/>
                </a:solidFill>
              </a:rPr>
              <a:t>“Wherefore, that we are justified by </a:t>
            </a:r>
            <a:r>
              <a:rPr lang="en-US" sz="2800" b="1" u="sng" dirty="0">
                <a:solidFill>
                  <a:schemeClr val="tx1"/>
                </a:solidFill>
              </a:rPr>
              <a:t>faith</a:t>
            </a:r>
            <a:r>
              <a:rPr lang="en-US" sz="2800" b="1" dirty="0">
                <a:solidFill>
                  <a:schemeClr val="tx1"/>
                </a:solidFill>
              </a:rPr>
              <a:t> </a:t>
            </a:r>
            <a:r>
              <a:rPr lang="en-US" sz="2800" b="1" u="sng" dirty="0">
                <a:solidFill>
                  <a:schemeClr val="tx1"/>
                </a:solidFill>
              </a:rPr>
              <a:t>only</a:t>
            </a:r>
            <a:r>
              <a:rPr lang="en-US" sz="2800" b="1" dirty="0">
                <a:solidFill>
                  <a:schemeClr val="tx1"/>
                </a:solidFill>
              </a:rPr>
              <a:t> is a most wholesome doctrine, and very full of comfort” </a:t>
            </a:r>
            <a:r>
              <a:rPr lang="en-US" sz="2400" b="1" dirty="0">
                <a:solidFill>
                  <a:schemeClr val="tx1"/>
                </a:solidFill>
              </a:rPr>
              <a:t>(Methodist Discipline). </a:t>
            </a:r>
            <a:endParaRPr lang="en-US" sz="2800" b="1" dirty="0">
              <a:solidFill>
                <a:schemeClr val="tx1"/>
              </a:solidFill>
            </a:endParaRPr>
          </a:p>
          <a:p>
            <a:pPr lvl="0"/>
            <a:r>
              <a:rPr lang="en-US" sz="2800" b="1" i="1" dirty="0">
                <a:solidFill>
                  <a:schemeClr val="tx1"/>
                </a:solidFill>
              </a:rPr>
              <a:t>“You see then that a man is justified by works, and </a:t>
            </a:r>
            <a:r>
              <a:rPr lang="en-US" sz="2800" b="1" i="1" u="sng" dirty="0">
                <a:solidFill>
                  <a:schemeClr val="tx1"/>
                </a:solidFill>
              </a:rPr>
              <a:t>not</a:t>
            </a:r>
            <a:r>
              <a:rPr lang="en-US" sz="2800" b="1" i="1" dirty="0">
                <a:solidFill>
                  <a:schemeClr val="tx1"/>
                </a:solidFill>
              </a:rPr>
              <a:t> </a:t>
            </a:r>
            <a:r>
              <a:rPr lang="en-US" sz="2800" b="1" i="1" u="sng" dirty="0">
                <a:solidFill>
                  <a:schemeClr val="tx1"/>
                </a:solidFill>
              </a:rPr>
              <a:t>by</a:t>
            </a:r>
            <a:r>
              <a:rPr lang="en-US" sz="2800" b="1" i="1" dirty="0">
                <a:solidFill>
                  <a:schemeClr val="tx1"/>
                </a:solidFill>
              </a:rPr>
              <a:t> </a:t>
            </a:r>
            <a:r>
              <a:rPr lang="en-US" sz="2800" b="1" i="1" u="sng" dirty="0">
                <a:solidFill>
                  <a:schemeClr val="tx1"/>
                </a:solidFill>
              </a:rPr>
              <a:t>faith</a:t>
            </a:r>
            <a:r>
              <a:rPr lang="en-US" sz="2800" b="1" i="1" dirty="0">
                <a:solidFill>
                  <a:schemeClr val="tx1"/>
                </a:solidFill>
              </a:rPr>
              <a:t> </a:t>
            </a:r>
            <a:r>
              <a:rPr lang="en-US" sz="2800" b="1" i="1" u="sng" dirty="0">
                <a:solidFill>
                  <a:schemeClr val="tx1"/>
                </a:solidFill>
              </a:rPr>
              <a:t>only</a:t>
            </a:r>
            <a:r>
              <a:rPr lang="en-US" sz="2800" b="1" i="1" dirty="0">
                <a:solidFill>
                  <a:schemeClr val="tx1"/>
                </a:solidFill>
              </a:rPr>
              <a:t>” </a:t>
            </a:r>
            <a:r>
              <a:rPr lang="en-US" sz="2800" b="1" dirty="0">
                <a:solidFill>
                  <a:schemeClr val="tx1"/>
                </a:solidFill>
              </a:rPr>
              <a:t>(James 2:24). </a:t>
            </a:r>
          </a:p>
          <a:p>
            <a:endParaRPr lang="en-US" sz="2800" b="1" dirty="0">
              <a:solidFill>
                <a:schemeClr val="tx1"/>
              </a:solidFill>
            </a:endParaRPr>
          </a:p>
        </p:txBody>
      </p:sp>
    </p:spTree>
    <p:extLst>
      <p:ext uri="{BB962C8B-B14F-4D97-AF65-F5344CB8AC3E}">
        <p14:creationId xmlns:p14="http://schemas.microsoft.com/office/powerpoint/2010/main" val="896252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4. “Baptism Doesn’t Save”</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1911994"/>
            <a:ext cx="7543801" cy="4023360"/>
          </a:xfrm>
        </p:spPr>
        <p:txBody>
          <a:bodyPr>
            <a:normAutofit/>
          </a:bodyPr>
          <a:lstStyle/>
          <a:p>
            <a:pPr lvl="0"/>
            <a:r>
              <a:rPr lang="en-US" sz="2800" b="1" dirty="0">
                <a:solidFill>
                  <a:schemeClr val="tx1"/>
                </a:solidFill>
              </a:rPr>
              <a:t>The Bible says the exact opposite (1 Peter 3:21).</a:t>
            </a:r>
          </a:p>
          <a:p>
            <a:pPr lvl="1"/>
            <a:endParaRPr lang="en-US" sz="800" b="1" i="1" dirty="0">
              <a:solidFill>
                <a:schemeClr val="tx1"/>
              </a:solidFill>
            </a:endParaRPr>
          </a:p>
          <a:p>
            <a:pPr lvl="1"/>
            <a:r>
              <a:rPr lang="en-US" sz="2800" b="1" i="1" dirty="0">
                <a:solidFill>
                  <a:schemeClr val="tx1"/>
                </a:solidFill>
              </a:rPr>
              <a:t>“The like figure whereunto even baptism doth also now save us…” </a:t>
            </a:r>
            <a:r>
              <a:rPr lang="en-US" sz="2800" b="1" dirty="0">
                <a:solidFill>
                  <a:schemeClr val="tx1"/>
                </a:solidFill>
              </a:rPr>
              <a:t>(KJV)</a:t>
            </a:r>
            <a:r>
              <a:rPr lang="en-US" sz="2800" b="1" i="1" dirty="0">
                <a:solidFill>
                  <a:schemeClr val="tx1"/>
                </a:solidFill>
              </a:rPr>
              <a:t> </a:t>
            </a:r>
            <a:endParaRPr lang="en-US" sz="2800" b="1" dirty="0">
              <a:solidFill>
                <a:schemeClr val="tx1"/>
              </a:solidFill>
            </a:endParaRPr>
          </a:p>
          <a:p>
            <a:pPr lvl="1"/>
            <a:r>
              <a:rPr lang="en-US" sz="2800" b="1" i="1" dirty="0">
                <a:solidFill>
                  <a:schemeClr val="tx1"/>
                </a:solidFill>
              </a:rPr>
              <a:t>“Corresponding to that, baptism now saves you” </a:t>
            </a:r>
            <a:r>
              <a:rPr lang="en-US" sz="2800" b="1" dirty="0">
                <a:solidFill>
                  <a:schemeClr val="tx1"/>
                </a:solidFill>
              </a:rPr>
              <a:t>(NASU)</a:t>
            </a:r>
          </a:p>
          <a:p>
            <a:pPr lvl="1"/>
            <a:r>
              <a:rPr lang="en-US" sz="2800" b="1" i="1" dirty="0">
                <a:solidFill>
                  <a:schemeClr val="tx1"/>
                </a:solidFill>
              </a:rPr>
              <a:t>“And this water symbolizes baptism that now saves you also”</a:t>
            </a:r>
            <a:r>
              <a:rPr lang="en-US" sz="2800" b="1" dirty="0">
                <a:solidFill>
                  <a:schemeClr val="tx1"/>
                </a:solidFill>
              </a:rPr>
              <a:t> (NIV)</a:t>
            </a:r>
          </a:p>
        </p:txBody>
      </p:sp>
    </p:spTree>
    <p:extLst>
      <p:ext uri="{BB962C8B-B14F-4D97-AF65-F5344CB8AC3E}">
        <p14:creationId xmlns:p14="http://schemas.microsoft.com/office/powerpoint/2010/main" val="1503818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fade">
                                      <p:cBhvr>
                                        <p:cTn id="1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4. “Baptism Doesn’t Save”</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1911994"/>
            <a:ext cx="7543801" cy="4023360"/>
          </a:xfrm>
        </p:spPr>
        <p:txBody>
          <a:bodyPr>
            <a:normAutofit/>
          </a:bodyPr>
          <a:lstStyle/>
          <a:p>
            <a:pPr lvl="0" algn="ctr"/>
            <a:r>
              <a:rPr lang="en-US" sz="2800" b="1" dirty="0">
                <a:solidFill>
                  <a:schemeClr val="tx1"/>
                </a:solidFill>
              </a:rPr>
              <a:t>What is the purpose for water baptism? </a:t>
            </a:r>
            <a:endParaRPr lang="en-US" sz="800" b="1" i="1" dirty="0">
              <a:solidFill>
                <a:schemeClr val="tx1"/>
              </a:solidFill>
            </a:endParaRPr>
          </a:p>
          <a:p>
            <a:pPr lvl="1"/>
            <a:endParaRPr lang="en-US" sz="800" b="1" i="1" dirty="0">
              <a:solidFill>
                <a:schemeClr val="tx1"/>
              </a:solidFill>
            </a:endParaRPr>
          </a:p>
          <a:p>
            <a:pPr lvl="1"/>
            <a:r>
              <a:rPr lang="en-US" sz="2800" b="1" i="1" dirty="0">
                <a:solidFill>
                  <a:schemeClr val="tx1"/>
                </a:solidFill>
              </a:rPr>
              <a:t>“He who believes and is baptized will be saved”</a:t>
            </a:r>
            <a:r>
              <a:rPr lang="en-US" sz="2800" b="1" dirty="0">
                <a:solidFill>
                  <a:schemeClr val="tx1"/>
                </a:solidFill>
              </a:rPr>
              <a:t> (Mark 16:16) </a:t>
            </a:r>
          </a:p>
          <a:p>
            <a:pPr lvl="1"/>
            <a:r>
              <a:rPr lang="en-US" sz="2800" b="1" i="1" dirty="0">
                <a:solidFill>
                  <a:schemeClr val="tx1"/>
                </a:solidFill>
              </a:rPr>
              <a:t>“…and let every one of you be baptized in the name of Jesus Christ for the remission of sins”</a:t>
            </a:r>
            <a:r>
              <a:rPr lang="en-US" sz="2800" b="1" dirty="0">
                <a:solidFill>
                  <a:schemeClr val="tx1"/>
                </a:solidFill>
              </a:rPr>
              <a:t> (Acts 2:38).</a:t>
            </a:r>
          </a:p>
          <a:p>
            <a:pPr lvl="1"/>
            <a:r>
              <a:rPr lang="en-US" sz="2800" b="1" i="1" dirty="0">
                <a:solidFill>
                  <a:schemeClr val="tx1"/>
                </a:solidFill>
              </a:rPr>
              <a:t>“Arise and be baptized, and wash away your sins”</a:t>
            </a:r>
            <a:r>
              <a:rPr lang="en-US" sz="2800" b="1" dirty="0">
                <a:solidFill>
                  <a:schemeClr val="tx1"/>
                </a:solidFill>
              </a:rPr>
              <a:t> (Acts 22:16)</a:t>
            </a:r>
          </a:p>
        </p:txBody>
      </p:sp>
    </p:spTree>
    <p:extLst>
      <p:ext uri="{BB962C8B-B14F-4D97-AF65-F5344CB8AC3E}">
        <p14:creationId xmlns:p14="http://schemas.microsoft.com/office/powerpoint/2010/main" val="2824049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9D26D-F316-4970-A454-7BE3909C9E53}"/>
              </a:ext>
            </a:extLst>
          </p:cNvPr>
          <p:cNvSpPr>
            <a:spLocks noGrp="1"/>
          </p:cNvSpPr>
          <p:nvPr>
            <p:ph type="title"/>
          </p:nvPr>
        </p:nvSpPr>
        <p:spPr/>
        <p:txBody>
          <a:bodyPr/>
          <a:lstStyle/>
          <a:p>
            <a:r>
              <a:rPr lang="en-US" sz="3600" b="1" dirty="0">
                <a:solidFill>
                  <a:schemeClr val="tx1"/>
                </a:solidFill>
                <a:latin typeface="+mn-lt"/>
              </a:rPr>
              <a:t>5. “Once Saved, Always Saved”</a:t>
            </a:r>
          </a:p>
        </p:txBody>
      </p:sp>
      <p:sp>
        <p:nvSpPr>
          <p:cNvPr id="3" name="Content Placeholder 2">
            <a:extLst>
              <a:ext uri="{FF2B5EF4-FFF2-40B4-BE49-F238E27FC236}">
                <a16:creationId xmlns:a16="http://schemas.microsoft.com/office/drawing/2014/main" id="{86C56226-0269-4697-A9CB-4F525F0B2D82}"/>
              </a:ext>
            </a:extLst>
          </p:cNvPr>
          <p:cNvSpPr>
            <a:spLocks noGrp="1"/>
          </p:cNvSpPr>
          <p:nvPr>
            <p:ph idx="1"/>
          </p:nvPr>
        </p:nvSpPr>
        <p:spPr>
          <a:xfrm>
            <a:off x="822959" y="2044514"/>
            <a:ext cx="7543801" cy="4023360"/>
          </a:xfrm>
        </p:spPr>
        <p:txBody>
          <a:bodyPr>
            <a:normAutofit/>
          </a:bodyPr>
          <a:lstStyle/>
          <a:p>
            <a:r>
              <a:rPr lang="en-US" sz="2800" b="1" dirty="0">
                <a:solidFill>
                  <a:schemeClr val="tx1"/>
                </a:solidFill>
              </a:rPr>
              <a:t>19 Brethren, if anyone among you wanders from the truth, and someone turns him back, </a:t>
            </a:r>
          </a:p>
          <a:p>
            <a:r>
              <a:rPr lang="en-US" sz="2800" b="1" dirty="0">
                <a:solidFill>
                  <a:schemeClr val="tx1"/>
                </a:solidFill>
              </a:rPr>
              <a:t>20 let him know that he who turns a sinner from the error of his way will save a soul from death and cover a multitude of sins.</a:t>
            </a:r>
          </a:p>
          <a:p>
            <a:pPr algn="r"/>
            <a:r>
              <a:rPr lang="en-US" sz="2800" b="1" dirty="0">
                <a:solidFill>
                  <a:schemeClr val="tx1"/>
                </a:solidFill>
              </a:rPr>
              <a:t>James 5:19-20</a:t>
            </a:r>
          </a:p>
        </p:txBody>
      </p:sp>
    </p:spTree>
    <p:extLst>
      <p:ext uri="{BB962C8B-B14F-4D97-AF65-F5344CB8AC3E}">
        <p14:creationId xmlns:p14="http://schemas.microsoft.com/office/powerpoint/2010/main" val="4168687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196</TotalTime>
  <Words>593</Words>
  <Application>Microsoft Office PowerPoint</Application>
  <PresentationFormat>On-screen Show (4:3)</PresentationFormat>
  <Paragraphs>58</Paragraphs>
  <Slides>13</Slides>
  <Notes>13</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13</vt:i4>
      </vt:variant>
    </vt:vector>
  </HeadingPairs>
  <TitlesOfParts>
    <vt:vector size="20" baseType="lpstr">
      <vt:lpstr>Arial</vt:lpstr>
      <vt:lpstr>Calibri</vt:lpstr>
      <vt:lpstr>Calibri Light</vt:lpstr>
      <vt:lpstr>Retrospect</vt:lpstr>
      <vt:lpstr>Office Theme</vt:lpstr>
      <vt:lpstr>1_Office Theme</vt:lpstr>
      <vt:lpstr>1_Retrospect</vt:lpstr>
      <vt:lpstr>PowerPoint Presentation</vt:lpstr>
      <vt:lpstr>The Words of Men  vs.  The Words of God</vt:lpstr>
      <vt:lpstr>PowerPoint Presentation</vt:lpstr>
      <vt:lpstr>1. “It Doesn’t Matter What You Believe”</vt:lpstr>
      <vt:lpstr>2. “One Church is as Good as Another”</vt:lpstr>
      <vt:lpstr>3. “Faith Only Saves”</vt:lpstr>
      <vt:lpstr>4. “Baptism Doesn’t Save”</vt:lpstr>
      <vt:lpstr>4. “Baptism Doesn’t Save”</vt:lpstr>
      <vt:lpstr>5. “Once Saved, Always Saved”</vt:lpstr>
      <vt:lpstr>5. “Once Saved, Always Saved”</vt:lpstr>
      <vt:lpstr>5. “Once Saved, Always Saved”</vt:lpstr>
      <vt:lpstr>God’s Word Prevails!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Words of Men  vs.  The Words of God</dc:title>
  <dc:creator>Heath Rogers</dc:creator>
  <cp:lastModifiedBy>Knollwood</cp:lastModifiedBy>
  <cp:revision>14</cp:revision>
  <dcterms:created xsi:type="dcterms:W3CDTF">2018-01-26T15:22:35Z</dcterms:created>
  <dcterms:modified xsi:type="dcterms:W3CDTF">2018-01-29T14:51:31Z</dcterms:modified>
</cp:coreProperties>
</file>