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56" r:id="rId23"/>
    <p:sldId id="279" r:id="rId24"/>
    <p:sldId id="280" r:id="rId25"/>
    <p:sldId id="299" r:id="rId26"/>
    <p:sldId id="258" r:id="rId27"/>
    <p:sldId id="281" r:id="rId28"/>
    <p:sldId id="285" r:id="rId29"/>
    <p:sldId id="286" r:id="rId30"/>
    <p:sldId id="287" r:id="rId31"/>
    <p:sldId id="288" r:id="rId32"/>
    <p:sldId id="291" r:id="rId33"/>
    <p:sldId id="282" r:id="rId34"/>
    <p:sldId id="292" r:id="rId35"/>
    <p:sldId id="293" r:id="rId36"/>
    <p:sldId id="294" r:id="rId37"/>
    <p:sldId id="295" r:id="rId38"/>
    <p:sldId id="283" r:id="rId39"/>
    <p:sldId id="296" r:id="rId40"/>
    <p:sldId id="297" r:id="rId41"/>
    <p:sldId id="284" r:id="rId42"/>
    <p:sldId id="298"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p:scale>
          <a:sx n="59" d="100"/>
          <a:sy n="59" d="100"/>
        </p:scale>
        <p:origin x="36"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C1FB30-BCB3-4C88-A365-754A9BF05492}"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9AD3F-582F-4401-B4F3-A50E631C6F54}" type="slidenum">
              <a:rPr lang="en-US" smtClean="0"/>
              <a:t>‹#›</a:t>
            </a:fld>
            <a:endParaRPr lang="en-US"/>
          </a:p>
        </p:txBody>
      </p:sp>
    </p:spTree>
    <p:extLst>
      <p:ext uri="{BB962C8B-B14F-4D97-AF65-F5344CB8AC3E}">
        <p14:creationId xmlns:p14="http://schemas.microsoft.com/office/powerpoint/2010/main" val="15508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C1FB30-BCB3-4C88-A365-754A9BF05492}"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9AD3F-582F-4401-B4F3-A50E631C6F54}" type="slidenum">
              <a:rPr lang="en-US" smtClean="0"/>
              <a:t>‹#›</a:t>
            </a:fld>
            <a:endParaRPr lang="en-US"/>
          </a:p>
        </p:txBody>
      </p:sp>
    </p:spTree>
    <p:extLst>
      <p:ext uri="{BB962C8B-B14F-4D97-AF65-F5344CB8AC3E}">
        <p14:creationId xmlns:p14="http://schemas.microsoft.com/office/powerpoint/2010/main" val="308109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C1FB30-BCB3-4C88-A365-754A9BF05492}"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9AD3F-582F-4401-B4F3-A50E631C6F54}" type="slidenum">
              <a:rPr lang="en-US" smtClean="0"/>
              <a:t>‹#›</a:t>
            </a:fld>
            <a:endParaRPr lang="en-US"/>
          </a:p>
        </p:txBody>
      </p:sp>
    </p:spTree>
    <p:extLst>
      <p:ext uri="{BB962C8B-B14F-4D97-AF65-F5344CB8AC3E}">
        <p14:creationId xmlns:p14="http://schemas.microsoft.com/office/powerpoint/2010/main" val="200011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C1FB30-BCB3-4C88-A365-754A9BF05492}"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9AD3F-582F-4401-B4F3-A50E631C6F54}" type="slidenum">
              <a:rPr lang="en-US" smtClean="0"/>
              <a:t>‹#›</a:t>
            </a:fld>
            <a:endParaRPr lang="en-US"/>
          </a:p>
        </p:txBody>
      </p:sp>
    </p:spTree>
    <p:extLst>
      <p:ext uri="{BB962C8B-B14F-4D97-AF65-F5344CB8AC3E}">
        <p14:creationId xmlns:p14="http://schemas.microsoft.com/office/powerpoint/2010/main" val="35350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C1FB30-BCB3-4C88-A365-754A9BF05492}"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C9AD3F-582F-4401-B4F3-A50E631C6F54}" type="slidenum">
              <a:rPr lang="en-US" smtClean="0"/>
              <a:t>‹#›</a:t>
            </a:fld>
            <a:endParaRPr lang="en-US"/>
          </a:p>
        </p:txBody>
      </p:sp>
    </p:spTree>
    <p:extLst>
      <p:ext uri="{BB962C8B-B14F-4D97-AF65-F5344CB8AC3E}">
        <p14:creationId xmlns:p14="http://schemas.microsoft.com/office/powerpoint/2010/main" val="69314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C1FB30-BCB3-4C88-A365-754A9BF05492}"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9AD3F-582F-4401-B4F3-A50E631C6F54}" type="slidenum">
              <a:rPr lang="en-US" smtClean="0"/>
              <a:t>‹#›</a:t>
            </a:fld>
            <a:endParaRPr lang="en-US"/>
          </a:p>
        </p:txBody>
      </p:sp>
    </p:spTree>
    <p:extLst>
      <p:ext uri="{BB962C8B-B14F-4D97-AF65-F5344CB8AC3E}">
        <p14:creationId xmlns:p14="http://schemas.microsoft.com/office/powerpoint/2010/main" val="177795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C1FB30-BCB3-4C88-A365-754A9BF05492}"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C9AD3F-582F-4401-B4F3-A50E631C6F54}" type="slidenum">
              <a:rPr lang="en-US" smtClean="0"/>
              <a:t>‹#›</a:t>
            </a:fld>
            <a:endParaRPr lang="en-US"/>
          </a:p>
        </p:txBody>
      </p:sp>
    </p:spTree>
    <p:extLst>
      <p:ext uri="{BB962C8B-B14F-4D97-AF65-F5344CB8AC3E}">
        <p14:creationId xmlns:p14="http://schemas.microsoft.com/office/powerpoint/2010/main" val="372303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C1FB30-BCB3-4C88-A365-754A9BF05492}"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C9AD3F-582F-4401-B4F3-A50E631C6F54}" type="slidenum">
              <a:rPr lang="en-US" smtClean="0"/>
              <a:t>‹#›</a:t>
            </a:fld>
            <a:endParaRPr lang="en-US"/>
          </a:p>
        </p:txBody>
      </p:sp>
    </p:spTree>
    <p:extLst>
      <p:ext uri="{BB962C8B-B14F-4D97-AF65-F5344CB8AC3E}">
        <p14:creationId xmlns:p14="http://schemas.microsoft.com/office/powerpoint/2010/main" val="69984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1FB30-BCB3-4C88-A365-754A9BF05492}"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C9AD3F-582F-4401-B4F3-A50E631C6F54}" type="slidenum">
              <a:rPr lang="en-US" smtClean="0"/>
              <a:t>‹#›</a:t>
            </a:fld>
            <a:endParaRPr lang="en-US"/>
          </a:p>
        </p:txBody>
      </p:sp>
    </p:spTree>
    <p:extLst>
      <p:ext uri="{BB962C8B-B14F-4D97-AF65-F5344CB8AC3E}">
        <p14:creationId xmlns:p14="http://schemas.microsoft.com/office/powerpoint/2010/main" val="147652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C1FB30-BCB3-4C88-A365-754A9BF05492}"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9AD3F-582F-4401-B4F3-A50E631C6F54}" type="slidenum">
              <a:rPr lang="en-US" smtClean="0"/>
              <a:t>‹#›</a:t>
            </a:fld>
            <a:endParaRPr lang="en-US"/>
          </a:p>
        </p:txBody>
      </p:sp>
    </p:spTree>
    <p:extLst>
      <p:ext uri="{BB962C8B-B14F-4D97-AF65-F5344CB8AC3E}">
        <p14:creationId xmlns:p14="http://schemas.microsoft.com/office/powerpoint/2010/main" val="422449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C1FB30-BCB3-4C88-A365-754A9BF05492}"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C9AD3F-582F-4401-B4F3-A50E631C6F54}" type="slidenum">
              <a:rPr lang="en-US" smtClean="0"/>
              <a:t>‹#›</a:t>
            </a:fld>
            <a:endParaRPr lang="en-US"/>
          </a:p>
        </p:txBody>
      </p:sp>
    </p:spTree>
    <p:extLst>
      <p:ext uri="{BB962C8B-B14F-4D97-AF65-F5344CB8AC3E}">
        <p14:creationId xmlns:p14="http://schemas.microsoft.com/office/powerpoint/2010/main" val="1208009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FDFE1B5-E50A-4A23-A567-070E942434D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1FB30-BCB3-4C88-A365-754A9BF05492}" type="datetimeFigureOut">
              <a:rPr lang="en-US" smtClean="0"/>
              <a:t>12/30/2017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9AD3F-582F-4401-B4F3-A50E631C6F54}" type="slidenum">
              <a:rPr lang="en-US" smtClean="0"/>
              <a:t>‹#›</a:t>
            </a:fld>
            <a:endParaRPr lang="en-US"/>
          </a:p>
        </p:txBody>
      </p:sp>
    </p:spTree>
    <p:extLst>
      <p:ext uri="{BB962C8B-B14F-4D97-AF65-F5344CB8AC3E}">
        <p14:creationId xmlns:p14="http://schemas.microsoft.com/office/powerpoint/2010/main" val="8931445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6D5D12-9471-4C8C-B135-EF0985B7C2CF}"/>
              </a:ext>
            </a:extLst>
          </p:cNvPr>
          <p:cNvSpPr>
            <a:spLocks noGrp="1"/>
          </p:cNvSpPr>
          <p:nvPr>
            <p:ph type="ctrTitle"/>
          </p:nvPr>
        </p:nvSpPr>
        <p:spPr/>
        <p:txBody>
          <a:bodyPr/>
          <a:lstStyle/>
          <a:p>
            <a:endParaRPr lang="en-US"/>
          </a:p>
        </p:txBody>
      </p:sp>
      <p:sp>
        <p:nvSpPr>
          <p:cNvPr id="7" name="Subtitle 6">
            <a:extLst>
              <a:ext uri="{FF2B5EF4-FFF2-40B4-BE49-F238E27FC236}">
                <a16:creationId xmlns:a16="http://schemas.microsoft.com/office/drawing/2014/main" id="{D61C9BA7-9C1D-4DCB-9A94-28F31611DEA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95726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22:20-23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4000" dirty="0">
                <a:effectLst>
                  <a:outerShdw blurRad="38100" dist="38100" dir="2700000" algn="tl">
                    <a:srgbClr val="000000">
                      <a:alpha val="43137"/>
                    </a:srgbClr>
                  </a:outerShdw>
                </a:effectLst>
              </a:rPr>
              <a:t>(23) Stay with me; do not be afraid, for he who seeks my life seeks your life. With me you shall be in safekeeping."</a:t>
            </a:r>
          </a:p>
        </p:txBody>
      </p:sp>
    </p:spTree>
    <p:extLst>
      <p:ext uri="{BB962C8B-B14F-4D97-AF65-F5344CB8AC3E}">
        <p14:creationId xmlns:p14="http://schemas.microsoft.com/office/powerpoint/2010/main" val="1932956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23:6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6600" dirty="0">
                <a:effectLst>
                  <a:outerShdw blurRad="38100" dist="38100" dir="2700000" algn="tl">
                    <a:srgbClr val="000000">
                      <a:alpha val="43137"/>
                    </a:srgbClr>
                  </a:outerShdw>
                </a:effectLst>
              </a:rPr>
              <a:t>(6) When </a:t>
            </a:r>
            <a:r>
              <a:rPr lang="en-US" sz="6600" dirty="0" err="1">
                <a:effectLst>
                  <a:outerShdw blurRad="38100" dist="38100" dir="2700000" algn="tl">
                    <a:srgbClr val="000000">
                      <a:alpha val="43137"/>
                    </a:srgbClr>
                  </a:outerShdw>
                </a:effectLst>
              </a:rPr>
              <a:t>Abiathar</a:t>
            </a:r>
            <a:r>
              <a:rPr lang="en-US" sz="6600" dirty="0">
                <a:effectLst>
                  <a:outerShdw blurRad="38100" dist="38100" dir="2700000" algn="tl">
                    <a:srgbClr val="000000">
                      <a:alpha val="43137"/>
                    </a:srgbClr>
                  </a:outerShdw>
                </a:effectLst>
              </a:rPr>
              <a:t> the son of Ahimelech had fled to David to </a:t>
            </a:r>
            <a:r>
              <a:rPr lang="en-US" sz="6600" dirty="0" err="1">
                <a:effectLst>
                  <a:outerShdw blurRad="38100" dist="38100" dir="2700000" algn="tl">
                    <a:srgbClr val="000000">
                      <a:alpha val="43137"/>
                    </a:srgbClr>
                  </a:outerShdw>
                </a:effectLst>
              </a:rPr>
              <a:t>Keilah</a:t>
            </a:r>
            <a:r>
              <a:rPr lang="en-US" sz="6600" dirty="0">
                <a:effectLst>
                  <a:outerShdw blurRad="38100" dist="38100" dir="2700000" algn="tl">
                    <a:srgbClr val="000000">
                      <a:alpha val="43137"/>
                    </a:srgbClr>
                  </a:outerShdw>
                </a:effectLst>
              </a:rPr>
              <a:t>, he had come down with an ephod in his hand.</a:t>
            </a:r>
          </a:p>
        </p:txBody>
      </p:sp>
    </p:spTree>
    <p:extLst>
      <p:ext uri="{BB962C8B-B14F-4D97-AF65-F5344CB8AC3E}">
        <p14:creationId xmlns:p14="http://schemas.microsoft.com/office/powerpoint/2010/main" val="3913125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25:32-35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3600" dirty="0">
                <a:effectLst>
                  <a:outerShdw blurRad="38100" dist="38100" dir="2700000" algn="tl">
                    <a:srgbClr val="000000">
                      <a:alpha val="43137"/>
                    </a:srgbClr>
                  </a:outerShdw>
                </a:effectLst>
              </a:rPr>
              <a:t>(32) And David said to Abigail, "Blessed be the LORD, the God of Israel, who sent you this day to meet me! (33) Blessed be your discretion, and blessed be you, who have kept me this day from bloodguilt and from working salvation with my own hand!</a:t>
            </a:r>
          </a:p>
        </p:txBody>
      </p:sp>
    </p:spTree>
    <p:extLst>
      <p:ext uri="{BB962C8B-B14F-4D97-AF65-F5344CB8AC3E}">
        <p14:creationId xmlns:p14="http://schemas.microsoft.com/office/powerpoint/2010/main" val="1246329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25:32-35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3600" dirty="0">
                <a:effectLst>
                  <a:outerShdw blurRad="38100" dist="38100" dir="2700000" algn="tl">
                    <a:srgbClr val="000000">
                      <a:alpha val="43137"/>
                    </a:srgbClr>
                  </a:outerShdw>
                </a:effectLst>
              </a:rPr>
              <a:t>(34) For as surely as the LORD, the God of Israel, lives, who has restrained me from hurting you, unless you had hurried and come to meet me, truly by morning there had not been left to </a:t>
            </a:r>
            <a:r>
              <a:rPr lang="en-US" sz="3600" dirty="0" err="1">
                <a:effectLst>
                  <a:outerShdw blurRad="38100" dist="38100" dir="2700000" algn="tl">
                    <a:srgbClr val="000000">
                      <a:alpha val="43137"/>
                    </a:srgbClr>
                  </a:outerShdw>
                </a:effectLst>
              </a:rPr>
              <a:t>Nabal</a:t>
            </a:r>
            <a:r>
              <a:rPr lang="en-US" sz="3600" dirty="0">
                <a:effectLst>
                  <a:outerShdw blurRad="38100" dist="38100" dir="2700000" algn="tl">
                    <a:srgbClr val="000000">
                      <a:alpha val="43137"/>
                    </a:srgbClr>
                  </a:outerShdw>
                </a:effectLst>
              </a:rPr>
              <a:t> so much as one male." (35) Then David received from her hand what she had brought him. And he said to her, "Go up in peace to your house. See, I have obeyed your voice, and I have granted your petition."</a:t>
            </a:r>
          </a:p>
        </p:txBody>
      </p:sp>
    </p:spTree>
    <p:extLst>
      <p:ext uri="{BB962C8B-B14F-4D97-AF65-F5344CB8AC3E}">
        <p14:creationId xmlns:p14="http://schemas.microsoft.com/office/powerpoint/2010/main" val="3117189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27:1-2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3600" dirty="0">
                <a:effectLst>
                  <a:outerShdw blurRad="38100" dist="38100" dir="2700000" algn="tl">
                    <a:srgbClr val="000000">
                      <a:alpha val="43137"/>
                    </a:srgbClr>
                  </a:outerShdw>
                </a:effectLst>
              </a:rPr>
              <a:t>(1) Then David said in his heart, "Now I shall perish one day by the hand of Saul. There is nothing better for me than that I should escape to the land of the Philistines. Then Saul will despair of seeking me any longer within the borders of Israel, and I shall escape out of his hand." (2) So David arose and went over, he and the six hundred men who were with him, to </a:t>
            </a:r>
            <a:r>
              <a:rPr lang="en-US" sz="3600" dirty="0" err="1">
                <a:effectLst>
                  <a:outerShdw blurRad="38100" dist="38100" dir="2700000" algn="tl">
                    <a:srgbClr val="000000">
                      <a:alpha val="43137"/>
                    </a:srgbClr>
                  </a:outerShdw>
                </a:effectLst>
              </a:rPr>
              <a:t>Achish</a:t>
            </a:r>
            <a:r>
              <a:rPr lang="en-US" sz="3600" dirty="0">
                <a:effectLst>
                  <a:outerShdw blurRad="38100" dist="38100" dir="2700000" algn="tl">
                    <a:srgbClr val="000000">
                      <a:alpha val="43137"/>
                    </a:srgbClr>
                  </a:outerShdw>
                </a:effectLst>
              </a:rPr>
              <a:t> the son of </a:t>
            </a:r>
            <a:r>
              <a:rPr lang="en-US" sz="3600" dirty="0" err="1">
                <a:effectLst>
                  <a:outerShdw blurRad="38100" dist="38100" dir="2700000" algn="tl">
                    <a:srgbClr val="000000">
                      <a:alpha val="43137"/>
                    </a:srgbClr>
                  </a:outerShdw>
                </a:effectLst>
              </a:rPr>
              <a:t>Maoch</a:t>
            </a:r>
            <a:r>
              <a:rPr lang="en-US" sz="3600" dirty="0">
                <a:effectLst>
                  <a:outerShdw blurRad="38100" dist="38100" dir="2700000" algn="tl">
                    <a:srgbClr val="000000">
                      <a:alpha val="43137"/>
                    </a:srgbClr>
                  </a:outerShdw>
                </a:effectLst>
              </a:rPr>
              <a:t>, king of Gath.</a:t>
            </a:r>
          </a:p>
        </p:txBody>
      </p:sp>
    </p:spTree>
    <p:extLst>
      <p:ext uri="{BB962C8B-B14F-4D97-AF65-F5344CB8AC3E}">
        <p14:creationId xmlns:p14="http://schemas.microsoft.com/office/powerpoint/2010/main" val="285693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28:6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6600" dirty="0">
                <a:effectLst>
                  <a:outerShdw blurRad="38100" dist="38100" dir="2700000" algn="tl">
                    <a:srgbClr val="000000">
                      <a:alpha val="43137"/>
                    </a:srgbClr>
                  </a:outerShdw>
                </a:effectLst>
              </a:rPr>
              <a:t>(6) And when Saul inquired of the LORD, the LORD did not answer him, either by dreams, or by </a:t>
            </a:r>
            <a:r>
              <a:rPr lang="en-US" sz="6600" dirty="0" err="1">
                <a:effectLst>
                  <a:outerShdw blurRad="38100" dist="38100" dir="2700000" algn="tl">
                    <a:srgbClr val="000000">
                      <a:alpha val="43137"/>
                    </a:srgbClr>
                  </a:outerShdw>
                </a:effectLst>
              </a:rPr>
              <a:t>Urim</a:t>
            </a:r>
            <a:r>
              <a:rPr lang="en-US" sz="6600" dirty="0">
                <a:effectLst>
                  <a:outerShdw blurRad="38100" dist="38100" dir="2700000" algn="tl">
                    <a:srgbClr val="000000">
                      <a:alpha val="43137"/>
                    </a:srgbClr>
                  </a:outerShdw>
                </a:effectLst>
              </a:rPr>
              <a:t>, or by prophets.</a:t>
            </a:r>
          </a:p>
        </p:txBody>
      </p:sp>
    </p:spTree>
    <p:extLst>
      <p:ext uri="{BB962C8B-B14F-4D97-AF65-F5344CB8AC3E}">
        <p14:creationId xmlns:p14="http://schemas.microsoft.com/office/powerpoint/2010/main" val="1598127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28:1-2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4000" dirty="0">
                <a:effectLst>
                  <a:outerShdw blurRad="38100" dist="38100" dir="2700000" algn="tl">
                    <a:srgbClr val="000000">
                      <a:alpha val="43137"/>
                    </a:srgbClr>
                  </a:outerShdw>
                </a:effectLst>
              </a:rPr>
              <a:t>(1) In those days the Philistines gathered their forces for war, to fight against Israel. And </a:t>
            </a:r>
            <a:r>
              <a:rPr lang="en-US" sz="4000" dirty="0" err="1">
                <a:effectLst>
                  <a:outerShdw blurRad="38100" dist="38100" dir="2700000" algn="tl">
                    <a:srgbClr val="000000">
                      <a:alpha val="43137"/>
                    </a:srgbClr>
                  </a:outerShdw>
                </a:effectLst>
              </a:rPr>
              <a:t>Achish</a:t>
            </a:r>
            <a:r>
              <a:rPr lang="en-US" sz="4000" dirty="0">
                <a:effectLst>
                  <a:outerShdw blurRad="38100" dist="38100" dir="2700000" algn="tl">
                    <a:srgbClr val="000000">
                      <a:alpha val="43137"/>
                    </a:srgbClr>
                  </a:outerShdw>
                </a:effectLst>
              </a:rPr>
              <a:t> said to David, "Understand that you and your men are to go out with me in the army." (2) David said to </a:t>
            </a:r>
            <a:r>
              <a:rPr lang="en-US" sz="4000" dirty="0" err="1">
                <a:effectLst>
                  <a:outerShdw blurRad="38100" dist="38100" dir="2700000" algn="tl">
                    <a:srgbClr val="000000">
                      <a:alpha val="43137"/>
                    </a:srgbClr>
                  </a:outerShdw>
                </a:effectLst>
              </a:rPr>
              <a:t>Achish</a:t>
            </a:r>
            <a:r>
              <a:rPr lang="en-US" sz="4000" dirty="0">
                <a:effectLst>
                  <a:outerShdw blurRad="38100" dist="38100" dir="2700000" algn="tl">
                    <a:srgbClr val="000000">
                      <a:alpha val="43137"/>
                    </a:srgbClr>
                  </a:outerShdw>
                </a:effectLst>
              </a:rPr>
              <a:t>, "Very well, you shall know what your servant can do." And </a:t>
            </a:r>
            <a:r>
              <a:rPr lang="en-US" sz="4000" dirty="0" err="1">
                <a:effectLst>
                  <a:outerShdw blurRad="38100" dist="38100" dir="2700000" algn="tl">
                    <a:srgbClr val="000000">
                      <a:alpha val="43137"/>
                    </a:srgbClr>
                  </a:outerShdw>
                </a:effectLst>
              </a:rPr>
              <a:t>Achish</a:t>
            </a:r>
            <a:r>
              <a:rPr lang="en-US" sz="4000" dirty="0">
                <a:effectLst>
                  <a:outerShdw blurRad="38100" dist="38100" dir="2700000" algn="tl">
                    <a:srgbClr val="000000">
                      <a:alpha val="43137"/>
                    </a:srgbClr>
                  </a:outerShdw>
                </a:effectLst>
              </a:rPr>
              <a:t> said to David, "Very well, I will make you my bodyguard for life."</a:t>
            </a:r>
          </a:p>
        </p:txBody>
      </p:sp>
    </p:spTree>
    <p:extLst>
      <p:ext uri="{BB962C8B-B14F-4D97-AF65-F5344CB8AC3E}">
        <p14:creationId xmlns:p14="http://schemas.microsoft.com/office/powerpoint/2010/main" val="1314590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29:8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4800" dirty="0">
                <a:effectLst>
                  <a:outerShdw blurRad="38100" dist="38100" dir="2700000" algn="tl">
                    <a:srgbClr val="000000">
                      <a:alpha val="43137"/>
                    </a:srgbClr>
                  </a:outerShdw>
                </a:effectLst>
              </a:rPr>
              <a:t>(8) And David said to </a:t>
            </a:r>
            <a:r>
              <a:rPr lang="en-US" sz="4800" dirty="0" err="1">
                <a:effectLst>
                  <a:outerShdw blurRad="38100" dist="38100" dir="2700000" algn="tl">
                    <a:srgbClr val="000000">
                      <a:alpha val="43137"/>
                    </a:srgbClr>
                  </a:outerShdw>
                </a:effectLst>
              </a:rPr>
              <a:t>Achish</a:t>
            </a:r>
            <a:r>
              <a:rPr lang="en-US" sz="4800" dirty="0">
                <a:effectLst>
                  <a:outerShdw blurRad="38100" dist="38100" dir="2700000" algn="tl">
                    <a:srgbClr val="000000">
                      <a:alpha val="43137"/>
                    </a:srgbClr>
                  </a:outerShdw>
                </a:effectLst>
              </a:rPr>
              <a:t>, "But what have I done? What have you found in your servant from the day I entered your service until now, that I may not go and fight against the enemies of my lord the king?"</a:t>
            </a:r>
          </a:p>
        </p:txBody>
      </p:sp>
    </p:spTree>
    <p:extLst>
      <p:ext uri="{BB962C8B-B14F-4D97-AF65-F5344CB8AC3E}">
        <p14:creationId xmlns:p14="http://schemas.microsoft.com/office/powerpoint/2010/main" val="2927517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29:11-30:10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3600" dirty="0">
                <a:effectLst>
                  <a:outerShdw blurRad="38100" dist="38100" dir="2700000" algn="tl">
                    <a:srgbClr val="000000">
                      <a:alpha val="43137"/>
                    </a:srgbClr>
                  </a:outerShdw>
                </a:effectLst>
              </a:rPr>
              <a:t>(11) So David set out with his men early in the morning to return to the land of the Philistines. But the Philistines went up to Jezreel. (1) Now when David and his men came to </a:t>
            </a:r>
            <a:r>
              <a:rPr lang="en-US" sz="3600" dirty="0" err="1">
                <a:effectLst>
                  <a:outerShdw blurRad="38100" dist="38100" dir="2700000" algn="tl">
                    <a:srgbClr val="000000">
                      <a:alpha val="43137"/>
                    </a:srgbClr>
                  </a:outerShdw>
                </a:effectLst>
              </a:rPr>
              <a:t>Ziklag</a:t>
            </a:r>
            <a:r>
              <a:rPr lang="en-US" sz="3600" dirty="0">
                <a:effectLst>
                  <a:outerShdw blurRad="38100" dist="38100" dir="2700000" algn="tl">
                    <a:srgbClr val="000000">
                      <a:alpha val="43137"/>
                    </a:srgbClr>
                  </a:outerShdw>
                </a:effectLst>
              </a:rPr>
              <a:t> on the third day, the Amalekites had made a raid against the Negeb and against </a:t>
            </a:r>
            <a:r>
              <a:rPr lang="en-US" sz="3600" dirty="0" err="1">
                <a:effectLst>
                  <a:outerShdw blurRad="38100" dist="38100" dir="2700000" algn="tl">
                    <a:srgbClr val="000000">
                      <a:alpha val="43137"/>
                    </a:srgbClr>
                  </a:outerShdw>
                </a:effectLst>
              </a:rPr>
              <a:t>Ziklag</a:t>
            </a:r>
            <a:r>
              <a:rPr lang="en-US" sz="3600" dirty="0">
                <a:effectLst>
                  <a:outerShdw blurRad="38100" dist="38100" dir="2700000" algn="tl">
                    <a:srgbClr val="000000">
                      <a:alpha val="43137"/>
                    </a:srgbClr>
                  </a:outerShdw>
                </a:effectLst>
              </a:rPr>
              <a:t>. They had overcome </a:t>
            </a:r>
            <a:r>
              <a:rPr lang="en-US" sz="3600" dirty="0" err="1">
                <a:effectLst>
                  <a:outerShdw blurRad="38100" dist="38100" dir="2700000" algn="tl">
                    <a:srgbClr val="000000">
                      <a:alpha val="43137"/>
                    </a:srgbClr>
                  </a:outerShdw>
                </a:effectLst>
              </a:rPr>
              <a:t>Ziklag</a:t>
            </a:r>
            <a:r>
              <a:rPr lang="en-US" sz="3600" dirty="0">
                <a:effectLst>
                  <a:outerShdw blurRad="38100" dist="38100" dir="2700000" algn="tl">
                    <a:srgbClr val="000000">
                      <a:alpha val="43137"/>
                    </a:srgbClr>
                  </a:outerShdw>
                </a:effectLst>
              </a:rPr>
              <a:t> and burned it with fire (2) and taken captive the women and all who were in it, both small and great. They killed no one, but carried them off and went their way.</a:t>
            </a:r>
          </a:p>
        </p:txBody>
      </p:sp>
    </p:spTree>
    <p:extLst>
      <p:ext uri="{BB962C8B-B14F-4D97-AF65-F5344CB8AC3E}">
        <p14:creationId xmlns:p14="http://schemas.microsoft.com/office/powerpoint/2010/main" val="654601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29:11-30:10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3200" dirty="0">
                <a:effectLst>
                  <a:outerShdw blurRad="38100" dist="38100" dir="2700000" algn="tl">
                    <a:srgbClr val="000000">
                      <a:alpha val="43137"/>
                    </a:srgbClr>
                  </a:outerShdw>
                </a:effectLst>
              </a:rPr>
              <a:t>(3) And when David and his men came to the city, they found it burned with fire, and their wives and sons and daughters taken captive. (4) Then David and the people who were with him raised their voices and wept until they had no more strength to weep. (5) David's two wives also had been taken captive, </a:t>
            </a:r>
            <a:r>
              <a:rPr lang="en-US" sz="3200" dirty="0" err="1">
                <a:effectLst>
                  <a:outerShdw blurRad="38100" dist="38100" dir="2700000" algn="tl">
                    <a:srgbClr val="000000">
                      <a:alpha val="43137"/>
                    </a:srgbClr>
                  </a:outerShdw>
                </a:effectLst>
              </a:rPr>
              <a:t>Ahinoam</a:t>
            </a:r>
            <a:r>
              <a:rPr lang="en-US" sz="3200" dirty="0">
                <a:effectLst>
                  <a:outerShdw blurRad="38100" dist="38100" dir="2700000" algn="tl">
                    <a:srgbClr val="000000">
                      <a:alpha val="43137"/>
                    </a:srgbClr>
                  </a:outerShdw>
                </a:effectLst>
              </a:rPr>
              <a:t> of Jezreel and Abigail the widow of </a:t>
            </a:r>
            <a:r>
              <a:rPr lang="en-US" sz="3200" dirty="0" err="1">
                <a:effectLst>
                  <a:outerShdw blurRad="38100" dist="38100" dir="2700000" algn="tl">
                    <a:srgbClr val="000000">
                      <a:alpha val="43137"/>
                    </a:srgbClr>
                  </a:outerShdw>
                </a:effectLst>
              </a:rPr>
              <a:t>Nabal</a:t>
            </a:r>
            <a:r>
              <a:rPr lang="en-US" sz="3200" dirty="0">
                <a:effectLst>
                  <a:outerShdw blurRad="38100" dist="38100" dir="2700000" algn="tl">
                    <a:srgbClr val="000000">
                      <a:alpha val="43137"/>
                    </a:srgbClr>
                  </a:outerShdw>
                </a:effectLst>
              </a:rPr>
              <a:t> of Carmel.</a:t>
            </a:r>
          </a:p>
        </p:txBody>
      </p:sp>
    </p:spTree>
    <p:extLst>
      <p:ext uri="{BB962C8B-B14F-4D97-AF65-F5344CB8AC3E}">
        <p14:creationId xmlns:p14="http://schemas.microsoft.com/office/powerpoint/2010/main" val="1958642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974080"/>
            <a:ext cx="8747264" cy="7855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16:7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4800" dirty="0">
                <a:effectLst>
                  <a:outerShdw blurRad="38100" dist="38100" dir="2700000" algn="tl">
                    <a:srgbClr val="000000">
                      <a:alpha val="43137"/>
                    </a:srgbClr>
                  </a:outerShdw>
                </a:effectLst>
              </a:rPr>
              <a:t>(7) But the LORD said to Samuel, "Do not look on his appearance or on the height of his stature, because I have rejected him. For the LORD sees not as man sees: man looks on the outward appearance, but the LORD looks on the heart."</a:t>
            </a:r>
          </a:p>
        </p:txBody>
      </p:sp>
    </p:spTree>
    <p:extLst>
      <p:ext uri="{BB962C8B-B14F-4D97-AF65-F5344CB8AC3E}">
        <p14:creationId xmlns:p14="http://schemas.microsoft.com/office/powerpoint/2010/main" val="585606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29:11-30:10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3200" dirty="0">
                <a:effectLst>
                  <a:outerShdw blurRad="38100" dist="38100" dir="2700000" algn="tl">
                    <a:srgbClr val="000000">
                      <a:alpha val="43137"/>
                    </a:srgbClr>
                  </a:outerShdw>
                </a:effectLst>
              </a:rPr>
              <a:t>(6) And David was greatly distressed, for the people spoke of stoning him, because all the people were bitter in soul, each for his sons and daughters. But David strengthened himself in the LORD his God. (7) And David said to </a:t>
            </a:r>
            <a:r>
              <a:rPr lang="en-US" sz="3200" dirty="0" err="1">
                <a:effectLst>
                  <a:outerShdw blurRad="38100" dist="38100" dir="2700000" algn="tl">
                    <a:srgbClr val="000000">
                      <a:alpha val="43137"/>
                    </a:srgbClr>
                  </a:outerShdw>
                </a:effectLst>
              </a:rPr>
              <a:t>Abiathar</a:t>
            </a:r>
            <a:r>
              <a:rPr lang="en-US" sz="3200" dirty="0">
                <a:effectLst>
                  <a:outerShdw blurRad="38100" dist="38100" dir="2700000" algn="tl">
                    <a:srgbClr val="000000">
                      <a:alpha val="43137"/>
                    </a:srgbClr>
                  </a:outerShdw>
                </a:effectLst>
              </a:rPr>
              <a:t> the priest, the son of Ahimelech, "Bring me the ephod." So </a:t>
            </a:r>
            <a:r>
              <a:rPr lang="en-US" sz="3200" dirty="0" err="1">
                <a:effectLst>
                  <a:outerShdw blurRad="38100" dist="38100" dir="2700000" algn="tl">
                    <a:srgbClr val="000000">
                      <a:alpha val="43137"/>
                    </a:srgbClr>
                  </a:outerShdw>
                </a:effectLst>
              </a:rPr>
              <a:t>Abiathar</a:t>
            </a:r>
            <a:r>
              <a:rPr lang="en-US" sz="3200" dirty="0">
                <a:effectLst>
                  <a:outerShdw blurRad="38100" dist="38100" dir="2700000" algn="tl">
                    <a:srgbClr val="000000">
                      <a:alpha val="43137"/>
                    </a:srgbClr>
                  </a:outerShdw>
                </a:effectLst>
              </a:rPr>
              <a:t> brought the ephod to David. (8) And David inquired of the LORD, "Shall I pursue after this band? Shall I overtake them?" He answered him, "Pursue, for you shall surely overtake and shall surely rescue."</a:t>
            </a:r>
          </a:p>
        </p:txBody>
      </p:sp>
    </p:spTree>
    <p:extLst>
      <p:ext uri="{BB962C8B-B14F-4D97-AF65-F5344CB8AC3E}">
        <p14:creationId xmlns:p14="http://schemas.microsoft.com/office/powerpoint/2010/main" val="2709027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29:11-30:10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3200" dirty="0">
                <a:effectLst>
                  <a:outerShdw blurRad="38100" dist="38100" dir="2700000" algn="tl">
                    <a:srgbClr val="000000">
                      <a:alpha val="43137"/>
                    </a:srgbClr>
                  </a:outerShdw>
                </a:effectLst>
              </a:rPr>
              <a:t>(9) So David set out, and the six hundred men who were with him, and they came to the brook </a:t>
            </a:r>
            <a:r>
              <a:rPr lang="en-US" sz="3200" dirty="0" err="1">
                <a:effectLst>
                  <a:outerShdw blurRad="38100" dist="38100" dir="2700000" algn="tl">
                    <a:srgbClr val="000000">
                      <a:alpha val="43137"/>
                    </a:srgbClr>
                  </a:outerShdw>
                </a:effectLst>
              </a:rPr>
              <a:t>Besor</a:t>
            </a:r>
            <a:r>
              <a:rPr lang="en-US" sz="3200" dirty="0">
                <a:effectLst>
                  <a:outerShdw blurRad="38100" dist="38100" dir="2700000" algn="tl">
                    <a:srgbClr val="000000">
                      <a:alpha val="43137"/>
                    </a:srgbClr>
                  </a:outerShdw>
                </a:effectLst>
              </a:rPr>
              <a:t>, where those who were left behind stayed. (10) But David pursued, he and four hundred men. Two hundred stayed behind, who were too exhausted to cross the brook </a:t>
            </a:r>
            <a:r>
              <a:rPr lang="en-US" sz="3200" dirty="0" err="1">
                <a:effectLst>
                  <a:outerShdw blurRad="38100" dist="38100" dir="2700000" algn="tl">
                    <a:srgbClr val="000000">
                      <a:alpha val="43137"/>
                    </a:srgbClr>
                  </a:outerShdw>
                </a:effectLst>
              </a:rPr>
              <a:t>Besor</a:t>
            </a:r>
            <a:r>
              <a:rPr lang="en-US" sz="32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740595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D81AC-EA02-4106-9DD5-9D7706C6558C}"/>
              </a:ext>
            </a:extLst>
          </p:cNvPr>
          <p:cNvSpPr>
            <a:spLocks noGrp="1"/>
          </p:cNvSpPr>
          <p:nvPr>
            <p:ph type="ctrTitle"/>
          </p:nvPr>
        </p:nvSpPr>
        <p:spPr/>
        <p:txBody>
          <a:bodyPr>
            <a:normAutofit/>
          </a:bodyPr>
          <a:lstStyle/>
          <a:p>
            <a:r>
              <a:rPr lang="en-US" sz="6600" dirty="0">
                <a:effectLst>
                  <a:outerShdw blurRad="38100" dist="38100" dir="2700000" algn="tl">
                    <a:srgbClr val="000000">
                      <a:alpha val="43137"/>
                    </a:srgbClr>
                  </a:outerShdw>
                </a:effectLst>
              </a:rPr>
              <a:t>Bring Me the Ephod</a:t>
            </a:r>
          </a:p>
        </p:txBody>
      </p:sp>
      <p:sp>
        <p:nvSpPr>
          <p:cNvPr id="3" name="Subtitle 2">
            <a:extLst>
              <a:ext uri="{FF2B5EF4-FFF2-40B4-BE49-F238E27FC236}">
                <a16:creationId xmlns:a16="http://schemas.microsoft.com/office/drawing/2014/main" id="{206240B8-63C8-4C1D-966E-90A82F863D42}"/>
              </a:ext>
            </a:extLst>
          </p:cNvPr>
          <p:cNvSpPr>
            <a:spLocks noGrp="1"/>
          </p:cNvSpPr>
          <p:nvPr>
            <p:ph type="subTitle" idx="1"/>
          </p:nvPr>
        </p:nvSpPr>
        <p:spPr/>
        <p:txBody>
          <a:bodyPr>
            <a:normAutofit/>
          </a:bodyPr>
          <a:lstStyle/>
          <a:p>
            <a:r>
              <a:rPr lang="en-US" sz="4400" dirty="0">
                <a:solidFill>
                  <a:schemeClr val="accent5">
                    <a:lumMod val="60000"/>
                    <a:lumOff val="40000"/>
                  </a:schemeClr>
                </a:solidFill>
                <a:effectLst>
                  <a:outerShdw blurRad="38100" dist="38100" dir="2700000" algn="tl">
                    <a:srgbClr val="000000">
                      <a:alpha val="43137"/>
                    </a:srgbClr>
                  </a:outerShdw>
                </a:effectLst>
              </a:rPr>
              <a:t>1 Samuel 30:7</a:t>
            </a:r>
          </a:p>
        </p:txBody>
      </p:sp>
    </p:spTree>
    <p:extLst>
      <p:ext uri="{BB962C8B-B14F-4D97-AF65-F5344CB8AC3E}">
        <p14:creationId xmlns:p14="http://schemas.microsoft.com/office/powerpoint/2010/main" val="1812347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Exodus 28:28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4800" dirty="0">
                <a:effectLst>
                  <a:outerShdw blurRad="38100" dist="38100" dir="2700000" algn="tl">
                    <a:srgbClr val="000000">
                      <a:alpha val="43137"/>
                    </a:srgbClr>
                  </a:outerShdw>
                </a:effectLst>
              </a:rPr>
              <a:t>(28) And they shall bind the </a:t>
            </a:r>
            <a:r>
              <a:rPr lang="en-US" sz="4800" dirty="0" err="1">
                <a:effectLst>
                  <a:outerShdw blurRad="38100" dist="38100" dir="2700000" algn="tl">
                    <a:srgbClr val="000000">
                      <a:alpha val="43137"/>
                    </a:srgbClr>
                  </a:outerShdw>
                </a:effectLst>
              </a:rPr>
              <a:t>breastpiece</a:t>
            </a:r>
            <a:r>
              <a:rPr lang="en-US" sz="4800" dirty="0">
                <a:effectLst>
                  <a:outerShdw blurRad="38100" dist="38100" dir="2700000" algn="tl">
                    <a:srgbClr val="000000">
                      <a:alpha val="43137"/>
                    </a:srgbClr>
                  </a:outerShdw>
                </a:effectLst>
              </a:rPr>
              <a:t> by its rings to the rings of the ephod with a lace of blue, so that it may lie on the skillfully woven band of the ephod, so that the </a:t>
            </a:r>
            <a:r>
              <a:rPr lang="en-US" sz="4800" dirty="0" err="1">
                <a:effectLst>
                  <a:outerShdw blurRad="38100" dist="38100" dir="2700000" algn="tl">
                    <a:srgbClr val="000000">
                      <a:alpha val="43137"/>
                    </a:srgbClr>
                  </a:outerShdw>
                </a:effectLst>
              </a:rPr>
              <a:t>breastpiece</a:t>
            </a:r>
            <a:r>
              <a:rPr lang="en-US" sz="4800" dirty="0">
                <a:effectLst>
                  <a:outerShdw blurRad="38100" dist="38100" dir="2700000" algn="tl">
                    <a:srgbClr val="000000">
                      <a:alpha val="43137"/>
                    </a:srgbClr>
                  </a:outerShdw>
                </a:effectLst>
              </a:rPr>
              <a:t> shall not come loose from the ephod.</a:t>
            </a:r>
          </a:p>
        </p:txBody>
      </p:sp>
    </p:spTree>
    <p:extLst>
      <p:ext uri="{BB962C8B-B14F-4D97-AF65-F5344CB8AC3E}">
        <p14:creationId xmlns:p14="http://schemas.microsoft.com/office/powerpoint/2010/main" val="3428355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2 Timothy 3:14-17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4400" dirty="0">
                <a:effectLst>
                  <a:outerShdw blurRad="38100" dist="38100" dir="2700000" algn="tl">
                    <a:srgbClr val="000000">
                      <a:alpha val="43137"/>
                    </a:srgbClr>
                  </a:outerShdw>
                </a:effectLst>
              </a:rPr>
              <a:t>(14) But as for you, continue in what you have learned and have firmly believed, knowing from whom you learned it (15) and how from childhood you have been acquainted with the sacred writings, which are able to make you wise for salvation through faith in Christ Jesus.</a:t>
            </a:r>
          </a:p>
        </p:txBody>
      </p:sp>
    </p:spTree>
    <p:extLst>
      <p:ext uri="{BB962C8B-B14F-4D97-AF65-F5344CB8AC3E}">
        <p14:creationId xmlns:p14="http://schemas.microsoft.com/office/powerpoint/2010/main" val="1335660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2 Timothy 3:14-17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4400" dirty="0">
                <a:effectLst>
                  <a:outerShdw blurRad="38100" dist="38100" dir="2700000" algn="tl">
                    <a:srgbClr val="000000">
                      <a:alpha val="43137"/>
                    </a:srgbClr>
                  </a:outerShdw>
                </a:effectLst>
              </a:rPr>
              <a:t>(16) All Scripture is breathed out by God and profitable for teaching, for reproof, for correction, and for training in righteousness, (17) that the man of God may be complete, equipped for every good work.</a:t>
            </a:r>
          </a:p>
        </p:txBody>
      </p:sp>
    </p:spTree>
    <p:extLst>
      <p:ext uri="{BB962C8B-B14F-4D97-AF65-F5344CB8AC3E}">
        <p14:creationId xmlns:p14="http://schemas.microsoft.com/office/powerpoint/2010/main" val="1570618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1CAD-DF84-46C2-A3A8-26050470A008}"/>
              </a:ext>
            </a:extLst>
          </p:cNvPr>
          <p:cNvSpPr>
            <a:spLocks noGrp="1"/>
          </p:cNvSpPr>
          <p:nvPr>
            <p:ph type="title"/>
          </p:nvPr>
        </p:nvSpPr>
        <p:spPr/>
        <p:txBody>
          <a:bodyPr/>
          <a:lstStyle/>
          <a:p>
            <a:r>
              <a:rPr lang="en-US" dirty="0">
                <a:solidFill>
                  <a:schemeClr val="accent5">
                    <a:lumMod val="60000"/>
                    <a:lumOff val="40000"/>
                  </a:schemeClr>
                </a:solidFill>
                <a:effectLst>
                  <a:outerShdw blurRad="38100" dist="38100" dir="2700000" algn="tl">
                    <a:srgbClr val="000000">
                      <a:alpha val="43137"/>
                    </a:srgbClr>
                  </a:outerShdw>
                </a:effectLst>
              </a:rPr>
              <a:t>Why inquire of the Lord?</a:t>
            </a:r>
          </a:p>
        </p:txBody>
      </p:sp>
      <p:sp>
        <p:nvSpPr>
          <p:cNvPr id="3" name="Content Placeholder 2">
            <a:extLst>
              <a:ext uri="{FF2B5EF4-FFF2-40B4-BE49-F238E27FC236}">
                <a16:creationId xmlns:a16="http://schemas.microsoft.com/office/drawing/2014/main" id="{A7B638E0-2D78-47BC-835A-B3EDFDCC14A6}"/>
              </a:ext>
            </a:extLst>
          </p:cNvPr>
          <p:cNvSpPr>
            <a:spLocks noGrp="1"/>
          </p:cNvSpPr>
          <p:nvPr>
            <p:ph idx="1"/>
          </p:nvPr>
        </p:nvSpPr>
        <p:spPr/>
        <p:txBody>
          <a:bodyPr>
            <a:normAutofit/>
          </a:bodyPr>
          <a:lstStyle/>
          <a:p>
            <a:r>
              <a:rPr lang="en-US" sz="4800" b="1" i="1" dirty="0">
                <a:effectLst>
                  <a:outerShdw blurRad="38100" dist="38100" dir="2700000" algn="tl">
                    <a:srgbClr val="000000">
                      <a:alpha val="43137"/>
                    </a:srgbClr>
                  </a:outerShdw>
                </a:effectLst>
              </a:rPr>
              <a:t>He was </a:t>
            </a:r>
            <a:r>
              <a:rPr lang="en-US" sz="6000" b="1" i="1" dirty="0">
                <a:effectLst>
                  <a:outerShdw blurRad="38100" dist="38100" dir="2700000" algn="tl">
                    <a:srgbClr val="000000">
                      <a:alpha val="43137"/>
                    </a:srgbClr>
                  </a:outerShdw>
                </a:effectLst>
              </a:rPr>
              <a:t>depressed</a:t>
            </a:r>
            <a:endParaRPr lang="en-US" sz="4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354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30:4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6600" dirty="0">
                <a:effectLst>
                  <a:outerShdw blurRad="38100" dist="38100" dir="2700000" algn="tl">
                    <a:srgbClr val="000000">
                      <a:alpha val="43137"/>
                    </a:srgbClr>
                  </a:outerShdw>
                </a:effectLst>
              </a:rPr>
              <a:t>(4) Then David and the people who were with him raised their voices and wept until they had no more strength to weep.</a:t>
            </a:r>
          </a:p>
        </p:txBody>
      </p:sp>
    </p:spTree>
    <p:extLst>
      <p:ext uri="{BB962C8B-B14F-4D97-AF65-F5344CB8AC3E}">
        <p14:creationId xmlns:p14="http://schemas.microsoft.com/office/powerpoint/2010/main" val="4180426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Psalm 42:1-11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3600" dirty="0">
                <a:effectLst>
                  <a:outerShdw blurRad="38100" dist="38100" dir="2700000" algn="tl">
                    <a:srgbClr val="000000">
                      <a:alpha val="43137"/>
                    </a:srgbClr>
                  </a:outerShdw>
                </a:effectLst>
              </a:rPr>
              <a:t>(1) To the choirmaster. A </a:t>
            </a:r>
            <a:r>
              <a:rPr lang="en-US" sz="3600" dirty="0" err="1">
                <a:effectLst>
                  <a:outerShdw blurRad="38100" dist="38100" dir="2700000" algn="tl">
                    <a:srgbClr val="000000">
                      <a:alpha val="43137"/>
                    </a:srgbClr>
                  </a:outerShdw>
                </a:effectLst>
              </a:rPr>
              <a:t>Maskil</a:t>
            </a:r>
            <a:r>
              <a:rPr lang="en-US" sz="3600" dirty="0">
                <a:effectLst>
                  <a:outerShdw blurRad="38100" dist="38100" dir="2700000" algn="tl">
                    <a:srgbClr val="000000">
                      <a:alpha val="43137"/>
                    </a:srgbClr>
                  </a:outerShdw>
                </a:effectLst>
              </a:rPr>
              <a:t> of the Sons of </a:t>
            </a:r>
            <a:r>
              <a:rPr lang="en-US" sz="3600" dirty="0" err="1">
                <a:effectLst>
                  <a:outerShdw blurRad="38100" dist="38100" dir="2700000" algn="tl">
                    <a:srgbClr val="000000">
                      <a:alpha val="43137"/>
                    </a:srgbClr>
                  </a:outerShdw>
                </a:effectLst>
              </a:rPr>
              <a:t>Korah</a:t>
            </a:r>
            <a:r>
              <a:rPr lang="en-US" sz="3600" dirty="0">
                <a:effectLst>
                  <a:outerShdw blurRad="38100" dist="38100" dir="2700000" algn="tl">
                    <a:srgbClr val="000000">
                      <a:alpha val="43137"/>
                    </a:srgbClr>
                  </a:outerShdw>
                </a:effectLst>
              </a:rPr>
              <a:t>. As a deer pants for flowing streams, so pants my soul for you, O God. (2) My soul thirsts for God, for the living God. When shall I come and appear before God? (3) My tears have been my food day and night, while they say to me all the day long, "Where is your God?"</a:t>
            </a:r>
          </a:p>
        </p:txBody>
      </p:sp>
    </p:spTree>
    <p:extLst>
      <p:ext uri="{BB962C8B-B14F-4D97-AF65-F5344CB8AC3E}">
        <p14:creationId xmlns:p14="http://schemas.microsoft.com/office/powerpoint/2010/main" val="3916495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Psalm 42:1-11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3600" dirty="0">
                <a:effectLst>
                  <a:outerShdw blurRad="38100" dist="38100" dir="2700000" algn="tl">
                    <a:srgbClr val="000000">
                      <a:alpha val="43137"/>
                    </a:srgbClr>
                  </a:outerShdw>
                </a:effectLst>
              </a:rPr>
              <a:t>(4) These things I remember, as I pour out my soul: how I would go with the throng and lead them in procession to the house of God with glad shouts and songs of praise, a multitude keeping festival. (5) Why are you cast down, O my soul, and why are you in turmoil within me? Hope in God; for I shall again praise him, my salvation (6) and my God. My soul is cast down within me; therefore I remember you from the land of Jordan and of Hermon, from Mount Mizar.</a:t>
            </a:r>
          </a:p>
        </p:txBody>
      </p:sp>
    </p:spTree>
    <p:extLst>
      <p:ext uri="{BB962C8B-B14F-4D97-AF65-F5344CB8AC3E}">
        <p14:creationId xmlns:p14="http://schemas.microsoft.com/office/powerpoint/2010/main" val="1301437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92800"/>
            <a:ext cx="8747264" cy="86684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18:16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8000" dirty="0">
                <a:effectLst>
                  <a:outerShdw blurRad="38100" dist="38100" dir="2700000" algn="tl">
                    <a:srgbClr val="000000">
                      <a:alpha val="43137"/>
                    </a:srgbClr>
                  </a:outerShdw>
                </a:effectLst>
              </a:rPr>
              <a:t>(16) But all Israel and Judah loved David, for he went out and came in before them.</a:t>
            </a:r>
          </a:p>
        </p:txBody>
      </p:sp>
    </p:spTree>
    <p:extLst>
      <p:ext uri="{BB962C8B-B14F-4D97-AF65-F5344CB8AC3E}">
        <p14:creationId xmlns:p14="http://schemas.microsoft.com/office/powerpoint/2010/main" val="3871988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Psalm 42:1-11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3600" dirty="0">
                <a:effectLst>
                  <a:outerShdw blurRad="38100" dist="38100" dir="2700000" algn="tl">
                    <a:srgbClr val="000000">
                      <a:alpha val="43137"/>
                    </a:srgbClr>
                  </a:outerShdw>
                </a:effectLst>
              </a:rPr>
              <a:t>(7) Deep calls to deep at the roar of your waterfalls; all your breakers and your waves have gone over me. (8) By day the LORD commands his steadfast love, and at night his song is with me, a prayer to the God of my life. (9) I say to God, my rock: "Why have you forgotten me? Why do I go mourning because of the oppression of the enemy?”</a:t>
            </a:r>
          </a:p>
        </p:txBody>
      </p:sp>
    </p:spTree>
    <p:extLst>
      <p:ext uri="{BB962C8B-B14F-4D97-AF65-F5344CB8AC3E}">
        <p14:creationId xmlns:p14="http://schemas.microsoft.com/office/powerpoint/2010/main" val="1571955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Psalm 42:1-11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3600" dirty="0">
                <a:effectLst>
                  <a:outerShdw blurRad="38100" dist="38100" dir="2700000" algn="tl">
                    <a:srgbClr val="000000">
                      <a:alpha val="43137"/>
                    </a:srgbClr>
                  </a:outerShdw>
                </a:effectLst>
              </a:rPr>
              <a:t>(10) As with a deadly wound in my bones, my adversaries taunt me, while they say to me all the day long, "Where is your God?" (11) Why are you cast down, O my soul, and why are you in turmoil within me? Hope in God; for I shall again praise him, my salvation and my God.</a:t>
            </a:r>
          </a:p>
        </p:txBody>
      </p:sp>
    </p:spTree>
    <p:extLst>
      <p:ext uri="{BB962C8B-B14F-4D97-AF65-F5344CB8AC3E}">
        <p14:creationId xmlns:p14="http://schemas.microsoft.com/office/powerpoint/2010/main" val="463352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30:4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6600" dirty="0">
                <a:effectLst>
                  <a:outerShdw blurRad="38100" dist="38100" dir="2700000" algn="tl">
                    <a:srgbClr val="000000">
                      <a:alpha val="43137"/>
                    </a:srgbClr>
                  </a:outerShdw>
                </a:effectLst>
              </a:rPr>
              <a:t>(4) Then David and the people who were with him raised their voices and wept until they had no more strength to weep.</a:t>
            </a:r>
          </a:p>
        </p:txBody>
      </p:sp>
    </p:spTree>
    <p:extLst>
      <p:ext uri="{BB962C8B-B14F-4D97-AF65-F5344CB8AC3E}">
        <p14:creationId xmlns:p14="http://schemas.microsoft.com/office/powerpoint/2010/main" val="2946643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1CAD-DF84-46C2-A3A8-26050470A008}"/>
              </a:ext>
            </a:extLst>
          </p:cNvPr>
          <p:cNvSpPr>
            <a:spLocks noGrp="1"/>
          </p:cNvSpPr>
          <p:nvPr>
            <p:ph type="title"/>
          </p:nvPr>
        </p:nvSpPr>
        <p:spPr/>
        <p:txBody>
          <a:bodyPr/>
          <a:lstStyle/>
          <a:p>
            <a:r>
              <a:rPr lang="en-US" dirty="0">
                <a:solidFill>
                  <a:schemeClr val="accent5">
                    <a:lumMod val="60000"/>
                    <a:lumOff val="40000"/>
                  </a:schemeClr>
                </a:solidFill>
                <a:effectLst>
                  <a:outerShdw blurRad="38100" dist="38100" dir="2700000" algn="tl">
                    <a:srgbClr val="000000">
                      <a:alpha val="43137"/>
                    </a:srgbClr>
                  </a:outerShdw>
                </a:effectLst>
              </a:rPr>
              <a:t>Why inquire of the Lord?</a:t>
            </a:r>
          </a:p>
        </p:txBody>
      </p:sp>
      <p:sp>
        <p:nvSpPr>
          <p:cNvPr id="3" name="Content Placeholder 2">
            <a:extLst>
              <a:ext uri="{FF2B5EF4-FFF2-40B4-BE49-F238E27FC236}">
                <a16:creationId xmlns:a16="http://schemas.microsoft.com/office/drawing/2014/main" id="{A7B638E0-2D78-47BC-835A-B3EDFDCC14A6}"/>
              </a:ext>
            </a:extLst>
          </p:cNvPr>
          <p:cNvSpPr>
            <a:spLocks noGrp="1"/>
          </p:cNvSpPr>
          <p:nvPr>
            <p:ph idx="1"/>
          </p:nvPr>
        </p:nvSpPr>
        <p:spPr/>
        <p:txBody>
          <a:bodyPr>
            <a:normAutofit/>
          </a:bodyPr>
          <a:lstStyle/>
          <a:p>
            <a:r>
              <a:rPr lang="en-US" sz="4800" dirty="0">
                <a:effectLst>
                  <a:outerShdw blurRad="38100" dist="38100" dir="2700000" algn="tl">
                    <a:srgbClr val="000000">
                      <a:alpha val="43137"/>
                    </a:srgbClr>
                  </a:outerShdw>
                </a:effectLst>
              </a:rPr>
              <a:t>He was </a:t>
            </a:r>
            <a:r>
              <a:rPr lang="en-US" sz="6000" dirty="0">
                <a:effectLst>
                  <a:outerShdw blurRad="38100" dist="38100" dir="2700000" algn="tl">
                    <a:srgbClr val="000000">
                      <a:alpha val="43137"/>
                    </a:srgbClr>
                  </a:outerShdw>
                </a:effectLst>
              </a:rPr>
              <a:t>depressed</a:t>
            </a:r>
            <a:endParaRPr lang="en-US" sz="4800" dirty="0">
              <a:effectLst>
                <a:outerShdw blurRad="38100" dist="38100" dir="2700000" algn="tl">
                  <a:srgbClr val="000000">
                    <a:alpha val="43137"/>
                  </a:srgbClr>
                </a:outerShdw>
              </a:effectLst>
            </a:endParaRPr>
          </a:p>
          <a:p>
            <a:r>
              <a:rPr lang="en-US" sz="4800" b="1" i="1" dirty="0">
                <a:effectLst>
                  <a:outerShdw blurRad="38100" dist="38100" dir="2700000" algn="tl">
                    <a:srgbClr val="000000">
                      <a:alpha val="43137"/>
                    </a:srgbClr>
                  </a:outerShdw>
                </a:effectLst>
              </a:rPr>
              <a:t>He was </a:t>
            </a:r>
            <a:r>
              <a:rPr lang="en-US" sz="6000" b="1" i="1" dirty="0">
                <a:effectLst>
                  <a:outerShdw blurRad="38100" dist="38100" dir="2700000" algn="tl">
                    <a:srgbClr val="000000">
                      <a:alpha val="43137"/>
                    </a:srgbClr>
                  </a:outerShdw>
                </a:effectLst>
              </a:rPr>
              <a:t>weak</a:t>
            </a:r>
            <a:endParaRPr lang="en-US" sz="4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66423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30:6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4800" dirty="0">
                <a:effectLst>
                  <a:outerShdw blurRad="38100" dist="38100" dir="2700000" algn="tl">
                    <a:srgbClr val="000000">
                      <a:alpha val="43137"/>
                    </a:srgbClr>
                  </a:outerShdw>
                </a:effectLst>
              </a:rPr>
              <a:t>(6) And David was greatly distressed, for the people spoke of stoning him, because all the people were bitter in soul, each for his sons and daughters. But David strengthened himself in the LORD his God.</a:t>
            </a:r>
          </a:p>
        </p:txBody>
      </p:sp>
    </p:spTree>
    <p:extLst>
      <p:ext uri="{BB962C8B-B14F-4D97-AF65-F5344CB8AC3E}">
        <p14:creationId xmlns:p14="http://schemas.microsoft.com/office/powerpoint/2010/main" val="3647993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22:1-2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4000" dirty="0">
                <a:effectLst>
                  <a:outerShdw blurRad="38100" dist="38100" dir="2700000" algn="tl">
                    <a:srgbClr val="000000">
                      <a:alpha val="43137"/>
                    </a:srgbClr>
                  </a:outerShdw>
                </a:effectLst>
              </a:rPr>
              <a:t>(1) David departed from there and escaped to the cave of </a:t>
            </a:r>
            <a:r>
              <a:rPr lang="en-US" sz="4000" dirty="0" err="1">
                <a:effectLst>
                  <a:outerShdw blurRad="38100" dist="38100" dir="2700000" algn="tl">
                    <a:srgbClr val="000000">
                      <a:alpha val="43137"/>
                    </a:srgbClr>
                  </a:outerShdw>
                </a:effectLst>
              </a:rPr>
              <a:t>Adullam</a:t>
            </a:r>
            <a:r>
              <a:rPr lang="en-US" sz="4000" dirty="0">
                <a:effectLst>
                  <a:outerShdw blurRad="38100" dist="38100" dir="2700000" algn="tl">
                    <a:srgbClr val="000000">
                      <a:alpha val="43137"/>
                    </a:srgbClr>
                  </a:outerShdw>
                </a:effectLst>
              </a:rPr>
              <a:t>. And when his brothers and all his father's house heard it, they went down there to him. (2) And everyone who was in distress, and everyone who was in debt, and everyone who was bitter in soul, gathered to him. And he became commander over them. And there were with him about four hundred men.</a:t>
            </a:r>
          </a:p>
        </p:txBody>
      </p:sp>
    </p:spTree>
    <p:extLst>
      <p:ext uri="{BB962C8B-B14F-4D97-AF65-F5344CB8AC3E}">
        <p14:creationId xmlns:p14="http://schemas.microsoft.com/office/powerpoint/2010/main" val="978536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30:21-25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3200" dirty="0">
                <a:effectLst>
                  <a:outerShdw blurRad="38100" dist="38100" dir="2700000" algn="tl">
                    <a:srgbClr val="000000">
                      <a:alpha val="43137"/>
                    </a:srgbClr>
                  </a:outerShdw>
                </a:effectLst>
              </a:rPr>
              <a:t>(21) Then David came to the two hundred men who had been too exhausted to follow David, and who had been left at the brook </a:t>
            </a:r>
            <a:r>
              <a:rPr lang="en-US" sz="3200" dirty="0" err="1">
                <a:effectLst>
                  <a:outerShdw blurRad="38100" dist="38100" dir="2700000" algn="tl">
                    <a:srgbClr val="000000">
                      <a:alpha val="43137"/>
                    </a:srgbClr>
                  </a:outerShdw>
                </a:effectLst>
              </a:rPr>
              <a:t>Besor</a:t>
            </a:r>
            <a:r>
              <a:rPr lang="en-US" sz="3200" dirty="0">
                <a:effectLst>
                  <a:outerShdw blurRad="38100" dist="38100" dir="2700000" algn="tl">
                    <a:srgbClr val="000000">
                      <a:alpha val="43137"/>
                    </a:srgbClr>
                  </a:outerShdw>
                </a:effectLst>
              </a:rPr>
              <a:t>. And they went out to meet David and to meet the people who were with him. And when David came near to the people he greeted them. (22) Then all the wicked and worthless fellows among the men who had gone with David said, "Because they did not go with us, we will not give them any of the spoil that we have recovered, except that each man may lead away his wife and children, and depart."</a:t>
            </a:r>
          </a:p>
        </p:txBody>
      </p:sp>
    </p:spTree>
    <p:extLst>
      <p:ext uri="{BB962C8B-B14F-4D97-AF65-F5344CB8AC3E}">
        <p14:creationId xmlns:p14="http://schemas.microsoft.com/office/powerpoint/2010/main" val="132306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30:21-25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3200" dirty="0">
                <a:effectLst>
                  <a:outerShdw blurRad="38100" dist="38100" dir="2700000" algn="tl">
                    <a:srgbClr val="000000">
                      <a:alpha val="43137"/>
                    </a:srgbClr>
                  </a:outerShdw>
                </a:effectLst>
              </a:rPr>
              <a:t>(23) But David said, "You shall not do so, my brothers, with what the LORD has given us. He has preserved us and given into our hand the band that came against us. (24) Who would listen to you in this matter? For as his share is who goes down into the battle, so shall his share be who stays by the baggage. They shall share alike." (25) And he made it a statute and a rule for Israel from that day forward to this day.</a:t>
            </a:r>
          </a:p>
        </p:txBody>
      </p:sp>
    </p:spTree>
    <p:extLst>
      <p:ext uri="{BB962C8B-B14F-4D97-AF65-F5344CB8AC3E}">
        <p14:creationId xmlns:p14="http://schemas.microsoft.com/office/powerpoint/2010/main" val="3632934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1CAD-DF84-46C2-A3A8-26050470A008}"/>
              </a:ext>
            </a:extLst>
          </p:cNvPr>
          <p:cNvSpPr>
            <a:spLocks noGrp="1"/>
          </p:cNvSpPr>
          <p:nvPr>
            <p:ph type="title"/>
          </p:nvPr>
        </p:nvSpPr>
        <p:spPr/>
        <p:txBody>
          <a:bodyPr/>
          <a:lstStyle/>
          <a:p>
            <a:r>
              <a:rPr lang="en-US" dirty="0">
                <a:solidFill>
                  <a:schemeClr val="accent5">
                    <a:lumMod val="60000"/>
                    <a:lumOff val="40000"/>
                  </a:schemeClr>
                </a:solidFill>
                <a:effectLst>
                  <a:outerShdw blurRad="38100" dist="38100" dir="2700000" algn="tl">
                    <a:srgbClr val="000000">
                      <a:alpha val="43137"/>
                    </a:srgbClr>
                  </a:outerShdw>
                </a:effectLst>
              </a:rPr>
              <a:t>Why inquire of the Lord?</a:t>
            </a:r>
          </a:p>
        </p:txBody>
      </p:sp>
      <p:sp>
        <p:nvSpPr>
          <p:cNvPr id="3" name="Content Placeholder 2">
            <a:extLst>
              <a:ext uri="{FF2B5EF4-FFF2-40B4-BE49-F238E27FC236}">
                <a16:creationId xmlns:a16="http://schemas.microsoft.com/office/drawing/2014/main" id="{A7B638E0-2D78-47BC-835A-B3EDFDCC14A6}"/>
              </a:ext>
            </a:extLst>
          </p:cNvPr>
          <p:cNvSpPr>
            <a:spLocks noGrp="1"/>
          </p:cNvSpPr>
          <p:nvPr>
            <p:ph idx="1"/>
          </p:nvPr>
        </p:nvSpPr>
        <p:spPr/>
        <p:txBody>
          <a:bodyPr>
            <a:normAutofit/>
          </a:bodyPr>
          <a:lstStyle/>
          <a:p>
            <a:r>
              <a:rPr lang="en-US" sz="4800" dirty="0">
                <a:effectLst>
                  <a:outerShdw blurRad="38100" dist="38100" dir="2700000" algn="tl">
                    <a:srgbClr val="000000">
                      <a:alpha val="43137"/>
                    </a:srgbClr>
                  </a:outerShdw>
                </a:effectLst>
              </a:rPr>
              <a:t>He was </a:t>
            </a:r>
            <a:r>
              <a:rPr lang="en-US" sz="6000" dirty="0">
                <a:effectLst>
                  <a:outerShdw blurRad="38100" dist="38100" dir="2700000" algn="tl">
                    <a:srgbClr val="000000">
                      <a:alpha val="43137"/>
                    </a:srgbClr>
                  </a:outerShdw>
                </a:effectLst>
              </a:rPr>
              <a:t>depressed</a:t>
            </a:r>
            <a:endParaRPr lang="en-US" sz="4800" dirty="0">
              <a:effectLst>
                <a:outerShdw blurRad="38100" dist="38100" dir="2700000" algn="tl">
                  <a:srgbClr val="000000">
                    <a:alpha val="43137"/>
                  </a:srgbClr>
                </a:outerShdw>
              </a:effectLst>
            </a:endParaRPr>
          </a:p>
          <a:p>
            <a:r>
              <a:rPr lang="en-US" sz="4800" dirty="0">
                <a:effectLst>
                  <a:outerShdw blurRad="38100" dist="38100" dir="2700000" algn="tl">
                    <a:srgbClr val="000000">
                      <a:alpha val="43137"/>
                    </a:srgbClr>
                  </a:outerShdw>
                </a:effectLst>
              </a:rPr>
              <a:t>He was </a:t>
            </a:r>
            <a:r>
              <a:rPr lang="en-US" sz="6000" dirty="0">
                <a:effectLst>
                  <a:outerShdw blurRad="38100" dist="38100" dir="2700000" algn="tl">
                    <a:srgbClr val="000000">
                      <a:alpha val="43137"/>
                    </a:srgbClr>
                  </a:outerShdw>
                </a:effectLst>
              </a:rPr>
              <a:t>weak</a:t>
            </a:r>
            <a:endParaRPr lang="en-US" sz="4800" dirty="0">
              <a:effectLst>
                <a:outerShdw blurRad="38100" dist="38100" dir="2700000" algn="tl">
                  <a:srgbClr val="000000">
                    <a:alpha val="43137"/>
                  </a:srgbClr>
                </a:outerShdw>
              </a:effectLst>
            </a:endParaRPr>
          </a:p>
          <a:p>
            <a:r>
              <a:rPr lang="en-US" sz="4800" b="1" i="1" dirty="0">
                <a:effectLst>
                  <a:outerShdw blurRad="38100" dist="38100" dir="2700000" algn="tl">
                    <a:srgbClr val="000000">
                      <a:alpha val="43137"/>
                    </a:srgbClr>
                  </a:outerShdw>
                </a:effectLst>
              </a:rPr>
              <a:t>He was </a:t>
            </a:r>
            <a:r>
              <a:rPr lang="en-US" sz="6000" b="1" i="1" dirty="0">
                <a:effectLst>
                  <a:outerShdw blurRad="38100" dist="38100" dir="2700000" algn="tl">
                    <a:srgbClr val="000000">
                      <a:alpha val="43137"/>
                    </a:srgbClr>
                  </a:outerShdw>
                </a:effectLst>
              </a:rPr>
              <a:t>repentant</a:t>
            </a:r>
            <a:endParaRPr lang="en-US" sz="4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65224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Psalm 63:7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8000" dirty="0">
                <a:effectLst>
                  <a:outerShdw blurRad="38100" dist="38100" dir="2700000" algn="tl">
                    <a:srgbClr val="000000">
                      <a:alpha val="43137"/>
                    </a:srgbClr>
                  </a:outerShdw>
                </a:effectLst>
              </a:rPr>
              <a:t>(7) for you have been my help, and in the shadow of your wings I will sing for joy.</a:t>
            </a:r>
          </a:p>
        </p:txBody>
      </p:sp>
    </p:spTree>
    <p:extLst>
      <p:ext uri="{BB962C8B-B14F-4D97-AF65-F5344CB8AC3E}">
        <p14:creationId xmlns:p14="http://schemas.microsoft.com/office/powerpoint/2010/main" val="2475202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21:8-9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3600" dirty="0">
                <a:effectLst>
                  <a:outerShdw blurRad="38100" dist="38100" dir="2700000" algn="tl">
                    <a:srgbClr val="000000">
                      <a:alpha val="43137"/>
                    </a:srgbClr>
                  </a:outerShdw>
                </a:effectLst>
              </a:rPr>
              <a:t>(8) Then David said to Ahimelech, "Then have you not here a spear or a sword at hand? For I have brought neither my sword nor my weapons with me, because the king's business required haste." (9) And the priest said, "The sword of Goliath the Philistine, whom you struck down in the Valley of </a:t>
            </a:r>
            <a:r>
              <a:rPr lang="en-US" sz="3600" dirty="0" err="1">
                <a:effectLst>
                  <a:outerShdw blurRad="38100" dist="38100" dir="2700000" algn="tl">
                    <a:srgbClr val="000000">
                      <a:alpha val="43137"/>
                    </a:srgbClr>
                  </a:outerShdw>
                </a:effectLst>
              </a:rPr>
              <a:t>Elah</a:t>
            </a:r>
            <a:r>
              <a:rPr lang="en-US" sz="3600" dirty="0">
                <a:effectLst>
                  <a:outerShdw blurRad="38100" dist="38100" dir="2700000" algn="tl">
                    <a:srgbClr val="000000">
                      <a:alpha val="43137"/>
                    </a:srgbClr>
                  </a:outerShdw>
                </a:effectLst>
              </a:rPr>
              <a:t>, behold, it is here wrapped in a cloth behind the ephod. If you will take that, take it, for there is none but that here." And David said, "There is none like that; give it to me."</a:t>
            </a:r>
          </a:p>
        </p:txBody>
      </p:sp>
    </p:spTree>
    <p:extLst>
      <p:ext uri="{BB962C8B-B14F-4D97-AF65-F5344CB8AC3E}">
        <p14:creationId xmlns:p14="http://schemas.microsoft.com/office/powerpoint/2010/main" val="2895894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27:9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4800" dirty="0">
                <a:effectLst>
                  <a:outerShdw blurRad="38100" dist="38100" dir="2700000" algn="tl">
                    <a:srgbClr val="000000">
                      <a:alpha val="43137"/>
                    </a:srgbClr>
                  </a:outerShdw>
                </a:effectLst>
              </a:rPr>
              <a:t>(9) And David would strike the land and would leave neither man nor woman alive, but would take away the sheep, the oxen, the donkeys, the camels, and the garments, and come back to </a:t>
            </a:r>
            <a:r>
              <a:rPr lang="en-US" sz="4800" dirty="0" err="1">
                <a:effectLst>
                  <a:outerShdw blurRad="38100" dist="38100" dir="2700000" algn="tl">
                    <a:srgbClr val="000000">
                      <a:alpha val="43137"/>
                    </a:srgbClr>
                  </a:outerShdw>
                </a:effectLst>
              </a:rPr>
              <a:t>Achish</a:t>
            </a:r>
            <a:r>
              <a:rPr lang="en-US" sz="48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983656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1CAD-DF84-46C2-A3A8-26050470A008}"/>
              </a:ext>
            </a:extLst>
          </p:cNvPr>
          <p:cNvSpPr>
            <a:spLocks noGrp="1"/>
          </p:cNvSpPr>
          <p:nvPr>
            <p:ph type="title"/>
          </p:nvPr>
        </p:nvSpPr>
        <p:spPr/>
        <p:txBody>
          <a:bodyPr/>
          <a:lstStyle/>
          <a:p>
            <a:r>
              <a:rPr lang="en-US" dirty="0">
                <a:solidFill>
                  <a:schemeClr val="accent5">
                    <a:lumMod val="60000"/>
                    <a:lumOff val="40000"/>
                  </a:schemeClr>
                </a:solidFill>
                <a:effectLst>
                  <a:outerShdw blurRad="38100" dist="38100" dir="2700000" algn="tl">
                    <a:srgbClr val="000000">
                      <a:alpha val="43137"/>
                    </a:srgbClr>
                  </a:outerShdw>
                </a:effectLst>
              </a:rPr>
              <a:t>Why inquire of the Lord?</a:t>
            </a:r>
          </a:p>
        </p:txBody>
      </p:sp>
      <p:sp>
        <p:nvSpPr>
          <p:cNvPr id="3" name="Content Placeholder 2">
            <a:extLst>
              <a:ext uri="{FF2B5EF4-FFF2-40B4-BE49-F238E27FC236}">
                <a16:creationId xmlns:a16="http://schemas.microsoft.com/office/drawing/2014/main" id="{A7B638E0-2D78-47BC-835A-B3EDFDCC14A6}"/>
              </a:ext>
            </a:extLst>
          </p:cNvPr>
          <p:cNvSpPr>
            <a:spLocks noGrp="1"/>
          </p:cNvSpPr>
          <p:nvPr>
            <p:ph idx="1"/>
          </p:nvPr>
        </p:nvSpPr>
        <p:spPr/>
        <p:txBody>
          <a:bodyPr>
            <a:normAutofit/>
          </a:bodyPr>
          <a:lstStyle/>
          <a:p>
            <a:r>
              <a:rPr lang="en-US" sz="4800" dirty="0">
                <a:effectLst>
                  <a:outerShdw blurRad="38100" dist="38100" dir="2700000" algn="tl">
                    <a:srgbClr val="000000">
                      <a:alpha val="43137"/>
                    </a:srgbClr>
                  </a:outerShdw>
                </a:effectLst>
              </a:rPr>
              <a:t>He was </a:t>
            </a:r>
            <a:r>
              <a:rPr lang="en-US" sz="6000" dirty="0">
                <a:effectLst>
                  <a:outerShdw blurRad="38100" dist="38100" dir="2700000" algn="tl">
                    <a:srgbClr val="000000">
                      <a:alpha val="43137"/>
                    </a:srgbClr>
                  </a:outerShdw>
                </a:effectLst>
              </a:rPr>
              <a:t>depressed</a:t>
            </a:r>
            <a:endParaRPr lang="en-US" sz="4800" dirty="0">
              <a:effectLst>
                <a:outerShdw blurRad="38100" dist="38100" dir="2700000" algn="tl">
                  <a:srgbClr val="000000">
                    <a:alpha val="43137"/>
                  </a:srgbClr>
                </a:outerShdw>
              </a:effectLst>
            </a:endParaRPr>
          </a:p>
          <a:p>
            <a:r>
              <a:rPr lang="en-US" sz="4800" dirty="0">
                <a:effectLst>
                  <a:outerShdw blurRad="38100" dist="38100" dir="2700000" algn="tl">
                    <a:srgbClr val="000000">
                      <a:alpha val="43137"/>
                    </a:srgbClr>
                  </a:outerShdw>
                </a:effectLst>
              </a:rPr>
              <a:t>He was </a:t>
            </a:r>
            <a:r>
              <a:rPr lang="en-US" sz="6000" dirty="0">
                <a:effectLst>
                  <a:outerShdw blurRad="38100" dist="38100" dir="2700000" algn="tl">
                    <a:srgbClr val="000000">
                      <a:alpha val="43137"/>
                    </a:srgbClr>
                  </a:outerShdw>
                </a:effectLst>
              </a:rPr>
              <a:t>weak</a:t>
            </a:r>
            <a:endParaRPr lang="en-US" sz="4800" dirty="0">
              <a:effectLst>
                <a:outerShdw blurRad="38100" dist="38100" dir="2700000" algn="tl">
                  <a:srgbClr val="000000">
                    <a:alpha val="43137"/>
                  </a:srgbClr>
                </a:outerShdw>
              </a:effectLst>
            </a:endParaRPr>
          </a:p>
          <a:p>
            <a:r>
              <a:rPr lang="en-US" sz="4800" dirty="0">
                <a:effectLst>
                  <a:outerShdw blurRad="38100" dist="38100" dir="2700000" algn="tl">
                    <a:srgbClr val="000000">
                      <a:alpha val="43137"/>
                    </a:srgbClr>
                  </a:outerShdw>
                </a:effectLst>
              </a:rPr>
              <a:t>He was </a:t>
            </a:r>
            <a:r>
              <a:rPr lang="en-US" sz="6000" dirty="0">
                <a:effectLst>
                  <a:outerShdw blurRad="38100" dist="38100" dir="2700000" algn="tl">
                    <a:srgbClr val="000000">
                      <a:alpha val="43137"/>
                    </a:srgbClr>
                  </a:outerShdw>
                </a:effectLst>
              </a:rPr>
              <a:t>repentant</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1590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D81AC-EA02-4106-9DD5-9D7706C6558C}"/>
              </a:ext>
            </a:extLst>
          </p:cNvPr>
          <p:cNvSpPr>
            <a:spLocks noGrp="1"/>
          </p:cNvSpPr>
          <p:nvPr>
            <p:ph type="ctrTitle"/>
          </p:nvPr>
        </p:nvSpPr>
        <p:spPr/>
        <p:txBody>
          <a:bodyPr>
            <a:normAutofit/>
          </a:bodyPr>
          <a:lstStyle/>
          <a:p>
            <a:r>
              <a:rPr lang="en-US" sz="6600" dirty="0">
                <a:effectLst>
                  <a:outerShdw blurRad="38100" dist="38100" dir="2700000" algn="tl">
                    <a:srgbClr val="000000">
                      <a:alpha val="43137"/>
                    </a:srgbClr>
                  </a:outerShdw>
                </a:effectLst>
              </a:rPr>
              <a:t>Bring Me the Ephod</a:t>
            </a:r>
          </a:p>
        </p:txBody>
      </p:sp>
      <p:sp>
        <p:nvSpPr>
          <p:cNvPr id="3" name="Subtitle 2">
            <a:extLst>
              <a:ext uri="{FF2B5EF4-FFF2-40B4-BE49-F238E27FC236}">
                <a16:creationId xmlns:a16="http://schemas.microsoft.com/office/drawing/2014/main" id="{206240B8-63C8-4C1D-966E-90A82F863D42}"/>
              </a:ext>
            </a:extLst>
          </p:cNvPr>
          <p:cNvSpPr>
            <a:spLocks noGrp="1"/>
          </p:cNvSpPr>
          <p:nvPr>
            <p:ph type="subTitle" idx="1"/>
          </p:nvPr>
        </p:nvSpPr>
        <p:spPr/>
        <p:txBody>
          <a:bodyPr>
            <a:normAutofit/>
          </a:bodyPr>
          <a:lstStyle/>
          <a:p>
            <a:r>
              <a:rPr lang="en-US" sz="4400" dirty="0">
                <a:solidFill>
                  <a:schemeClr val="accent5">
                    <a:lumMod val="60000"/>
                    <a:lumOff val="40000"/>
                  </a:schemeClr>
                </a:solidFill>
                <a:effectLst>
                  <a:outerShdw blurRad="38100" dist="38100" dir="2700000" algn="tl">
                    <a:srgbClr val="000000">
                      <a:alpha val="43137"/>
                    </a:srgbClr>
                  </a:outerShdw>
                </a:effectLst>
              </a:rPr>
              <a:t>1 Samuel 30:7</a:t>
            </a:r>
          </a:p>
        </p:txBody>
      </p:sp>
    </p:spTree>
    <p:extLst>
      <p:ext uri="{BB962C8B-B14F-4D97-AF65-F5344CB8AC3E}">
        <p14:creationId xmlns:p14="http://schemas.microsoft.com/office/powerpoint/2010/main" val="2455588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22:1-2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4000" dirty="0">
                <a:effectLst>
                  <a:outerShdw blurRad="38100" dist="38100" dir="2700000" algn="tl">
                    <a:srgbClr val="000000">
                      <a:alpha val="43137"/>
                    </a:srgbClr>
                  </a:outerShdw>
                </a:effectLst>
              </a:rPr>
              <a:t>(1) David departed from there and escaped to the cave of </a:t>
            </a:r>
            <a:r>
              <a:rPr lang="en-US" sz="4000" dirty="0" err="1">
                <a:effectLst>
                  <a:outerShdw blurRad="38100" dist="38100" dir="2700000" algn="tl">
                    <a:srgbClr val="000000">
                      <a:alpha val="43137"/>
                    </a:srgbClr>
                  </a:outerShdw>
                </a:effectLst>
              </a:rPr>
              <a:t>Adullam</a:t>
            </a:r>
            <a:r>
              <a:rPr lang="en-US" sz="4000" dirty="0">
                <a:effectLst>
                  <a:outerShdw blurRad="38100" dist="38100" dir="2700000" algn="tl">
                    <a:srgbClr val="000000">
                      <a:alpha val="43137"/>
                    </a:srgbClr>
                  </a:outerShdw>
                </a:effectLst>
              </a:rPr>
              <a:t>. And when his brothers and all his father's house heard it, they went down there to him. (2) And everyone who was in distress, and everyone who was in debt, and everyone who was bitter in soul, gathered to him. And he became commander over them. And there were with him about four hundred men.</a:t>
            </a:r>
          </a:p>
        </p:txBody>
      </p:sp>
    </p:spTree>
    <p:extLst>
      <p:ext uri="{BB962C8B-B14F-4D97-AF65-F5344CB8AC3E}">
        <p14:creationId xmlns:p14="http://schemas.microsoft.com/office/powerpoint/2010/main" val="1535208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22:9-10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4800" dirty="0">
                <a:effectLst>
                  <a:outerShdw blurRad="38100" dist="38100" dir="2700000" algn="tl">
                    <a:srgbClr val="000000">
                      <a:alpha val="43137"/>
                    </a:srgbClr>
                  </a:outerShdw>
                </a:effectLst>
              </a:rPr>
              <a:t>(9) Then answered </a:t>
            </a:r>
            <a:r>
              <a:rPr lang="en-US" sz="4800" dirty="0" err="1">
                <a:effectLst>
                  <a:outerShdw blurRad="38100" dist="38100" dir="2700000" algn="tl">
                    <a:srgbClr val="000000">
                      <a:alpha val="43137"/>
                    </a:srgbClr>
                  </a:outerShdw>
                </a:effectLst>
              </a:rPr>
              <a:t>Doeg</a:t>
            </a:r>
            <a:r>
              <a:rPr lang="en-US" sz="4800" dirty="0">
                <a:effectLst>
                  <a:outerShdw blurRad="38100" dist="38100" dir="2700000" algn="tl">
                    <a:srgbClr val="000000">
                      <a:alpha val="43137"/>
                    </a:srgbClr>
                  </a:outerShdw>
                </a:effectLst>
              </a:rPr>
              <a:t> the Edomite, who stood by the servants of Saul, "I saw the son of Jesse coming to Nob, to Ahimelech the son of </a:t>
            </a:r>
            <a:r>
              <a:rPr lang="en-US" sz="4800" dirty="0" err="1">
                <a:effectLst>
                  <a:outerShdw blurRad="38100" dist="38100" dir="2700000" algn="tl">
                    <a:srgbClr val="000000">
                      <a:alpha val="43137"/>
                    </a:srgbClr>
                  </a:outerShdw>
                </a:effectLst>
              </a:rPr>
              <a:t>Ahitub</a:t>
            </a:r>
            <a:r>
              <a:rPr lang="en-US" sz="4800" dirty="0">
                <a:effectLst>
                  <a:outerShdw blurRad="38100" dist="38100" dir="2700000" algn="tl">
                    <a:srgbClr val="000000">
                      <a:alpha val="43137"/>
                    </a:srgbClr>
                  </a:outerShdw>
                </a:effectLst>
              </a:rPr>
              <a:t>, (10) and he inquired of the LORD for him and gave him provisions and gave him the sword of Goliath the Philistine."</a:t>
            </a:r>
          </a:p>
        </p:txBody>
      </p:sp>
    </p:spTree>
    <p:extLst>
      <p:ext uri="{BB962C8B-B14F-4D97-AF65-F5344CB8AC3E}">
        <p14:creationId xmlns:p14="http://schemas.microsoft.com/office/powerpoint/2010/main" val="44147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22:13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4800" dirty="0">
                <a:effectLst>
                  <a:outerShdw blurRad="38100" dist="38100" dir="2700000" algn="tl">
                    <a:srgbClr val="000000">
                      <a:alpha val="43137"/>
                    </a:srgbClr>
                  </a:outerShdw>
                </a:effectLst>
              </a:rPr>
              <a:t>(13) And Saul said to him, "Why have you conspired against me, you and the son of Jesse, in that you have given him bread and a sword and have inquired of God for him, so that he has risen against me, to lie in wait, as at this day?"</a:t>
            </a:r>
          </a:p>
        </p:txBody>
      </p:sp>
    </p:spTree>
    <p:extLst>
      <p:ext uri="{BB962C8B-B14F-4D97-AF65-F5344CB8AC3E}">
        <p14:creationId xmlns:p14="http://schemas.microsoft.com/office/powerpoint/2010/main" val="226409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22:18-19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4000" dirty="0">
                <a:effectLst>
                  <a:outerShdw blurRad="38100" dist="38100" dir="2700000" algn="tl">
                    <a:srgbClr val="000000">
                      <a:alpha val="43137"/>
                    </a:srgbClr>
                  </a:outerShdw>
                </a:effectLst>
              </a:rPr>
              <a:t>(18) Then the king said to </a:t>
            </a:r>
            <a:r>
              <a:rPr lang="en-US" sz="4000" dirty="0" err="1">
                <a:effectLst>
                  <a:outerShdw blurRad="38100" dist="38100" dir="2700000" algn="tl">
                    <a:srgbClr val="000000">
                      <a:alpha val="43137"/>
                    </a:srgbClr>
                  </a:outerShdw>
                </a:effectLst>
              </a:rPr>
              <a:t>Doeg</a:t>
            </a:r>
            <a:r>
              <a:rPr lang="en-US" sz="4000" dirty="0">
                <a:effectLst>
                  <a:outerShdw blurRad="38100" dist="38100" dir="2700000" algn="tl">
                    <a:srgbClr val="000000">
                      <a:alpha val="43137"/>
                    </a:srgbClr>
                  </a:outerShdw>
                </a:effectLst>
              </a:rPr>
              <a:t>, "You turn and strike the priests." And </a:t>
            </a:r>
            <a:r>
              <a:rPr lang="en-US" sz="4000" dirty="0" err="1">
                <a:effectLst>
                  <a:outerShdw blurRad="38100" dist="38100" dir="2700000" algn="tl">
                    <a:srgbClr val="000000">
                      <a:alpha val="43137"/>
                    </a:srgbClr>
                  </a:outerShdw>
                </a:effectLst>
              </a:rPr>
              <a:t>Doeg</a:t>
            </a:r>
            <a:r>
              <a:rPr lang="en-US" sz="4000" dirty="0">
                <a:effectLst>
                  <a:outerShdw blurRad="38100" dist="38100" dir="2700000" algn="tl">
                    <a:srgbClr val="000000">
                      <a:alpha val="43137"/>
                    </a:srgbClr>
                  </a:outerShdw>
                </a:effectLst>
              </a:rPr>
              <a:t> the Edomite turned and struck down the priests, and he killed on that day eighty-five persons who wore the linen ephod. (19) And Nob, the city of the priests, he put to the sword; both man and woman, child and infant, ox, donkey and sheep, he put to the sword.</a:t>
            </a:r>
          </a:p>
        </p:txBody>
      </p:sp>
    </p:spTree>
    <p:extLst>
      <p:ext uri="{BB962C8B-B14F-4D97-AF65-F5344CB8AC3E}">
        <p14:creationId xmlns:p14="http://schemas.microsoft.com/office/powerpoint/2010/main" val="1142612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4F3F36-5CD4-4AF1-8125-036A45FF7B82}"/>
              </a:ext>
            </a:extLst>
          </p:cNvPr>
          <p:cNvSpPr>
            <a:spLocks noGrp="1"/>
          </p:cNvSpPr>
          <p:nvPr>
            <p:ph type="title"/>
          </p:nvPr>
        </p:nvSpPr>
        <p:spPr>
          <a:xfrm>
            <a:off x="185530" y="5872480"/>
            <a:ext cx="8747264" cy="887165"/>
          </a:xfrm>
        </p:spPr>
        <p:txBody>
          <a:bodyPr/>
          <a:lstStyle/>
          <a:p>
            <a:pPr algn="r"/>
            <a:r>
              <a:rPr lang="en-US" dirty="0">
                <a:solidFill>
                  <a:schemeClr val="accent5">
                    <a:lumMod val="60000"/>
                    <a:lumOff val="40000"/>
                  </a:schemeClr>
                </a:solidFill>
                <a:effectLst>
                  <a:outerShdw blurRad="38100" dist="38100" dir="2700000" algn="tl">
                    <a:srgbClr val="000000">
                      <a:alpha val="43137"/>
                    </a:srgbClr>
                  </a:outerShdw>
                </a:effectLst>
              </a:rPr>
              <a:t>1 Samuel 22:20-23 ESV</a:t>
            </a:r>
          </a:p>
        </p:txBody>
      </p:sp>
      <p:sp>
        <p:nvSpPr>
          <p:cNvPr id="5" name="Content Placeholder 4">
            <a:extLst>
              <a:ext uri="{FF2B5EF4-FFF2-40B4-BE49-F238E27FC236}">
                <a16:creationId xmlns:a16="http://schemas.microsoft.com/office/drawing/2014/main" id="{3B856DF7-B061-4FA9-B89E-2B9B0C325E27}"/>
              </a:ext>
            </a:extLst>
          </p:cNvPr>
          <p:cNvSpPr>
            <a:spLocks noGrp="1"/>
          </p:cNvSpPr>
          <p:nvPr>
            <p:ph idx="1"/>
          </p:nvPr>
        </p:nvSpPr>
        <p:spPr>
          <a:xfrm>
            <a:off x="185529" y="275120"/>
            <a:ext cx="8747263" cy="5330549"/>
          </a:xfrm>
        </p:spPr>
        <p:txBody>
          <a:bodyPr>
            <a:noAutofit/>
          </a:bodyPr>
          <a:lstStyle/>
          <a:p>
            <a:pPr marL="0" indent="0">
              <a:buNone/>
            </a:pPr>
            <a:r>
              <a:rPr lang="en-US" sz="4000" dirty="0">
                <a:effectLst>
                  <a:outerShdw blurRad="38100" dist="38100" dir="2700000" algn="tl">
                    <a:srgbClr val="000000">
                      <a:alpha val="43137"/>
                    </a:srgbClr>
                  </a:outerShdw>
                </a:effectLst>
              </a:rPr>
              <a:t>(20) But one of the sons of Ahimelech the son of </a:t>
            </a:r>
            <a:r>
              <a:rPr lang="en-US" sz="4000" dirty="0" err="1">
                <a:effectLst>
                  <a:outerShdw blurRad="38100" dist="38100" dir="2700000" algn="tl">
                    <a:srgbClr val="000000">
                      <a:alpha val="43137"/>
                    </a:srgbClr>
                  </a:outerShdw>
                </a:effectLst>
              </a:rPr>
              <a:t>Ahitub</a:t>
            </a:r>
            <a:r>
              <a:rPr lang="en-US" sz="4000" dirty="0">
                <a:effectLst>
                  <a:outerShdw blurRad="38100" dist="38100" dir="2700000" algn="tl">
                    <a:srgbClr val="000000">
                      <a:alpha val="43137"/>
                    </a:srgbClr>
                  </a:outerShdw>
                </a:effectLst>
              </a:rPr>
              <a:t>, named </a:t>
            </a:r>
            <a:r>
              <a:rPr lang="en-US" sz="4000" dirty="0" err="1">
                <a:effectLst>
                  <a:outerShdw blurRad="38100" dist="38100" dir="2700000" algn="tl">
                    <a:srgbClr val="000000">
                      <a:alpha val="43137"/>
                    </a:srgbClr>
                  </a:outerShdw>
                </a:effectLst>
              </a:rPr>
              <a:t>Abiathar</a:t>
            </a:r>
            <a:r>
              <a:rPr lang="en-US" sz="4000" dirty="0">
                <a:effectLst>
                  <a:outerShdw blurRad="38100" dist="38100" dir="2700000" algn="tl">
                    <a:srgbClr val="000000">
                      <a:alpha val="43137"/>
                    </a:srgbClr>
                  </a:outerShdw>
                </a:effectLst>
              </a:rPr>
              <a:t>, escaped and fled after David. (21) And </a:t>
            </a:r>
            <a:r>
              <a:rPr lang="en-US" sz="4000" dirty="0" err="1">
                <a:effectLst>
                  <a:outerShdw blurRad="38100" dist="38100" dir="2700000" algn="tl">
                    <a:srgbClr val="000000">
                      <a:alpha val="43137"/>
                    </a:srgbClr>
                  </a:outerShdw>
                </a:effectLst>
              </a:rPr>
              <a:t>Abiathar</a:t>
            </a:r>
            <a:r>
              <a:rPr lang="en-US" sz="4000" dirty="0">
                <a:effectLst>
                  <a:outerShdw blurRad="38100" dist="38100" dir="2700000" algn="tl">
                    <a:srgbClr val="000000">
                      <a:alpha val="43137"/>
                    </a:srgbClr>
                  </a:outerShdw>
                </a:effectLst>
              </a:rPr>
              <a:t> told David that Saul had killed the priests of the LORD. (22) And David said to </a:t>
            </a:r>
            <a:r>
              <a:rPr lang="en-US" sz="4000" dirty="0" err="1">
                <a:effectLst>
                  <a:outerShdw blurRad="38100" dist="38100" dir="2700000" algn="tl">
                    <a:srgbClr val="000000">
                      <a:alpha val="43137"/>
                    </a:srgbClr>
                  </a:outerShdw>
                </a:effectLst>
              </a:rPr>
              <a:t>Abiathar</a:t>
            </a:r>
            <a:r>
              <a:rPr lang="en-US" sz="4000" dirty="0">
                <a:effectLst>
                  <a:outerShdw blurRad="38100" dist="38100" dir="2700000" algn="tl">
                    <a:srgbClr val="000000">
                      <a:alpha val="43137"/>
                    </a:srgbClr>
                  </a:outerShdw>
                </a:effectLst>
              </a:rPr>
              <a:t>, "I knew on that day, when </a:t>
            </a:r>
            <a:r>
              <a:rPr lang="en-US" sz="4000" dirty="0" err="1">
                <a:effectLst>
                  <a:outerShdw blurRad="38100" dist="38100" dir="2700000" algn="tl">
                    <a:srgbClr val="000000">
                      <a:alpha val="43137"/>
                    </a:srgbClr>
                  </a:outerShdw>
                </a:effectLst>
              </a:rPr>
              <a:t>Doeg</a:t>
            </a:r>
            <a:r>
              <a:rPr lang="en-US" sz="4000" dirty="0">
                <a:effectLst>
                  <a:outerShdw blurRad="38100" dist="38100" dir="2700000" algn="tl">
                    <a:srgbClr val="000000">
                      <a:alpha val="43137"/>
                    </a:srgbClr>
                  </a:outerShdw>
                </a:effectLst>
              </a:rPr>
              <a:t> the Edomite was there, that he would surely tell Saul. I have occasioned the death of all the persons of your father's house.</a:t>
            </a:r>
          </a:p>
        </p:txBody>
      </p:sp>
    </p:spTree>
    <p:extLst>
      <p:ext uri="{BB962C8B-B14F-4D97-AF65-F5344CB8AC3E}">
        <p14:creationId xmlns:p14="http://schemas.microsoft.com/office/powerpoint/2010/main" val="26785479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TotalTime>
  <Words>2555</Words>
  <Application>Microsoft Office PowerPoint</Application>
  <PresentationFormat>On-screen Show (4:3)</PresentationFormat>
  <Paragraphs>87</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Candara</vt:lpstr>
      <vt:lpstr>Office Theme</vt:lpstr>
      <vt:lpstr>PowerPoint Presentation</vt:lpstr>
      <vt:lpstr>1 Samuel 16:7 ESV</vt:lpstr>
      <vt:lpstr>1 Samuel 18:16 ESV</vt:lpstr>
      <vt:lpstr>1 Samuel 21:8-9 ESV</vt:lpstr>
      <vt:lpstr>1 Samuel 22:1-2 ESV</vt:lpstr>
      <vt:lpstr>1 Samuel 22:9-10 ESV</vt:lpstr>
      <vt:lpstr>1 Samuel 22:13 ESV</vt:lpstr>
      <vt:lpstr>1 Samuel 22:18-19 ESV</vt:lpstr>
      <vt:lpstr>1 Samuel 22:20-23 ESV</vt:lpstr>
      <vt:lpstr>1 Samuel 22:20-23 ESV</vt:lpstr>
      <vt:lpstr>1 Samuel 23:6 ESV</vt:lpstr>
      <vt:lpstr>1 Samuel 25:32-35 ESV</vt:lpstr>
      <vt:lpstr>1 Samuel 25:32-35 ESV</vt:lpstr>
      <vt:lpstr>1 Samuel 27:1-2 ESV</vt:lpstr>
      <vt:lpstr>1 Samuel 28:6 ESV</vt:lpstr>
      <vt:lpstr>1 Samuel 28:1-2 ESV</vt:lpstr>
      <vt:lpstr>1 Samuel 29:8 ESV</vt:lpstr>
      <vt:lpstr>1 Samuel 29:11-30:10 ESV</vt:lpstr>
      <vt:lpstr>1 Samuel 29:11-30:10 ESV</vt:lpstr>
      <vt:lpstr>1 Samuel 29:11-30:10 ESV</vt:lpstr>
      <vt:lpstr>1 Samuel 29:11-30:10 ESV</vt:lpstr>
      <vt:lpstr>Bring Me the Ephod</vt:lpstr>
      <vt:lpstr>Exodus 28:28 ESV</vt:lpstr>
      <vt:lpstr>2 Timothy 3:14-17 ESV</vt:lpstr>
      <vt:lpstr>2 Timothy 3:14-17 ESV</vt:lpstr>
      <vt:lpstr>Why inquire of the Lord?</vt:lpstr>
      <vt:lpstr>1 Samuel 30:4 ESV</vt:lpstr>
      <vt:lpstr>Psalm 42:1-11 ESV</vt:lpstr>
      <vt:lpstr>Psalm 42:1-11 ESV</vt:lpstr>
      <vt:lpstr>Psalm 42:1-11 ESV</vt:lpstr>
      <vt:lpstr>Psalm 42:1-11 ESV</vt:lpstr>
      <vt:lpstr>1 Samuel 30:4 ESV</vt:lpstr>
      <vt:lpstr>Why inquire of the Lord?</vt:lpstr>
      <vt:lpstr>1 Samuel 30:6 ESV</vt:lpstr>
      <vt:lpstr>1 Samuel 22:1-2 ESV</vt:lpstr>
      <vt:lpstr>1 Samuel 30:21-25 ESV</vt:lpstr>
      <vt:lpstr>1 Samuel 30:21-25 ESV</vt:lpstr>
      <vt:lpstr>Why inquire of the Lord?</vt:lpstr>
      <vt:lpstr>Psalm 63:7 ESV</vt:lpstr>
      <vt:lpstr>1 Samuel 27:9 ESV</vt:lpstr>
      <vt:lpstr>Why inquire of the Lord?</vt:lpstr>
      <vt:lpstr>Bring Me the Ephod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Davis</dc:creator>
  <cp:lastModifiedBy>Jason Davis</cp:lastModifiedBy>
  <cp:revision>12</cp:revision>
  <dcterms:created xsi:type="dcterms:W3CDTF">2017-12-25T20:44:33Z</dcterms:created>
  <dcterms:modified xsi:type="dcterms:W3CDTF">2017-12-30T23:59:23Z</dcterms:modified>
</cp:coreProperties>
</file>