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59" r:id="rId5"/>
    <p:sldId id="267" r:id="rId6"/>
    <p:sldId id="261" r:id="rId7"/>
    <p:sldId id="268" r:id="rId8"/>
    <p:sldId id="269" r:id="rId9"/>
    <p:sldId id="264" r:id="rId10"/>
    <p:sldId id="265" r:id="rId11"/>
    <p:sldId id="270" r:id="rId12"/>
    <p:sldId id="25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967673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81420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089198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634116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79962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4038945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597352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7AD52A-9DF9-4EE5-8C26-1F841C025ED0}" type="datetimeFigureOut">
              <a:rPr lang="en-US" smtClean="0"/>
              <a:t>10/14/2017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25393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7AD52A-9DF9-4EE5-8C26-1F841C025ED0}" type="datetimeFigureOut">
              <a:rPr lang="en-US" smtClean="0"/>
              <a:t>10/14/2017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8026379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AD52A-9DF9-4EE5-8C26-1F841C025ED0}" type="datetimeFigureOut">
              <a:rPr lang="en-US" smtClean="0"/>
              <a:t>10/14/2017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7573588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07083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9644998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450808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470240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905502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7AD52A-9DF9-4EE5-8C26-1F841C025ED0}" type="datetimeFigureOut">
              <a:rPr lang="en-US" smtClean="0"/>
              <a:t>10/14/2017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79987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782978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7AD52A-9DF9-4EE5-8C26-1F841C025ED0}" type="datetimeFigureOut">
              <a:rPr lang="en-US" smtClean="0"/>
              <a:t>10/14/2017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360625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7AD52A-9DF9-4EE5-8C26-1F841C025ED0}" type="datetimeFigureOut">
              <a:rPr lang="en-US" smtClean="0"/>
              <a:t>10/14/2017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1147149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AD52A-9DF9-4EE5-8C26-1F841C025ED0}" type="datetimeFigureOut">
              <a:rPr lang="en-US" smtClean="0"/>
              <a:t>10/14/2017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98357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268785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7AD52A-9DF9-4EE5-8C26-1F841C025ED0}" type="datetimeFigureOut">
              <a:rPr lang="en-US" smtClean="0"/>
              <a:t>10/14/2017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C6A283-0DBF-4295-BC97-10B307D928D7}" type="slidenum">
              <a:rPr lang="en-US" smtClean="0"/>
              <a:t>‹#›</a:t>
            </a:fld>
            <a:endParaRPr lang="en-US"/>
          </a:p>
        </p:txBody>
      </p:sp>
    </p:spTree>
    <p:extLst>
      <p:ext uri="{BB962C8B-B14F-4D97-AF65-F5344CB8AC3E}">
        <p14:creationId xmlns:p14="http://schemas.microsoft.com/office/powerpoint/2010/main" val="341601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AD52A-9DF9-4EE5-8C26-1F841C025ED0}" type="datetimeFigureOut">
              <a:rPr lang="en-US" smtClean="0"/>
              <a:t>10/14/2017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6A283-0DBF-4295-BC97-10B307D928D7}" type="slidenum">
              <a:rPr lang="en-US" smtClean="0"/>
              <a:t>‹#›</a:t>
            </a:fld>
            <a:endParaRPr lang="en-US"/>
          </a:p>
        </p:txBody>
      </p:sp>
    </p:spTree>
    <p:extLst>
      <p:ext uri="{BB962C8B-B14F-4D97-AF65-F5344CB8AC3E}">
        <p14:creationId xmlns:p14="http://schemas.microsoft.com/office/powerpoint/2010/main" val="1194436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AD52A-9DF9-4EE5-8C26-1F841C025ED0}" type="datetimeFigureOut">
              <a:rPr lang="en-US" smtClean="0"/>
              <a:t>10/14/2017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C6A283-0DBF-4295-BC97-10B307D928D7}" type="slidenum">
              <a:rPr lang="en-US" smtClean="0"/>
              <a:t>‹#›</a:t>
            </a:fld>
            <a:endParaRPr lang="en-US"/>
          </a:p>
        </p:txBody>
      </p:sp>
    </p:spTree>
    <p:extLst>
      <p:ext uri="{BB962C8B-B14F-4D97-AF65-F5344CB8AC3E}">
        <p14:creationId xmlns:p14="http://schemas.microsoft.com/office/powerpoint/2010/main" val="406281746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165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1E300-683E-4765-AFAD-AFC4937CFB06}"/>
              </a:ext>
            </a:extLst>
          </p:cNvPr>
          <p:cNvSpPr>
            <a:spLocks noGrp="1"/>
          </p:cNvSpPr>
          <p:nvPr>
            <p:ph type="title"/>
          </p:nvPr>
        </p:nvSpPr>
        <p:spPr>
          <a:xfrm>
            <a:off x="628650" y="365126"/>
            <a:ext cx="7886700" cy="907083"/>
          </a:xfrm>
        </p:spPr>
        <p:txBody>
          <a:bodyPr>
            <a:normAutofit/>
          </a:bodyPr>
          <a:lstStyle/>
          <a:p>
            <a:pPr algn="ctr"/>
            <a:r>
              <a:rPr lang="en-US" b="1" dirty="0">
                <a:latin typeface="+mn-lt"/>
              </a:rPr>
              <a:t>Perseverance</a:t>
            </a:r>
            <a:endParaRPr lang="en-US" sz="4000" b="1" dirty="0">
              <a:latin typeface="+mn-lt"/>
            </a:endParaRPr>
          </a:p>
        </p:txBody>
      </p:sp>
      <p:sp>
        <p:nvSpPr>
          <p:cNvPr id="3" name="Content Placeholder 2">
            <a:extLst>
              <a:ext uri="{FF2B5EF4-FFF2-40B4-BE49-F238E27FC236}">
                <a16:creationId xmlns:a16="http://schemas.microsoft.com/office/drawing/2014/main" id="{800A7F2D-BDCE-4CFE-A9C1-F8CDA0AAE8B0}"/>
              </a:ext>
            </a:extLst>
          </p:cNvPr>
          <p:cNvSpPr>
            <a:spLocks noGrp="1"/>
          </p:cNvSpPr>
          <p:nvPr>
            <p:ph idx="1"/>
          </p:nvPr>
        </p:nvSpPr>
        <p:spPr>
          <a:xfrm>
            <a:off x="628650" y="1404730"/>
            <a:ext cx="7886700" cy="5353879"/>
          </a:xfrm>
        </p:spPr>
        <p:txBody>
          <a:bodyPr>
            <a:normAutofit/>
          </a:bodyPr>
          <a:lstStyle/>
          <a:p>
            <a:pPr marL="0" indent="0">
              <a:buNone/>
            </a:pPr>
            <a:r>
              <a:rPr lang="en-US" dirty="0"/>
              <a:t>“It is not the patience which can sit down and bow its head and let things descend upon it and passively endure until the storm is past… It is the spirit which can bear things, not simply with resignation, but with blazing hope; it is not the spirit which sits statically enduring in the one place, but the spirit which bears things because it knows that these things are leading to a goal of glory; it is not the patience which grimly waits for the end, but the patience which radiantly hopes for the dawn…”</a:t>
            </a:r>
          </a:p>
          <a:p>
            <a:pPr marL="0" indent="0" algn="r">
              <a:buNone/>
            </a:pPr>
            <a:r>
              <a:rPr lang="en-US" sz="2400" dirty="0"/>
              <a:t>William Barclay, “New Testament Words”</a:t>
            </a:r>
          </a:p>
        </p:txBody>
      </p:sp>
    </p:spTree>
    <p:extLst>
      <p:ext uri="{BB962C8B-B14F-4D97-AF65-F5344CB8AC3E}">
        <p14:creationId xmlns:p14="http://schemas.microsoft.com/office/powerpoint/2010/main" val="1225739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2854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D766B-CE63-4E6A-BF2C-60309246D797}"/>
              </a:ext>
            </a:extLst>
          </p:cNvPr>
          <p:cNvSpPr>
            <a:spLocks noGrp="1"/>
          </p:cNvSpPr>
          <p:nvPr>
            <p:ph type="ctrTitle"/>
          </p:nvPr>
        </p:nvSpPr>
        <p:spPr>
          <a:xfrm>
            <a:off x="685800" y="649358"/>
            <a:ext cx="7772400" cy="2173356"/>
          </a:xfrm>
        </p:spPr>
        <p:txBody>
          <a:bodyPr>
            <a:normAutofit/>
          </a:bodyPr>
          <a:lstStyle/>
          <a:p>
            <a:pPr algn="l"/>
            <a:r>
              <a:rPr lang="en-US" sz="4800" b="1" dirty="0">
                <a:latin typeface="+mn-lt"/>
              </a:rPr>
              <a:t>add to your faith…</a:t>
            </a:r>
            <a:br>
              <a:rPr lang="en-US" sz="900" b="1" dirty="0">
                <a:latin typeface="+mn-lt"/>
              </a:rPr>
            </a:br>
            <a:br>
              <a:rPr lang="en-US" sz="900" b="1" dirty="0">
                <a:latin typeface="+mn-lt"/>
              </a:rPr>
            </a:br>
            <a:br>
              <a:rPr lang="en-US" sz="900" b="1" dirty="0">
                <a:latin typeface="+mn-lt"/>
              </a:rPr>
            </a:br>
            <a:br>
              <a:rPr lang="en-US" sz="900" b="1" dirty="0">
                <a:latin typeface="+mn-lt"/>
              </a:rPr>
            </a:br>
            <a:r>
              <a:rPr lang="en-US" sz="900" b="1" dirty="0">
                <a:latin typeface="+mn-lt"/>
              </a:rPr>
              <a:t>        </a:t>
            </a:r>
            <a:r>
              <a:rPr lang="en-US" b="1" dirty="0">
                <a:latin typeface="+mn-lt"/>
              </a:rPr>
              <a:t>Perseverance</a:t>
            </a:r>
          </a:p>
        </p:txBody>
      </p:sp>
      <p:sp>
        <p:nvSpPr>
          <p:cNvPr id="3" name="Subtitle 2">
            <a:extLst>
              <a:ext uri="{FF2B5EF4-FFF2-40B4-BE49-F238E27FC236}">
                <a16:creationId xmlns:a16="http://schemas.microsoft.com/office/drawing/2014/main" id="{F2683CCD-04E1-4B5C-A247-E351551A2E78}"/>
              </a:ext>
            </a:extLst>
          </p:cNvPr>
          <p:cNvSpPr>
            <a:spLocks noGrp="1"/>
          </p:cNvSpPr>
          <p:nvPr>
            <p:ph type="subTitle" idx="1"/>
          </p:nvPr>
        </p:nvSpPr>
        <p:spPr>
          <a:xfrm>
            <a:off x="1288772" y="3124955"/>
            <a:ext cx="2819400" cy="1655762"/>
          </a:xfrm>
        </p:spPr>
        <p:txBody>
          <a:bodyPr>
            <a:normAutofit/>
          </a:bodyPr>
          <a:lstStyle/>
          <a:p>
            <a:r>
              <a:rPr lang="en-US" sz="2800" b="1" dirty="0"/>
              <a:t>2 Peter 1:5-7</a:t>
            </a:r>
          </a:p>
        </p:txBody>
      </p:sp>
      <p:pic>
        <p:nvPicPr>
          <p:cNvPr id="1026" name="Picture 2" descr="http://bethanybible.org/new/wp-content/uploads/2013/12/1201.Building-on-the-Foundation-of-Faith-2-Peter1.5-11.jpg">
            <a:extLst>
              <a:ext uri="{FF2B5EF4-FFF2-40B4-BE49-F238E27FC236}">
                <a16:creationId xmlns:a16="http://schemas.microsoft.com/office/drawing/2014/main" id="{F5359BFA-8A40-4298-B156-910D955D43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3662" y="2332383"/>
            <a:ext cx="2970969" cy="4194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2932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3790-3741-4BFD-993D-FC4DFA70D992}"/>
              </a:ext>
            </a:extLst>
          </p:cNvPr>
          <p:cNvSpPr>
            <a:spLocks noGrp="1"/>
          </p:cNvSpPr>
          <p:nvPr>
            <p:ph type="title"/>
          </p:nvPr>
        </p:nvSpPr>
        <p:spPr/>
        <p:txBody>
          <a:bodyPr/>
          <a:lstStyle/>
          <a:p>
            <a:pPr algn="ctr"/>
            <a:r>
              <a:rPr lang="en-US" b="1" dirty="0">
                <a:latin typeface="+mn-lt"/>
              </a:rPr>
              <a:t>Perseverance</a:t>
            </a:r>
            <a:endParaRPr lang="en-US" b="1" i="1" dirty="0">
              <a:latin typeface="+mn-lt"/>
            </a:endParaRPr>
          </a:p>
        </p:txBody>
      </p:sp>
      <p:sp>
        <p:nvSpPr>
          <p:cNvPr id="3" name="Content Placeholder 2">
            <a:extLst>
              <a:ext uri="{FF2B5EF4-FFF2-40B4-BE49-F238E27FC236}">
                <a16:creationId xmlns:a16="http://schemas.microsoft.com/office/drawing/2014/main" id="{D98E8B41-F956-457B-9F33-C334A6866C9E}"/>
              </a:ext>
            </a:extLst>
          </p:cNvPr>
          <p:cNvSpPr>
            <a:spLocks noGrp="1"/>
          </p:cNvSpPr>
          <p:nvPr>
            <p:ph idx="1"/>
          </p:nvPr>
        </p:nvSpPr>
        <p:spPr/>
        <p:txBody>
          <a:bodyPr>
            <a:normAutofit/>
          </a:bodyPr>
          <a:lstStyle/>
          <a:p>
            <a:pPr lvl="0"/>
            <a:r>
              <a:rPr lang="en-US" b="1" i="1" dirty="0" err="1"/>
              <a:t>Hupomone</a:t>
            </a:r>
            <a:r>
              <a:rPr lang="en-US" dirty="0"/>
              <a:t> is a compound word: </a:t>
            </a:r>
          </a:p>
          <a:p>
            <a:pPr lvl="0"/>
            <a:r>
              <a:rPr lang="en-US" b="1" i="1" dirty="0" err="1"/>
              <a:t>hupo</a:t>
            </a:r>
            <a:r>
              <a:rPr lang="en-US" dirty="0"/>
              <a:t> – “under,” </a:t>
            </a:r>
            <a:r>
              <a:rPr lang="en-US" b="1" i="1" dirty="0" err="1"/>
              <a:t>meno</a:t>
            </a:r>
            <a:r>
              <a:rPr lang="en-US" dirty="0"/>
              <a:t> – “to abide.” </a:t>
            </a:r>
          </a:p>
          <a:p>
            <a:pPr lvl="0"/>
            <a:endParaRPr lang="en-US" sz="800" dirty="0"/>
          </a:p>
          <a:p>
            <a:pPr lvl="0"/>
            <a:r>
              <a:rPr lang="en-US" dirty="0"/>
              <a:t>“An abiding under” (Vine).</a:t>
            </a:r>
          </a:p>
          <a:p>
            <a:pPr lvl="0"/>
            <a:r>
              <a:rPr lang="en-US" dirty="0"/>
              <a:t>“Steadfastness, constancy, endurance. The character of a man who is not swerved from his deliberate purpose and his loyalty to faith and piety by even the greatest of trials and sufferings” (Thayer). </a:t>
            </a:r>
          </a:p>
        </p:txBody>
      </p:sp>
    </p:spTree>
    <p:extLst>
      <p:ext uri="{BB962C8B-B14F-4D97-AF65-F5344CB8AC3E}">
        <p14:creationId xmlns:p14="http://schemas.microsoft.com/office/powerpoint/2010/main" val="925737316"/>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3790-3741-4BFD-993D-FC4DFA70D992}"/>
              </a:ext>
            </a:extLst>
          </p:cNvPr>
          <p:cNvSpPr>
            <a:spLocks noGrp="1"/>
          </p:cNvSpPr>
          <p:nvPr>
            <p:ph type="title"/>
          </p:nvPr>
        </p:nvSpPr>
        <p:spPr/>
        <p:txBody>
          <a:bodyPr/>
          <a:lstStyle/>
          <a:p>
            <a:pPr algn="ctr"/>
            <a:r>
              <a:rPr lang="en-US" b="1" dirty="0">
                <a:latin typeface="+mn-lt"/>
              </a:rPr>
              <a:t>Perseverance</a:t>
            </a:r>
            <a:endParaRPr lang="en-US" b="1" i="1" dirty="0">
              <a:latin typeface="+mn-lt"/>
            </a:endParaRPr>
          </a:p>
        </p:txBody>
      </p:sp>
      <p:sp>
        <p:nvSpPr>
          <p:cNvPr id="3" name="Content Placeholder 2">
            <a:extLst>
              <a:ext uri="{FF2B5EF4-FFF2-40B4-BE49-F238E27FC236}">
                <a16:creationId xmlns:a16="http://schemas.microsoft.com/office/drawing/2014/main" id="{D98E8B41-F956-457B-9F33-C334A6866C9E}"/>
              </a:ext>
            </a:extLst>
          </p:cNvPr>
          <p:cNvSpPr>
            <a:spLocks noGrp="1"/>
          </p:cNvSpPr>
          <p:nvPr>
            <p:ph idx="1"/>
          </p:nvPr>
        </p:nvSpPr>
        <p:spPr>
          <a:xfrm>
            <a:off x="628650" y="1825625"/>
            <a:ext cx="5679385" cy="4351338"/>
          </a:xfrm>
        </p:spPr>
        <p:txBody>
          <a:bodyPr>
            <a:normAutofit/>
          </a:bodyPr>
          <a:lstStyle/>
          <a:p>
            <a:r>
              <a:rPr lang="en-US" b="1" dirty="0"/>
              <a:t>Patience</a:t>
            </a:r>
            <a:r>
              <a:rPr lang="en-US" dirty="0"/>
              <a:t> is the ability to wait, which is necessary because we must wait on the Lord.</a:t>
            </a:r>
          </a:p>
          <a:p>
            <a:r>
              <a:rPr lang="en-US" b="1" dirty="0"/>
              <a:t>Perseverance</a:t>
            </a:r>
            <a:r>
              <a:rPr lang="en-US" dirty="0"/>
              <a:t> is the ability to bear under hardships, to keep from giving up. It is a resolute determination to steadfastly move on toward the goal no matter what the obstacles. The ability to remain constant in what we are doing. </a:t>
            </a:r>
          </a:p>
        </p:txBody>
      </p:sp>
      <p:pic>
        <p:nvPicPr>
          <p:cNvPr id="1026" name="Picture 2" descr="https://i.pinimg.com/originals/cd/13/6a/cd136a0dc3c8a1d055d77a29ef3ea4c3.jpg">
            <a:extLst>
              <a:ext uri="{FF2B5EF4-FFF2-40B4-BE49-F238E27FC236}">
                <a16:creationId xmlns:a16="http://schemas.microsoft.com/office/drawing/2014/main" id="{A7C0B54A-DF77-4EFF-BEC9-0657620939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035" y="1783453"/>
            <a:ext cx="2311261" cy="4219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0172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786D5-970B-4ACE-BB66-1FBCB9B19070}"/>
              </a:ext>
            </a:extLst>
          </p:cNvPr>
          <p:cNvSpPr>
            <a:spLocks noGrp="1"/>
          </p:cNvSpPr>
          <p:nvPr>
            <p:ph type="title"/>
          </p:nvPr>
        </p:nvSpPr>
        <p:spPr/>
        <p:txBody>
          <a:bodyPr/>
          <a:lstStyle/>
          <a:p>
            <a:pPr algn="ctr"/>
            <a:r>
              <a:rPr lang="en-US" b="1" dirty="0">
                <a:solidFill>
                  <a:schemeClr val="bg1"/>
                </a:solidFill>
                <a:latin typeface="+mn-lt"/>
              </a:rPr>
              <a:t>Why We Need Perseverance</a:t>
            </a:r>
          </a:p>
        </p:txBody>
      </p:sp>
      <p:sp>
        <p:nvSpPr>
          <p:cNvPr id="3" name="Content Placeholder 2">
            <a:extLst>
              <a:ext uri="{FF2B5EF4-FFF2-40B4-BE49-F238E27FC236}">
                <a16:creationId xmlns:a16="http://schemas.microsoft.com/office/drawing/2014/main" id="{01DA0CC7-0D9C-4713-AC03-E0B413D9340C}"/>
              </a:ext>
            </a:extLst>
          </p:cNvPr>
          <p:cNvSpPr>
            <a:spLocks noGrp="1"/>
          </p:cNvSpPr>
          <p:nvPr>
            <p:ph idx="1"/>
          </p:nvPr>
        </p:nvSpPr>
        <p:spPr/>
        <p:txBody>
          <a:bodyPr/>
          <a:lstStyle/>
          <a:p>
            <a:pPr marL="514350" indent="-514350">
              <a:buFont typeface="+mj-lt"/>
              <a:buAutoNum type="arabicPeriod"/>
            </a:pPr>
            <a:r>
              <a:rPr lang="en-US" b="1" dirty="0">
                <a:solidFill>
                  <a:schemeClr val="bg1"/>
                </a:solidFill>
              </a:rPr>
              <a:t>Because of Self-Control</a:t>
            </a:r>
          </a:p>
          <a:p>
            <a:pPr lvl="1"/>
            <a:r>
              <a:rPr lang="en-US" sz="2800" b="1" dirty="0">
                <a:solidFill>
                  <a:srgbClr val="FFFF00"/>
                </a:solidFill>
              </a:rPr>
              <a:t>Proverbs 23:17-18</a:t>
            </a:r>
          </a:p>
          <a:p>
            <a:pPr marL="514350" indent="-514350">
              <a:buFont typeface="+mj-lt"/>
              <a:buAutoNum type="arabicPeriod"/>
            </a:pPr>
            <a:r>
              <a:rPr lang="en-US" b="1" dirty="0">
                <a:solidFill>
                  <a:schemeClr val="bg1"/>
                </a:solidFill>
              </a:rPr>
              <a:t>Because the Way is Difficult</a:t>
            </a:r>
          </a:p>
          <a:p>
            <a:pPr lvl="1"/>
            <a:r>
              <a:rPr lang="en-US" sz="2800" b="1" dirty="0">
                <a:solidFill>
                  <a:srgbClr val="FFFF00"/>
                </a:solidFill>
              </a:rPr>
              <a:t>Matthew 7:13-14</a:t>
            </a:r>
          </a:p>
          <a:p>
            <a:pPr marL="514350" indent="-514350">
              <a:buFont typeface="+mj-lt"/>
              <a:buAutoNum type="arabicPeriod"/>
            </a:pPr>
            <a:r>
              <a:rPr lang="en-US" b="1" dirty="0">
                <a:solidFill>
                  <a:schemeClr val="bg1"/>
                </a:solidFill>
              </a:rPr>
              <a:t>Because We Are Not There Yet</a:t>
            </a:r>
          </a:p>
          <a:p>
            <a:pPr lvl="1"/>
            <a:r>
              <a:rPr lang="en-US" sz="2800" b="1" dirty="0">
                <a:solidFill>
                  <a:srgbClr val="FFFF00"/>
                </a:solidFill>
              </a:rPr>
              <a:t>Hebrews 10:36-39; 2 Peter 1:10-11</a:t>
            </a:r>
          </a:p>
          <a:p>
            <a:pPr marL="514350" indent="-514350">
              <a:buFont typeface="+mj-lt"/>
              <a:buAutoNum type="arabicPeriod"/>
            </a:pPr>
            <a:r>
              <a:rPr lang="en-US" b="1" dirty="0">
                <a:solidFill>
                  <a:schemeClr val="bg1"/>
                </a:solidFill>
              </a:rPr>
              <a:t>Because Persecutions Will Come</a:t>
            </a:r>
          </a:p>
          <a:p>
            <a:pPr lvl="1"/>
            <a:r>
              <a:rPr lang="en-US" sz="2800" b="1" dirty="0">
                <a:solidFill>
                  <a:srgbClr val="FFFF00"/>
                </a:solidFill>
              </a:rPr>
              <a:t>2 Timothy 3:12; John 15:19-21</a:t>
            </a:r>
          </a:p>
        </p:txBody>
      </p:sp>
    </p:spTree>
    <p:extLst>
      <p:ext uri="{BB962C8B-B14F-4D97-AF65-F5344CB8AC3E}">
        <p14:creationId xmlns:p14="http://schemas.microsoft.com/office/powerpoint/2010/main" val="2777813665"/>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left)">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BEF5E-2D98-40A4-BF09-16C40E29EE7E}"/>
              </a:ext>
            </a:extLst>
          </p:cNvPr>
          <p:cNvSpPr>
            <a:spLocks noGrp="1"/>
          </p:cNvSpPr>
          <p:nvPr>
            <p:ph type="title"/>
          </p:nvPr>
        </p:nvSpPr>
        <p:spPr/>
        <p:txBody>
          <a:bodyPr/>
          <a:lstStyle/>
          <a:p>
            <a:pPr algn="ctr"/>
            <a:r>
              <a:rPr lang="en-US" b="1" dirty="0">
                <a:latin typeface="+mn-lt"/>
              </a:rPr>
              <a:t>How Perseverance Works</a:t>
            </a:r>
          </a:p>
        </p:txBody>
      </p:sp>
      <p:sp>
        <p:nvSpPr>
          <p:cNvPr id="3" name="Content Placeholder 2">
            <a:extLst>
              <a:ext uri="{FF2B5EF4-FFF2-40B4-BE49-F238E27FC236}">
                <a16:creationId xmlns:a16="http://schemas.microsoft.com/office/drawing/2014/main" id="{387065D9-E000-4985-9EF8-B49B0968C8CD}"/>
              </a:ext>
            </a:extLst>
          </p:cNvPr>
          <p:cNvSpPr>
            <a:spLocks noGrp="1"/>
          </p:cNvSpPr>
          <p:nvPr>
            <p:ph idx="1"/>
          </p:nvPr>
        </p:nvSpPr>
        <p:spPr/>
        <p:txBody>
          <a:bodyPr/>
          <a:lstStyle/>
          <a:p>
            <a:r>
              <a:rPr lang="en-US" dirty="0"/>
              <a:t>The </a:t>
            </a:r>
            <a:r>
              <a:rPr lang="en-US" b="1" dirty="0"/>
              <a:t>passive</a:t>
            </a:r>
            <a:r>
              <a:rPr lang="en-US" dirty="0"/>
              <a:t> side of perseverance is </a:t>
            </a:r>
            <a:r>
              <a:rPr lang="en-US" b="1" dirty="0"/>
              <a:t>endurance</a:t>
            </a:r>
            <a:r>
              <a:rPr lang="en-US" dirty="0"/>
              <a:t>: </a:t>
            </a:r>
            <a:br>
              <a:rPr lang="en-US" dirty="0"/>
            </a:br>
            <a:r>
              <a:rPr lang="en-US" dirty="0"/>
              <a:t>the ability to patiently bear under trials and persecutions.</a:t>
            </a:r>
          </a:p>
          <a:p>
            <a:pPr lvl="1"/>
            <a:r>
              <a:rPr lang="en-US" sz="2800" dirty="0"/>
              <a:t>Romans 12:12</a:t>
            </a:r>
          </a:p>
          <a:p>
            <a:pPr lvl="1"/>
            <a:r>
              <a:rPr lang="en-US" sz="2800" dirty="0"/>
              <a:t>2 Timothy 2:3</a:t>
            </a:r>
          </a:p>
          <a:p>
            <a:pPr lvl="1"/>
            <a:r>
              <a:rPr lang="en-US" sz="2800" dirty="0"/>
              <a:t>Matthew 13:20-21</a:t>
            </a:r>
          </a:p>
        </p:txBody>
      </p:sp>
    </p:spTree>
    <p:extLst>
      <p:ext uri="{BB962C8B-B14F-4D97-AF65-F5344CB8AC3E}">
        <p14:creationId xmlns:p14="http://schemas.microsoft.com/office/powerpoint/2010/main" val="3429113670"/>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BEF5E-2D98-40A4-BF09-16C40E29EE7E}"/>
              </a:ext>
            </a:extLst>
          </p:cNvPr>
          <p:cNvSpPr>
            <a:spLocks noGrp="1"/>
          </p:cNvSpPr>
          <p:nvPr>
            <p:ph type="title"/>
          </p:nvPr>
        </p:nvSpPr>
        <p:spPr/>
        <p:txBody>
          <a:bodyPr/>
          <a:lstStyle/>
          <a:p>
            <a:pPr algn="ctr"/>
            <a:r>
              <a:rPr lang="en-US" b="1" dirty="0">
                <a:latin typeface="+mn-lt"/>
              </a:rPr>
              <a:t>How Perseverance Works</a:t>
            </a:r>
          </a:p>
        </p:txBody>
      </p:sp>
      <p:sp>
        <p:nvSpPr>
          <p:cNvPr id="3" name="Content Placeholder 2">
            <a:extLst>
              <a:ext uri="{FF2B5EF4-FFF2-40B4-BE49-F238E27FC236}">
                <a16:creationId xmlns:a16="http://schemas.microsoft.com/office/drawing/2014/main" id="{387065D9-E000-4985-9EF8-B49B0968C8CD}"/>
              </a:ext>
            </a:extLst>
          </p:cNvPr>
          <p:cNvSpPr>
            <a:spLocks noGrp="1"/>
          </p:cNvSpPr>
          <p:nvPr>
            <p:ph idx="1"/>
          </p:nvPr>
        </p:nvSpPr>
        <p:spPr/>
        <p:txBody>
          <a:bodyPr/>
          <a:lstStyle/>
          <a:p>
            <a:r>
              <a:rPr lang="en-US" dirty="0"/>
              <a:t>The </a:t>
            </a:r>
            <a:r>
              <a:rPr lang="en-US" b="1" dirty="0"/>
              <a:t>active</a:t>
            </a:r>
            <a:r>
              <a:rPr lang="en-US" dirty="0"/>
              <a:t> side of perseverance is </a:t>
            </a:r>
            <a:r>
              <a:rPr lang="en-US" b="1" dirty="0"/>
              <a:t>persistence</a:t>
            </a:r>
            <a:r>
              <a:rPr lang="en-US" dirty="0"/>
              <a:t>: </a:t>
            </a:r>
            <a:br>
              <a:rPr lang="en-US" dirty="0"/>
            </a:br>
            <a:r>
              <a:rPr lang="en-US" dirty="0"/>
              <a:t>the ability to keep moving forward.</a:t>
            </a:r>
          </a:p>
          <a:p>
            <a:endParaRPr lang="en-US" sz="800" dirty="0"/>
          </a:p>
          <a:p>
            <a:r>
              <a:rPr lang="en-US" b="1" dirty="0"/>
              <a:t>Running a Race</a:t>
            </a:r>
          </a:p>
          <a:p>
            <a:pPr lvl="1"/>
            <a:r>
              <a:rPr lang="en-US" b="1" dirty="0"/>
              <a:t>Hebrews 12:1</a:t>
            </a:r>
          </a:p>
          <a:p>
            <a:r>
              <a:rPr lang="en-US" b="1" dirty="0"/>
              <a:t>Doing Good</a:t>
            </a:r>
          </a:p>
          <a:p>
            <a:pPr lvl="1"/>
            <a:r>
              <a:rPr lang="en-US" b="1" dirty="0"/>
              <a:t>Romans 2:7-10; Galatians 6:9</a:t>
            </a:r>
          </a:p>
          <a:p>
            <a:r>
              <a:rPr lang="en-US" b="1" dirty="0"/>
              <a:t>Bearing Fruit</a:t>
            </a:r>
          </a:p>
          <a:p>
            <a:pPr lvl="1"/>
            <a:r>
              <a:rPr lang="en-US" b="1" dirty="0"/>
              <a:t>Luke 8:15; James 5:7-8</a:t>
            </a:r>
          </a:p>
        </p:txBody>
      </p:sp>
      <p:pic>
        <p:nvPicPr>
          <p:cNvPr id="2050" name="Picture 2" descr="http://silhouettesfree.com/human/men/man-running-silhouette-image-8.png">
            <a:extLst>
              <a:ext uri="{FF2B5EF4-FFF2-40B4-BE49-F238E27FC236}">
                <a16:creationId xmlns:a16="http://schemas.microsoft.com/office/drawing/2014/main" id="{8D268443-BDBF-45C7-8B6A-177DEB3CF4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109" y="3638757"/>
            <a:ext cx="1781175"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8916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500"/>
                                        <p:tgtEl>
                                          <p:spTgt spid="3">
                                            <p:txEl>
                                              <p:pRg st="6" end="6"/>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left)">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786D5-970B-4ACE-BB66-1FBCB9B19070}"/>
              </a:ext>
            </a:extLst>
          </p:cNvPr>
          <p:cNvSpPr>
            <a:spLocks noGrp="1"/>
          </p:cNvSpPr>
          <p:nvPr>
            <p:ph type="title"/>
          </p:nvPr>
        </p:nvSpPr>
        <p:spPr/>
        <p:txBody>
          <a:bodyPr/>
          <a:lstStyle/>
          <a:p>
            <a:pPr algn="ctr"/>
            <a:r>
              <a:rPr lang="en-US" b="1" dirty="0">
                <a:latin typeface="+mn-lt"/>
              </a:rPr>
              <a:t>How To Develop Perseverance</a:t>
            </a:r>
          </a:p>
        </p:txBody>
      </p:sp>
      <p:sp>
        <p:nvSpPr>
          <p:cNvPr id="3" name="Content Placeholder 2">
            <a:extLst>
              <a:ext uri="{FF2B5EF4-FFF2-40B4-BE49-F238E27FC236}">
                <a16:creationId xmlns:a16="http://schemas.microsoft.com/office/drawing/2014/main" id="{01DA0CC7-0D9C-4713-AC03-E0B413D9340C}"/>
              </a:ext>
            </a:extLst>
          </p:cNvPr>
          <p:cNvSpPr>
            <a:spLocks noGrp="1"/>
          </p:cNvSpPr>
          <p:nvPr>
            <p:ph idx="1"/>
          </p:nvPr>
        </p:nvSpPr>
        <p:spPr/>
        <p:txBody>
          <a:bodyPr>
            <a:normAutofit/>
          </a:bodyPr>
          <a:lstStyle/>
          <a:p>
            <a:pPr marL="514350" indent="-514350">
              <a:buFont typeface="+mj-lt"/>
              <a:buAutoNum type="arabicPeriod"/>
            </a:pPr>
            <a:r>
              <a:rPr lang="en-US" b="1" dirty="0"/>
              <a:t>By Persevering</a:t>
            </a:r>
          </a:p>
          <a:p>
            <a:pPr lvl="1"/>
            <a:r>
              <a:rPr lang="en-US" sz="2800" b="1" dirty="0">
                <a:solidFill>
                  <a:srgbClr val="002060"/>
                </a:solidFill>
              </a:rPr>
              <a:t>James 1:2-4; Romans 5:3-4</a:t>
            </a:r>
          </a:p>
          <a:p>
            <a:pPr marL="514350" indent="-514350">
              <a:buFont typeface="+mj-lt"/>
              <a:buAutoNum type="arabicPeriod"/>
            </a:pPr>
            <a:r>
              <a:rPr lang="en-US" b="1" dirty="0"/>
              <a:t>Following the Right Examples</a:t>
            </a:r>
          </a:p>
          <a:p>
            <a:pPr lvl="1"/>
            <a:r>
              <a:rPr lang="en-US" sz="2800" b="1" dirty="0">
                <a:solidFill>
                  <a:srgbClr val="002060"/>
                </a:solidFill>
              </a:rPr>
              <a:t>James 5:10-11</a:t>
            </a:r>
          </a:p>
          <a:p>
            <a:pPr marL="514350" indent="-514350">
              <a:buFont typeface="+mj-lt"/>
              <a:buAutoNum type="arabicPeriod"/>
            </a:pPr>
            <a:r>
              <a:rPr lang="en-US" b="1" dirty="0"/>
              <a:t>Faith in the Reward</a:t>
            </a:r>
          </a:p>
          <a:p>
            <a:pPr lvl="1"/>
            <a:r>
              <a:rPr lang="en-US" sz="2800" b="1" dirty="0">
                <a:solidFill>
                  <a:srgbClr val="002060"/>
                </a:solidFill>
              </a:rPr>
              <a:t>Romans 8:18; 2 Corinthians 4:16-18</a:t>
            </a:r>
          </a:p>
          <a:p>
            <a:pPr marL="514350" indent="-514350">
              <a:buFont typeface="+mj-lt"/>
              <a:buAutoNum type="arabicPeriod"/>
            </a:pPr>
            <a:r>
              <a:rPr lang="en-US" b="1" dirty="0"/>
              <a:t>Dedication</a:t>
            </a:r>
          </a:p>
          <a:p>
            <a:pPr lvl="1"/>
            <a:r>
              <a:rPr lang="en-US" sz="2800" b="1" dirty="0">
                <a:solidFill>
                  <a:srgbClr val="002060"/>
                </a:solidFill>
              </a:rPr>
              <a:t>2 Timothy 3:12-17</a:t>
            </a:r>
          </a:p>
        </p:txBody>
      </p:sp>
    </p:spTree>
    <p:extLst>
      <p:ext uri="{BB962C8B-B14F-4D97-AF65-F5344CB8AC3E}">
        <p14:creationId xmlns:p14="http://schemas.microsoft.com/office/powerpoint/2010/main" val="356947910"/>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left)">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1E300-683E-4765-AFAD-AFC4937CFB06}"/>
              </a:ext>
            </a:extLst>
          </p:cNvPr>
          <p:cNvSpPr>
            <a:spLocks noGrp="1"/>
          </p:cNvSpPr>
          <p:nvPr>
            <p:ph type="title"/>
          </p:nvPr>
        </p:nvSpPr>
        <p:spPr>
          <a:xfrm>
            <a:off x="628650" y="365126"/>
            <a:ext cx="7886700" cy="907083"/>
          </a:xfrm>
        </p:spPr>
        <p:txBody>
          <a:bodyPr>
            <a:normAutofit/>
          </a:bodyPr>
          <a:lstStyle/>
          <a:p>
            <a:pPr algn="ctr"/>
            <a:r>
              <a:rPr lang="en-US" b="1" dirty="0">
                <a:latin typeface="+mn-lt"/>
              </a:rPr>
              <a:t>Perseverance</a:t>
            </a:r>
            <a:endParaRPr lang="en-US" sz="4000" b="1" dirty="0">
              <a:latin typeface="+mn-lt"/>
            </a:endParaRPr>
          </a:p>
        </p:txBody>
      </p:sp>
      <p:sp>
        <p:nvSpPr>
          <p:cNvPr id="3" name="Content Placeholder 2">
            <a:extLst>
              <a:ext uri="{FF2B5EF4-FFF2-40B4-BE49-F238E27FC236}">
                <a16:creationId xmlns:a16="http://schemas.microsoft.com/office/drawing/2014/main" id="{800A7F2D-BDCE-4CFE-A9C1-F8CDA0AAE8B0}"/>
              </a:ext>
            </a:extLst>
          </p:cNvPr>
          <p:cNvSpPr>
            <a:spLocks noGrp="1"/>
          </p:cNvSpPr>
          <p:nvPr>
            <p:ph idx="1"/>
          </p:nvPr>
        </p:nvSpPr>
        <p:spPr>
          <a:xfrm>
            <a:off x="628650" y="1404730"/>
            <a:ext cx="7886700" cy="5353879"/>
          </a:xfrm>
        </p:spPr>
        <p:txBody>
          <a:bodyPr>
            <a:normAutofit/>
          </a:bodyPr>
          <a:lstStyle/>
          <a:p>
            <a:r>
              <a:rPr lang="en-US" dirty="0"/>
              <a:t>The devil will do whatever he can to discourage us and cause us to quit on the Lord. </a:t>
            </a:r>
          </a:p>
          <a:p>
            <a:r>
              <a:rPr lang="en-US" dirty="0"/>
              <a:t>The way is hard, the days are long and the toil is tiresome, but our soul is too precious and Heaven is too great for us to quit. </a:t>
            </a:r>
          </a:p>
          <a:p>
            <a:pPr marL="0" indent="0">
              <a:buNone/>
            </a:pPr>
            <a:endParaRPr lang="en-US" sz="800" dirty="0"/>
          </a:p>
          <a:p>
            <a:r>
              <a:rPr lang="en-US" i="1" dirty="0"/>
              <a:t>“And we desire that each one of you show the same diligence to the full assurance of hope until the end, that you do not become sluggish, but imitate those who through faith and patience inherit the promises”</a:t>
            </a:r>
            <a:r>
              <a:rPr lang="en-US" dirty="0"/>
              <a:t> (Heb. 6:11-12). </a:t>
            </a:r>
          </a:p>
        </p:txBody>
      </p:sp>
    </p:spTree>
    <p:extLst>
      <p:ext uri="{BB962C8B-B14F-4D97-AF65-F5344CB8AC3E}">
        <p14:creationId xmlns:p14="http://schemas.microsoft.com/office/powerpoint/2010/main" val="2780985865"/>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438</Words>
  <Application>Microsoft Office PowerPoint</Application>
  <PresentationFormat>On-screen Show (4:3)</PresentationFormat>
  <Paragraphs>51</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Calibri Light</vt:lpstr>
      <vt:lpstr>Office Theme</vt:lpstr>
      <vt:lpstr>1_Office Theme</vt:lpstr>
      <vt:lpstr>PowerPoint Presentation</vt:lpstr>
      <vt:lpstr>add to your faith…            Perseverance</vt:lpstr>
      <vt:lpstr>Perseverance</vt:lpstr>
      <vt:lpstr>Perseverance</vt:lpstr>
      <vt:lpstr>Why We Need Perseverance</vt:lpstr>
      <vt:lpstr>How Perseverance Works</vt:lpstr>
      <vt:lpstr>How Perseverance Works</vt:lpstr>
      <vt:lpstr>How To Develop Perseverance</vt:lpstr>
      <vt:lpstr>Perseverance</vt:lpstr>
      <vt:lpstr>Perseverance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Heath Rogers</cp:lastModifiedBy>
  <cp:revision>27</cp:revision>
  <dcterms:created xsi:type="dcterms:W3CDTF">2017-09-13T21:17:38Z</dcterms:created>
  <dcterms:modified xsi:type="dcterms:W3CDTF">2017-10-14T18:52:32Z</dcterms:modified>
</cp:coreProperties>
</file>