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8" r:id="rId3"/>
    <p:sldId id="256" r:id="rId4"/>
    <p:sldId id="259" r:id="rId5"/>
    <p:sldId id="260" r:id="rId6"/>
    <p:sldId id="261" r:id="rId7"/>
    <p:sldId id="262" r:id="rId8"/>
    <p:sldId id="264" r:id="rId9"/>
    <p:sldId id="265" r:id="rId10"/>
    <p:sldId id="257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673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207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1988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1161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9621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9455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524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930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6379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3588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083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4998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8083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409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502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872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978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625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149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577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85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D52A-9DF9-4EE5-8C26-1F841C025ED0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011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AD52A-9DF9-4EE5-8C26-1F841C025ED0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436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AD52A-9DF9-4EE5-8C26-1F841C025ED0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6A283-0DBF-4295-BC97-10B307D92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8174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5165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D766B-CE63-4E6A-BF2C-60309246D7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49358"/>
            <a:ext cx="7772400" cy="2173356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>
                <a:latin typeface="+mn-lt"/>
              </a:rPr>
              <a:t>add to your faith…</a:t>
            </a:r>
            <a:br>
              <a:rPr lang="en-US" sz="900" b="1" dirty="0">
                <a:latin typeface="+mn-lt"/>
              </a:rPr>
            </a:br>
            <a:br>
              <a:rPr lang="en-US" sz="900" b="1" dirty="0">
                <a:latin typeface="+mn-lt"/>
              </a:rPr>
            </a:br>
            <a:br>
              <a:rPr lang="en-US" sz="900" b="1" dirty="0">
                <a:latin typeface="+mn-lt"/>
              </a:rPr>
            </a:br>
            <a:br>
              <a:rPr lang="en-US" sz="900" b="1" dirty="0">
                <a:latin typeface="+mn-lt"/>
              </a:rPr>
            </a:br>
            <a:r>
              <a:rPr lang="en-US" sz="900" b="1" dirty="0">
                <a:latin typeface="+mn-lt"/>
              </a:rPr>
              <a:t>                   </a:t>
            </a:r>
            <a:r>
              <a:rPr lang="en-US" b="1" dirty="0">
                <a:latin typeface="+mn-lt"/>
              </a:rPr>
              <a:t>Knowledge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683CCD-04E1-4B5C-A247-E351551A2E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8772" y="3124955"/>
            <a:ext cx="2819400" cy="1655762"/>
          </a:xfrm>
        </p:spPr>
        <p:txBody>
          <a:bodyPr>
            <a:normAutofit/>
          </a:bodyPr>
          <a:lstStyle/>
          <a:p>
            <a:r>
              <a:rPr lang="en-US" sz="2800" b="1" dirty="0"/>
              <a:t>2 Peter 1:5-7</a:t>
            </a:r>
          </a:p>
        </p:txBody>
      </p:sp>
      <p:pic>
        <p:nvPicPr>
          <p:cNvPr id="1026" name="Picture 2" descr="http://bethanybible.org/new/wp-content/uploads/2013/12/1201.Building-on-the-Foundation-of-Faith-2-Peter1.5-11.jpg">
            <a:extLst>
              <a:ext uri="{FF2B5EF4-FFF2-40B4-BE49-F238E27FC236}">
                <a16:creationId xmlns:a16="http://schemas.microsoft.com/office/drawing/2014/main" id="{F5359BFA-8A40-4298-B156-910D955D43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3662" y="2332383"/>
            <a:ext cx="2970969" cy="4194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2932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63790-3741-4BFD-993D-FC4DFA70D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Knowledge</a:t>
            </a:r>
            <a:endParaRPr lang="en-US" b="1" i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E8B41-F956-457B-9F33-C334A6866C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Insight, understanding, comprehension, knowing, grasping. </a:t>
            </a:r>
          </a:p>
          <a:p>
            <a:pPr lvl="0"/>
            <a:r>
              <a:rPr lang="en-US" dirty="0"/>
              <a:t>A clear understanding of fact, truth, and duty. </a:t>
            </a:r>
          </a:p>
          <a:p>
            <a:pPr lvl="0"/>
            <a:endParaRPr lang="en-US" sz="800" dirty="0"/>
          </a:p>
          <a:p>
            <a:pPr lvl="0"/>
            <a:r>
              <a:rPr lang="en-US" dirty="0"/>
              <a:t>Knowledge must be sought with diligence.</a:t>
            </a:r>
          </a:p>
          <a:p>
            <a:pPr lvl="1"/>
            <a:r>
              <a:rPr lang="en-US" sz="2800" dirty="0"/>
              <a:t>Matt. 11:29; 28:20; Eph. 5:17; Heb. 5:12-14</a:t>
            </a:r>
          </a:p>
        </p:txBody>
      </p:sp>
    </p:spTree>
    <p:extLst>
      <p:ext uri="{BB962C8B-B14F-4D97-AF65-F5344CB8AC3E}">
        <p14:creationId xmlns:p14="http://schemas.microsoft.com/office/powerpoint/2010/main" val="925737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 dir="vert"/>
      </p:transition>
    </mc:Choice>
    <mc:Fallback xmlns="">
      <p:transition spd="slow">
        <p:checke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63790-3741-4BFD-993D-FC4DFA70D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Virtue and Knowledge</a:t>
            </a:r>
            <a:endParaRPr lang="en-US" b="1" i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E8B41-F956-457B-9F33-C334A6866C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Courage (virtue) without knowledge can be misguided and dangerous (Rom. 10:1-3). </a:t>
            </a:r>
          </a:p>
          <a:p>
            <a:pPr lvl="0"/>
            <a:r>
              <a:rPr lang="en-US" dirty="0"/>
              <a:t>Knowledge without courage is useless (James 4:17). </a:t>
            </a:r>
          </a:p>
          <a:p>
            <a:pPr lvl="0"/>
            <a:endParaRPr lang="en-US" sz="800" dirty="0"/>
          </a:p>
          <a:p>
            <a:pPr lvl="0"/>
            <a:r>
              <a:rPr lang="en-US" dirty="0"/>
              <a:t>Knowledge gives our virtue proper guidance, while virtue gives our knowledge usefulness and validation. 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9412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786D5-970B-4ACE-BB66-1FBCB9B19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The Tragedy of Ignorance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DA0CC7-0D9C-4713-AC03-E0B413D934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</a:rPr>
              <a:t>Separates Us From the Life of God</a:t>
            </a:r>
          </a:p>
          <a:p>
            <a:pPr lvl="1"/>
            <a:r>
              <a:rPr lang="en-US" sz="2800" b="1" dirty="0">
                <a:solidFill>
                  <a:srgbClr val="FFFF00"/>
                </a:solidFill>
              </a:rPr>
              <a:t>Eph. 4:17-18; John 6:63, 68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</a:rPr>
              <a:t>Causes Us To Live In Lust</a:t>
            </a:r>
          </a:p>
          <a:p>
            <a:pPr lvl="1"/>
            <a:r>
              <a:rPr lang="en-US" sz="2800" b="1" dirty="0">
                <a:solidFill>
                  <a:srgbClr val="FFFF00"/>
                </a:solidFill>
              </a:rPr>
              <a:t>Eph. 4:19-24; 1 Pet. 1:13-15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</a:rPr>
              <a:t>Will Believe and Live in Error</a:t>
            </a:r>
          </a:p>
          <a:p>
            <a:pPr lvl="1"/>
            <a:r>
              <a:rPr lang="en-US" sz="2800" b="1" dirty="0">
                <a:solidFill>
                  <a:srgbClr val="FFFF00"/>
                </a:solidFill>
              </a:rPr>
              <a:t>Matt. 22:29</a:t>
            </a:r>
          </a:p>
        </p:txBody>
      </p:sp>
    </p:spTree>
    <p:extLst>
      <p:ext uri="{BB962C8B-B14F-4D97-AF65-F5344CB8AC3E}">
        <p14:creationId xmlns:p14="http://schemas.microsoft.com/office/powerpoint/2010/main" val="2777813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 dir="vert"/>
      </p:transition>
    </mc:Choice>
    <mc:Fallback xmlns="">
      <p:transition spd="slow">
        <p:checke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786D5-970B-4ACE-BB66-1FBCB9B19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The Tragedy of Ignorance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DA0CC7-0D9C-4713-AC03-E0B413D934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4"/>
            </a:pPr>
            <a:r>
              <a:rPr lang="en-US" b="1" dirty="0">
                <a:solidFill>
                  <a:schemeClr val="bg1"/>
                </a:solidFill>
              </a:rPr>
              <a:t>We Will Twist the Scriptures</a:t>
            </a:r>
          </a:p>
          <a:p>
            <a:pPr lvl="1"/>
            <a:r>
              <a:rPr lang="en-US" sz="2800" b="1" dirty="0">
                <a:solidFill>
                  <a:srgbClr val="FFFF00"/>
                </a:solidFill>
              </a:rPr>
              <a:t>2 Pet. 3:16; 2 Tim. 2:15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b="1" dirty="0">
                <a:solidFill>
                  <a:schemeClr val="bg1"/>
                </a:solidFill>
              </a:rPr>
              <a:t>Results in Eternal Destruction</a:t>
            </a:r>
          </a:p>
          <a:p>
            <a:pPr lvl="1"/>
            <a:r>
              <a:rPr lang="en-US" sz="2800" b="1" dirty="0">
                <a:solidFill>
                  <a:srgbClr val="FFFF00"/>
                </a:solidFill>
              </a:rPr>
              <a:t>Hosea 4:6; Acts 17:30-31</a:t>
            </a:r>
          </a:p>
        </p:txBody>
      </p:sp>
    </p:spTree>
    <p:extLst>
      <p:ext uri="{BB962C8B-B14F-4D97-AF65-F5344CB8AC3E}">
        <p14:creationId xmlns:p14="http://schemas.microsoft.com/office/powerpoint/2010/main" val="1295771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786D5-970B-4ACE-BB66-1FBCB9B19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The Importance of Knowledge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DA0CC7-0D9C-4713-AC03-E0B413D934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</a:rPr>
              <a:t>Unlocks the Shackles of Sin</a:t>
            </a:r>
          </a:p>
          <a:p>
            <a:pPr lvl="1"/>
            <a:r>
              <a:rPr lang="en-US" sz="2800" b="1" dirty="0">
                <a:solidFill>
                  <a:srgbClr val="FFFF00"/>
                </a:solidFill>
              </a:rPr>
              <a:t>John 8:31-36; Rom. 6:16-18; 2 Pet. 2:20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</a:rPr>
              <a:t>Prohibits Sin in Our Life</a:t>
            </a:r>
          </a:p>
          <a:p>
            <a:pPr lvl="1"/>
            <a:r>
              <a:rPr lang="en-US" sz="2800" b="1" dirty="0">
                <a:solidFill>
                  <a:srgbClr val="FFFF00"/>
                </a:solidFill>
              </a:rPr>
              <a:t>Ps. 119:11; Matt. 4:1-11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</a:rPr>
              <a:t>Increases Our Spiritual Strength, Stability and Fruitfulness</a:t>
            </a:r>
          </a:p>
          <a:p>
            <a:pPr lvl="1"/>
            <a:r>
              <a:rPr lang="en-US" sz="2800" b="1" dirty="0">
                <a:solidFill>
                  <a:srgbClr val="FFFF00"/>
                </a:solidFill>
              </a:rPr>
              <a:t>Ps. 1:1-3; Col. 1:9-11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</a:rPr>
              <a:t>Grace and Peace Will Be Multiplied Unto Us</a:t>
            </a:r>
          </a:p>
          <a:p>
            <a:pPr lvl="1"/>
            <a:r>
              <a:rPr lang="en-US" sz="2800" b="1" dirty="0">
                <a:solidFill>
                  <a:srgbClr val="FFFF00"/>
                </a:solidFill>
              </a:rPr>
              <a:t>2 Pet. 1:2</a:t>
            </a:r>
          </a:p>
        </p:txBody>
      </p:sp>
    </p:spTree>
    <p:extLst>
      <p:ext uri="{BB962C8B-B14F-4D97-AF65-F5344CB8AC3E}">
        <p14:creationId xmlns:p14="http://schemas.microsoft.com/office/powerpoint/2010/main" val="356947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 dir="vert"/>
      </p:transition>
    </mc:Choice>
    <mc:Fallback xmlns="">
      <p:transition spd="slow">
        <p:checke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1E300-683E-4765-AFAD-AFC4937CF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We Must Give All Diligence To…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0A7F2D-BDCE-4CFE-A9C1-F8CDA0AAE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932984"/>
          </a:xfrm>
        </p:spPr>
        <p:txBody>
          <a:bodyPr>
            <a:normAutofit fontScale="92500" lnSpcReduction="1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b="1" dirty="0"/>
              <a:t>Seek Knowledge</a:t>
            </a:r>
            <a:r>
              <a:rPr lang="en-US" dirty="0"/>
              <a:t>: “The heart of him who has understanding seeks knowledge…” (Prov. 15:14)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b="1" dirty="0"/>
              <a:t>Acquire Knowledge</a:t>
            </a:r>
            <a:r>
              <a:rPr lang="en-US" dirty="0"/>
              <a:t>: “The heart of the prudent acquires knowledge…” (Prov. 18:15).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b="1" dirty="0"/>
              <a:t>Receive Knowledge</a:t>
            </a:r>
            <a:r>
              <a:rPr lang="en-US" dirty="0"/>
              <a:t>: “For if we sin willfully after we have received the knowledge of the truth…” </a:t>
            </a:r>
            <a:br>
              <a:rPr lang="en-US" dirty="0"/>
            </a:br>
            <a:r>
              <a:rPr lang="en-US" dirty="0"/>
              <a:t>(Heb. 10:26).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b="1" dirty="0"/>
              <a:t>Grow In Knowledge</a:t>
            </a:r>
            <a:r>
              <a:rPr lang="en-US" dirty="0"/>
              <a:t>: “But grow in the grace and knowledge of our Lord and Savior Jesus Christ…” </a:t>
            </a:r>
            <a:br>
              <a:rPr lang="en-US" dirty="0"/>
            </a:br>
            <a:r>
              <a:rPr lang="en-US" dirty="0"/>
              <a:t>(2 Pet. 3:18).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b="1" dirty="0"/>
              <a:t>Abound In Knowledge</a:t>
            </a:r>
            <a:r>
              <a:rPr lang="en-US" dirty="0"/>
              <a:t>: “And this I pray, that your love may abound still more and more in knowledge and all discernment” (Phil. 1:9). </a:t>
            </a:r>
          </a:p>
        </p:txBody>
      </p:sp>
    </p:spTree>
    <p:extLst>
      <p:ext uri="{BB962C8B-B14F-4D97-AF65-F5344CB8AC3E}">
        <p14:creationId xmlns:p14="http://schemas.microsoft.com/office/powerpoint/2010/main" val="27809858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 dir="vert"/>
      </p:transition>
    </mc:Choice>
    <mc:Fallback>
      <p:transition spd="slow">
        <p:checker dir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2854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</TotalTime>
  <Words>284</Words>
  <Application>Microsoft Office PowerPoint</Application>
  <PresentationFormat>On-screen Show (4:3)</PresentationFormat>
  <Paragraphs>40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1_Office Theme</vt:lpstr>
      <vt:lpstr>PowerPoint Presentation</vt:lpstr>
      <vt:lpstr>add to your faith…                       Knowledge</vt:lpstr>
      <vt:lpstr>Knowledge</vt:lpstr>
      <vt:lpstr>Virtue and Knowledge</vt:lpstr>
      <vt:lpstr>The Tragedy of Ignorance</vt:lpstr>
      <vt:lpstr>The Tragedy of Ignorance</vt:lpstr>
      <vt:lpstr>The Importance of Knowledge</vt:lpstr>
      <vt:lpstr>We Must Give All Diligence To…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 Rogers</dc:creator>
  <cp:lastModifiedBy>Heath Rogers</cp:lastModifiedBy>
  <cp:revision>11</cp:revision>
  <dcterms:created xsi:type="dcterms:W3CDTF">2017-09-13T21:17:38Z</dcterms:created>
  <dcterms:modified xsi:type="dcterms:W3CDTF">2017-09-29T14:32:10Z</dcterms:modified>
</cp:coreProperties>
</file>