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>
        <p:scale>
          <a:sx n="70" d="100"/>
          <a:sy n="70" d="100"/>
        </p:scale>
        <p:origin x="13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0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364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08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31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84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23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71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20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972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75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75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52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85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776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0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40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3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2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5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5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8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17F4C-634F-4C77-9EC8-8EE9EAD7DEC0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82021-5F19-463D-A787-31F227BA9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096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7269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ED28B-53A4-4375-909B-D8A453B40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Lord’s Supper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0F02E-BE02-4DED-BCBA-14DC3C7B7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Statement or Command</a:t>
            </a:r>
          </a:p>
          <a:p>
            <a:r>
              <a:rPr lang="en-US" dirty="0"/>
              <a:t>We are commanded to partake of the Lord’s Supper (1 Cor. 11:23-26). </a:t>
            </a:r>
          </a:p>
          <a:p>
            <a:r>
              <a:rPr lang="en-US" dirty="0"/>
              <a:t>Through statements we learn it is a memorial of the Lord’s body and blood. </a:t>
            </a:r>
          </a:p>
        </p:txBody>
      </p:sp>
      <p:pic>
        <p:nvPicPr>
          <p:cNvPr id="3076" name="Picture 4" descr="http://cdn.livinggracecatalog.com/images/products/61310_425_310.jpg">
            <a:extLst>
              <a:ext uri="{FF2B5EF4-FFF2-40B4-BE49-F238E27FC236}">
                <a16:creationId xmlns:a16="http://schemas.microsoft.com/office/drawing/2014/main" id="{2F4C0015-9AE2-44C3-8C73-1808CB6E4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696" y="4174208"/>
            <a:ext cx="3001654" cy="218944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649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ED28B-53A4-4375-909B-D8A453B40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Lord’s Supper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0F02E-BE02-4DED-BCBA-14DC3C7B7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Approved Example</a:t>
            </a:r>
          </a:p>
          <a:p>
            <a:r>
              <a:rPr lang="en-US" dirty="0"/>
              <a:t>We are to partake of the Lord’s Supper on the first day of the week (Acts 20:6-7). </a:t>
            </a:r>
          </a:p>
        </p:txBody>
      </p:sp>
      <p:pic>
        <p:nvPicPr>
          <p:cNvPr id="5" name="Picture 4" descr="http://cdn.livinggracecatalog.com/images/products/61310_425_310.jpg">
            <a:extLst>
              <a:ext uri="{FF2B5EF4-FFF2-40B4-BE49-F238E27FC236}">
                <a16:creationId xmlns:a16="http://schemas.microsoft.com/office/drawing/2014/main" id="{19A6FCEA-2944-4C2C-91ED-C67A70796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696" y="4174208"/>
            <a:ext cx="3001654" cy="218944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699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ED28B-53A4-4375-909B-D8A453B40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Lord’s Supper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0F02E-BE02-4DED-BCBA-14DC3C7B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474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Necessary Inference</a:t>
            </a:r>
          </a:p>
          <a:p>
            <a:pPr lvl="0"/>
            <a:r>
              <a:rPr lang="en-US" dirty="0"/>
              <a:t>Every week has a first day, so we understand the disciples at Troas met every first day of the week to partake of the Lord’s Supper (Acts 20:7). </a:t>
            </a:r>
          </a:p>
          <a:p>
            <a:pPr lvl="0"/>
            <a:r>
              <a:rPr lang="en-US" dirty="0"/>
              <a:t>The Jews understood the command to keep the Sabbath meant every Sabbath Day (Ex. 31:13-14). 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We know the bread used in the Lord’s Supper must be unleavened bread. That is all Jesus would have had during Passover (Luke 22:1, 15, 19). </a:t>
            </a:r>
          </a:p>
        </p:txBody>
      </p:sp>
    </p:spTree>
    <p:extLst>
      <p:ext uri="{BB962C8B-B14F-4D97-AF65-F5344CB8AC3E}">
        <p14:creationId xmlns:p14="http://schemas.microsoft.com/office/powerpoint/2010/main" val="1644629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responsivereiding.files.wordpress.com/2014/07/fe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492487"/>
            <a:ext cx="7407964" cy="133846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Establishing Bible Authority</a:t>
            </a:r>
          </a:p>
        </p:txBody>
      </p:sp>
    </p:spTree>
    <p:extLst>
      <p:ext uri="{BB962C8B-B14F-4D97-AF65-F5344CB8AC3E}">
        <p14:creationId xmlns:p14="http://schemas.microsoft.com/office/powerpoint/2010/main" val="25569067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5182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responsivereiding.files.wordpress.com/2014/07/fe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492487"/>
            <a:ext cx="7407964" cy="133846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Establishing Bible Authority</a:t>
            </a:r>
          </a:p>
        </p:txBody>
      </p:sp>
    </p:spTree>
    <p:extLst>
      <p:ext uri="{BB962C8B-B14F-4D97-AF65-F5344CB8AC3E}">
        <p14:creationId xmlns:p14="http://schemas.microsoft.com/office/powerpoint/2010/main" val="483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A4D04-3EFD-4919-9590-BBDBDF9D4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Chain of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07BFA-1958-424E-B4FC-AC49DEC6A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God has all authority.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has given all authority to His Son.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Matt. 28:18; Heb. 1:1-2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Jesus gave authority to His apostles.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John 16:12-13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Inspired men wrote the Word of God.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2 Tim. 3:16-17</a:t>
            </a:r>
          </a:p>
        </p:txBody>
      </p:sp>
      <p:pic>
        <p:nvPicPr>
          <p:cNvPr id="1026" name="Picture 2" descr="http://millerchains.com.au/wp-content/uploads/2014/03/HARDWARE-CHAIN-900X250.jpg">
            <a:extLst>
              <a:ext uri="{FF2B5EF4-FFF2-40B4-BE49-F238E27FC236}">
                <a16:creationId xmlns:a16="http://schemas.microsoft.com/office/drawing/2014/main" id="{BFDAC379-9A4C-4BAD-B173-2EBB17FAB8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66" b="21478"/>
          <a:stretch/>
        </p:blipFill>
        <p:spPr bwMode="auto">
          <a:xfrm rot="5400000">
            <a:off x="4993027" y="2936020"/>
            <a:ext cx="6858001" cy="98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3821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EB323-4D08-4F0C-841B-D544F1F79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How To Establish Bible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F642D-802E-4508-9AB3-345789560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How can we learn of God’s authority for us from the Bible?</a:t>
            </a:r>
          </a:p>
          <a:p>
            <a:r>
              <a:rPr lang="en-US" dirty="0">
                <a:solidFill>
                  <a:schemeClr val="bg1"/>
                </a:solidFill>
              </a:rPr>
              <a:t>How can we establish the fact that God has authorized something?</a:t>
            </a:r>
          </a:p>
          <a:p>
            <a:r>
              <a:rPr lang="en-US" dirty="0">
                <a:solidFill>
                  <a:schemeClr val="bg1"/>
                </a:solidFill>
              </a:rPr>
              <a:t>How can we understand what the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Bible tells us to do?</a:t>
            </a:r>
          </a:p>
          <a:p>
            <a:r>
              <a:rPr lang="en-US" dirty="0">
                <a:solidFill>
                  <a:schemeClr val="bg1"/>
                </a:solidFill>
              </a:rPr>
              <a:t>How can we properly apply the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teaching of the Bible to our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lives today? </a:t>
            </a:r>
          </a:p>
        </p:txBody>
      </p:sp>
      <p:pic>
        <p:nvPicPr>
          <p:cNvPr id="2052" name="Picture 4" descr="http://christians-in-recovery.org/attach/graphics/Dixon/bible-question.jpg">
            <a:extLst>
              <a:ext uri="{FF2B5EF4-FFF2-40B4-BE49-F238E27FC236}">
                <a16:creationId xmlns:a16="http://schemas.microsoft.com/office/drawing/2014/main" id="{9DF1EB1E-A370-4044-9095-DF019304E5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109" y="4229524"/>
            <a:ext cx="1905000" cy="142875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382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4FA0A-305C-4F88-93E3-8BC4FE928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Direct Statement or Command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A5114-2A9C-4A99-8C3C-5E37703BE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 direct statement, because it is found in God’s Word, has the force of a divine decree. </a:t>
            </a:r>
          </a:p>
          <a:p>
            <a:r>
              <a:rPr lang="en-US" dirty="0">
                <a:solidFill>
                  <a:schemeClr val="bg1"/>
                </a:solidFill>
              </a:rPr>
              <a:t>It represents that which God has communicated to man and must be believed and trusted. 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In the beginning, God created the heavens and the earth (Gen. 1:1). 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Jesus is God’s Son (Matt. 17:5). </a:t>
            </a:r>
          </a:p>
        </p:txBody>
      </p:sp>
    </p:spTree>
    <p:extLst>
      <p:ext uri="{BB962C8B-B14F-4D97-AF65-F5344CB8AC3E}">
        <p14:creationId xmlns:p14="http://schemas.microsoft.com/office/powerpoint/2010/main" val="288227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4FA0A-305C-4F88-93E3-8BC4FE928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Direct Statement or Command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A5114-2A9C-4A99-8C3C-5E37703BE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Bible also contains positive commands and negative prohibitions. </a:t>
            </a:r>
          </a:p>
          <a:p>
            <a:r>
              <a:rPr lang="en-US" dirty="0">
                <a:solidFill>
                  <a:schemeClr val="bg1"/>
                </a:solidFill>
              </a:rPr>
              <a:t>Obedience to these commands certainly shows we are acting within God’s authority. 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All must repent (Acts 17:30). 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Weekly contribution (1 Cor. 16:2). 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Flee sexual immorality (1 Cor. 6:18). 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Keep yourself from idols (1 John 5:21). </a:t>
            </a:r>
          </a:p>
        </p:txBody>
      </p:sp>
    </p:spTree>
    <p:extLst>
      <p:ext uri="{BB962C8B-B14F-4D97-AF65-F5344CB8AC3E}">
        <p14:creationId xmlns:p14="http://schemas.microsoft.com/office/powerpoint/2010/main" val="3489987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4FA0A-305C-4F88-93E3-8BC4FE928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Approved Apostolic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A5114-2A9C-4A99-8C3C-5E37703BE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beliefs and practices of the early church, under the guidance of the inspired apostles, were meant to be seen as a pattern to be followed by every Christian of every generation.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“Brethren, join in following my example, and note those who so walk, as you have us for a pattern” (Phil. 3:17). </a:t>
            </a:r>
          </a:p>
        </p:txBody>
      </p:sp>
    </p:spTree>
    <p:extLst>
      <p:ext uri="{BB962C8B-B14F-4D97-AF65-F5344CB8AC3E}">
        <p14:creationId xmlns:p14="http://schemas.microsoft.com/office/powerpoint/2010/main" val="2994861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4FA0A-305C-4F88-93E3-8BC4FE928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Necessary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A5114-2A9C-4A99-8C3C-5E37703BE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6192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necessary inference is an essential conclusion drawn from a statement, command or example found in the Bible. </a:t>
            </a:r>
          </a:p>
          <a:p>
            <a:r>
              <a:rPr lang="en-US" dirty="0">
                <a:solidFill>
                  <a:schemeClr val="bg1"/>
                </a:solidFill>
              </a:rPr>
              <a:t>It is when we aren’t told something specifically, but we realize it must be true by drawing a conclusion from what we are told. 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John 5:17-18</a:t>
            </a:r>
          </a:p>
          <a:p>
            <a:r>
              <a:rPr lang="en-US" dirty="0">
                <a:solidFill>
                  <a:schemeClr val="bg1"/>
                </a:solidFill>
              </a:rPr>
              <a:t>John 8:58-59</a:t>
            </a:r>
          </a:p>
          <a:p>
            <a:r>
              <a:rPr lang="en-US" dirty="0">
                <a:solidFill>
                  <a:schemeClr val="bg1"/>
                </a:solidFill>
              </a:rPr>
              <a:t>Matthew 22:31-32</a:t>
            </a:r>
          </a:p>
        </p:txBody>
      </p:sp>
    </p:spTree>
    <p:extLst>
      <p:ext uri="{BB962C8B-B14F-4D97-AF65-F5344CB8AC3E}">
        <p14:creationId xmlns:p14="http://schemas.microsoft.com/office/powerpoint/2010/main" val="740687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ED28B-53A4-4375-909B-D8A453B40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Lord’s Supper</a:t>
            </a:r>
          </a:p>
        </p:txBody>
      </p:sp>
      <p:pic>
        <p:nvPicPr>
          <p:cNvPr id="8" name="Picture 4" descr="http://cdn.livinggracecatalog.com/images/products/61310_425_310.jpg">
            <a:extLst>
              <a:ext uri="{FF2B5EF4-FFF2-40B4-BE49-F238E27FC236}">
                <a16:creationId xmlns:a16="http://schemas.microsoft.com/office/drawing/2014/main" id="{80FBD79F-B3EF-4745-B31F-F902135C2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696" y="4174208"/>
            <a:ext cx="3001654" cy="218944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2053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490</Words>
  <Application>Microsoft Office PowerPoint</Application>
  <PresentationFormat>On-screen Show (4:3)</PresentationFormat>
  <Paragraphs>54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God’s Chain of Authority</vt:lpstr>
      <vt:lpstr>How To Establish Bible Authority</vt:lpstr>
      <vt:lpstr>1. Direct Statement or Command</vt:lpstr>
      <vt:lpstr>1. Direct Statement or Command</vt:lpstr>
      <vt:lpstr>2. Approved Apostolic Example</vt:lpstr>
      <vt:lpstr>3. Necessary Inference</vt:lpstr>
      <vt:lpstr>The Lord’s Supper</vt:lpstr>
      <vt:lpstr>The Lord’s Supper</vt:lpstr>
      <vt:lpstr>The Lord’s Supper</vt:lpstr>
      <vt:lpstr>The Lord’s Supper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Establishing Bible Authority</dc:title>
  <dc:creator>Heath Rogers</dc:creator>
  <cp:lastModifiedBy>Heath Rogers</cp:lastModifiedBy>
  <cp:revision>8</cp:revision>
  <dcterms:created xsi:type="dcterms:W3CDTF">2017-08-26T13:38:16Z</dcterms:created>
  <dcterms:modified xsi:type="dcterms:W3CDTF">2017-08-26T14:37:56Z</dcterms:modified>
</cp:coreProperties>
</file>