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9" r:id="rId3"/>
    <p:sldId id="258" r:id="rId4"/>
    <p:sldId id="260" r:id="rId5"/>
    <p:sldId id="261" r:id="rId6"/>
    <p:sldId id="263" r:id="rId7"/>
    <p:sldId id="264" r:id="rId8"/>
    <p:sldId id="277" r:id="rId9"/>
    <p:sldId id="278" r:id="rId10"/>
    <p:sldId id="265" r:id="rId11"/>
    <p:sldId id="266" r:id="rId12"/>
    <p:sldId id="267" r:id="rId13"/>
    <p:sldId id="268" r:id="rId14"/>
    <p:sldId id="269" r:id="rId15"/>
    <p:sldId id="270" r:id="rId16"/>
    <p:sldId id="281" r:id="rId17"/>
    <p:sldId id="282" r:id="rId18"/>
    <p:sldId id="271" r:id="rId19"/>
    <p:sldId id="280" r:id="rId20"/>
    <p:sldId id="272" r:id="rId21"/>
    <p:sldId id="273" r:id="rId22"/>
    <p:sldId id="274" r:id="rId23"/>
    <p:sldId id="275" r:id="rId24"/>
    <p:sldId id="33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88" autoAdjust="0"/>
    <p:restoredTop sz="94660"/>
  </p:normalViewPr>
  <p:slideViewPr>
    <p:cSldViewPr snapToGrid="0">
      <p:cViewPr varScale="1">
        <p:scale>
          <a:sx n="86" d="100"/>
          <a:sy n="86" d="100"/>
        </p:scale>
        <p:origin x="120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4D9E4F-A5FF-4828-8EA3-A9C7B65B9CD8}" type="datetimeFigureOut">
              <a:rPr lang="en-US" smtClean="0"/>
              <a:t>8/13/2017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35391-9E3E-41D3-9D51-E68902BAAA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8E08B-BF15-4762-AD09-CBA0906B7EDE}"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252212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E08B-BF15-4762-AD09-CBA0906B7EDE}"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232817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E08B-BF15-4762-AD09-CBA0906B7EDE}"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176496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8E08B-BF15-4762-AD09-CBA0906B7EDE}"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239399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8E08B-BF15-4762-AD09-CBA0906B7EDE}" type="datetimeFigureOut">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190110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8E08B-BF15-4762-AD09-CBA0906B7EDE}"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185470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8E08B-BF15-4762-AD09-CBA0906B7EDE}" type="datetimeFigureOut">
              <a:rPr lang="en-US" smtClean="0"/>
              <a:pPr/>
              <a:t>8/13/2017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287015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8E08B-BF15-4762-AD09-CBA0906B7EDE}" type="datetimeFigureOut">
              <a:rPr lang="en-US" smtClean="0"/>
              <a:pPr/>
              <a:t>8/13/2017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97714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E08B-BF15-4762-AD09-CBA0906B7EDE}" type="datetimeFigureOut">
              <a:rPr lang="en-US" smtClean="0"/>
              <a:pPr/>
              <a:t>8/13/2017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141343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28E08B-BF15-4762-AD09-CBA0906B7EDE}"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282457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28E08B-BF15-4762-AD09-CBA0906B7EDE}" type="datetimeFigureOut">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551F-F34E-47A6-83F5-2EE8C4982451}" type="slidenum">
              <a:rPr lang="en-US" smtClean="0"/>
              <a:pPr/>
              <a:t>‹#›</a:t>
            </a:fld>
            <a:endParaRPr lang="en-US"/>
          </a:p>
        </p:txBody>
      </p:sp>
    </p:spTree>
    <p:extLst>
      <p:ext uri="{BB962C8B-B14F-4D97-AF65-F5344CB8AC3E}">
        <p14:creationId xmlns:p14="http://schemas.microsoft.com/office/powerpoint/2010/main" val="311416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8E08B-BF15-4762-AD09-CBA0906B7EDE}" type="datetimeFigureOut">
              <a:rPr lang="en-US" smtClean="0"/>
              <a:pPr/>
              <a:t>8/13/2017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551F-F34E-47A6-83F5-2EE8C4982451}" type="slidenum">
              <a:rPr lang="en-US" smtClean="0"/>
              <a:pPr/>
              <a:t>‹#›</a:t>
            </a:fld>
            <a:endParaRPr lang="en-US"/>
          </a:p>
        </p:txBody>
      </p:sp>
    </p:spTree>
    <p:extLst>
      <p:ext uri="{BB962C8B-B14F-4D97-AF65-F5344CB8AC3E}">
        <p14:creationId xmlns:p14="http://schemas.microsoft.com/office/powerpoint/2010/main" val="952180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B681-E467-4513-800D-626814C8960B}"/>
              </a:ext>
            </a:extLst>
          </p:cNvPr>
          <p:cNvSpPr>
            <a:spLocks noGrp="1"/>
          </p:cNvSpPr>
          <p:nvPr>
            <p:ph type="ctrTitle"/>
          </p:nvPr>
        </p:nvSpPr>
        <p:spPr>
          <a:xfrm>
            <a:off x="-77002" y="4959418"/>
            <a:ext cx="9221002" cy="1898582"/>
          </a:xfrm>
        </p:spPr>
        <p:txBody>
          <a:bodyPr>
            <a:noAutofit/>
          </a:bodyPr>
          <a:lstStyle/>
          <a:p>
            <a:r>
              <a:rPr lang="en-US" sz="11500" dirty="0">
                <a:effectLst>
                  <a:outerShdw blurRad="38100" dist="38100" dir="2700000" algn="tl">
                    <a:srgbClr val="000000">
                      <a:alpha val="43137"/>
                    </a:srgbClr>
                  </a:outerShdw>
                </a:effectLst>
              </a:rPr>
              <a:t>Genesis 4:1-16</a:t>
            </a:r>
            <a:endParaRPr lang="en-US" sz="11500" b="1" dirty="0">
              <a:ln w="6600">
                <a:solidFill>
                  <a:schemeClr val="accent2"/>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645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D6B796-8FD5-47DF-AADB-0B24F8AD04BA}"/>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Matthew 26:28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6600" dirty="0">
                <a:solidFill>
                  <a:schemeClr val="bg1"/>
                </a:solidFill>
                <a:effectLst>
                  <a:outerShdw blurRad="38100" dist="38100" dir="2700000" algn="tl">
                    <a:srgbClr val="000000">
                      <a:alpha val="43137"/>
                    </a:srgbClr>
                  </a:outerShdw>
                </a:effectLst>
              </a:rPr>
              <a:t>(28) for this is my blood of the covenant, which is poured out for many for the forgiveness of sins.</a:t>
            </a:r>
          </a:p>
        </p:txBody>
      </p:sp>
    </p:spTree>
    <p:extLst>
      <p:ext uri="{BB962C8B-B14F-4D97-AF65-F5344CB8AC3E}">
        <p14:creationId xmlns:p14="http://schemas.microsoft.com/office/powerpoint/2010/main" val="189697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555BDF-0493-474A-82A6-F92FBAE7BD15}"/>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Colossians 3:13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5400" dirty="0">
                <a:solidFill>
                  <a:schemeClr val="bg1"/>
                </a:solidFill>
                <a:effectLst>
                  <a:outerShdw blurRad="38100" dist="38100" dir="2700000" algn="tl">
                    <a:srgbClr val="000000">
                      <a:alpha val="43137"/>
                    </a:srgbClr>
                  </a:outerShdw>
                </a:effectLst>
              </a:rPr>
              <a:t>(13) bearing with one another and, if one has a complaint against another, forgiving each other; as the Lord has forgiven you, so you also must forgive.</a:t>
            </a:r>
          </a:p>
        </p:txBody>
      </p:sp>
    </p:spTree>
    <p:extLst>
      <p:ext uri="{BB962C8B-B14F-4D97-AF65-F5344CB8AC3E}">
        <p14:creationId xmlns:p14="http://schemas.microsoft.com/office/powerpoint/2010/main" val="104308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90EFEE-2723-4BB1-8563-C148FE879E15}"/>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John 3:18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8000" dirty="0">
                <a:solidFill>
                  <a:schemeClr val="bg1"/>
                </a:solidFill>
                <a:effectLst>
                  <a:outerShdw blurRad="38100" dist="38100" dir="2700000" algn="tl">
                    <a:srgbClr val="000000">
                      <a:alpha val="43137"/>
                    </a:srgbClr>
                  </a:outerShdw>
                </a:effectLst>
              </a:rPr>
              <a:t>(18) Little children, let us not love in word or talk but in deed and in truth.</a:t>
            </a:r>
          </a:p>
        </p:txBody>
      </p:sp>
    </p:spTree>
    <p:extLst>
      <p:ext uri="{BB962C8B-B14F-4D97-AF65-F5344CB8AC3E}">
        <p14:creationId xmlns:p14="http://schemas.microsoft.com/office/powerpoint/2010/main" val="263907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DA3E1-6915-416F-BEFB-EFE1E0C72624}"/>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Luke 17:3-4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800" dirty="0">
                <a:solidFill>
                  <a:schemeClr val="bg1"/>
                </a:solidFill>
                <a:effectLst>
                  <a:outerShdw blurRad="38100" dist="38100" dir="2700000" algn="tl">
                    <a:srgbClr val="000000">
                      <a:alpha val="43137"/>
                    </a:srgbClr>
                  </a:outerShdw>
                </a:effectLst>
              </a:rPr>
              <a:t>(3) Pay attention to yourselves! If your brother sins, rebuke him, and if he repents, forgive him, (4) and if he sins against you seven times in the day, and turns to you seven times, saying, 'I repent,' you must forgive him."</a:t>
            </a:r>
          </a:p>
        </p:txBody>
      </p:sp>
    </p:spTree>
    <p:extLst>
      <p:ext uri="{BB962C8B-B14F-4D97-AF65-F5344CB8AC3E}">
        <p14:creationId xmlns:p14="http://schemas.microsoft.com/office/powerpoint/2010/main" val="95220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906ABE-1335-478D-B571-03AACB7FF495}"/>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Matthew 18:32-35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800" dirty="0">
                <a:solidFill>
                  <a:schemeClr val="bg1"/>
                </a:solidFill>
                <a:effectLst>
                  <a:outerShdw blurRad="38100" dist="38100" dir="2700000" algn="tl">
                    <a:srgbClr val="000000">
                      <a:alpha val="43137"/>
                    </a:srgbClr>
                  </a:outerShdw>
                </a:effectLst>
              </a:rPr>
              <a:t>(32) Then his master summoned him and said to him, 'You wicked servant! I forgave you all that debt because you pleaded with me. (33) And should not you have had mercy on your fellow servant, as I had mercy on you?'</a:t>
            </a:r>
          </a:p>
        </p:txBody>
      </p:sp>
    </p:spTree>
    <p:extLst>
      <p:ext uri="{BB962C8B-B14F-4D97-AF65-F5344CB8AC3E}">
        <p14:creationId xmlns:p14="http://schemas.microsoft.com/office/powerpoint/2010/main" val="53675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B959F-6EEA-4FCE-AD04-6ECEF73A066B}"/>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Matthew 18:32-35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800" dirty="0">
                <a:solidFill>
                  <a:schemeClr val="bg1"/>
                </a:solidFill>
                <a:effectLst>
                  <a:outerShdw blurRad="38100" dist="38100" dir="2700000" algn="tl">
                    <a:srgbClr val="000000">
                      <a:alpha val="43137"/>
                    </a:srgbClr>
                  </a:outerShdw>
                </a:effectLst>
              </a:rPr>
              <a:t>(34) And in anger his master delivered him to the jailers, until he should pay all his debt. (35) So also my heavenly Father will do to every one of you, if you do not forgive your brother from your heart."</a:t>
            </a:r>
          </a:p>
        </p:txBody>
      </p:sp>
    </p:spTree>
    <p:extLst>
      <p:ext uri="{BB962C8B-B14F-4D97-AF65-F5344CB8AC3E}">
        <p14:creationId xmlns:p14="http://schemas.microsoft.com/office/powerpoint/2010/main" val="2929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857EB-3FE0-46FD-BD5C-DE7219A2E6EE}"/>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Content Placeholder 2">
            <a:extLst>
              <a:ext uri="{FF2B5EF4-FFF2-40B4-BE49-F238E27FC236}">
                <a16:creationId xmlns:a16="http://schemas.microsoft.com/office/drawing/2014/main" id="{18696400-1E9F-4BC4-95F2-FFE558CCB2C8}"/>
              </a:ext>
            </a:extLst>
          </p:cNvPr>
          <p:cNvSpPr>
            <a:spLocks noGrp="1"/>
          </p:cNvSpPr>
          <p:nvPr>
            <p:ph idx="1"/>
          </p:nvPr>
        </p:nvSpPr>
        <p:spPr>
          <a:xfrm>
            <a:off x="628650" y="350874"/>
            <a:ext cx="7886700" cy="5826089"/>
          </a:xfrm>
        </p:spPr>
        <p:txBody>
          <a:bodyPr>
            <a:noAutofit/>
          </a:bodyPr>
          <a:lstStyle/>
          <a:p>
            <a:pPr marL="0" indent="0">
              <a:buNone/>
            </a:pPr>
            <a:r>
              <a:rPr lang="en-US" sz="4800" dirty="0">
                <a:effectLst>
                  <a:outerShdw blurRad="38100" dist="38100" dir="2700000" algn="tl">
                    <a:srgbClr val="000000">
                      <a:alpha val="43137"/>
                    </a:srgbClr>
                  </a:outerShdw>
                </a:effectLst>
              </a:rPr>
              <a:t>Cain was easily provoked…</a:t>
            </a:r>
          </a:p>
          <a:p>
            <a:pPr marL="0" indent="0" algn="r">
              <a:buNone/>
            </a:pPr>
            <a:r>
              <a:rPr lang="en-US" sz="4800" dirty="0">
                <a:effectLst>
                  <a:outerShdw blurRad="38100" dist="38100" dir="2700000" algn="tl">
                    <a:srgbClr val="000000">
                      <a:alpha val="43137"/>
                    </a:srgbClr>
                  </a:outerShdw>
                </a:effectLst>
              </a:rPr>
              <a:t>but Christ is longsuffering.</a:t>
            </a:r>
          </a:p>
          <a:p>
            <a:pPr marL="0" indent="0">
              <a:buNone/>
            </a:pPr>
            <a:endParaRPr lang="en-US" sz="4800" dirty="0">
              <a:effectLst>
                <a:outerShdw blurRad="38100" dist="38100" dir="2700000" algn="tl">
                  <a:srgbClr val="000000">
                    <a:alpha val="43137"/>
                  </a:srgbClr>
                </a:outerShdw>
              </a:effectLst>
            </a:endParaRPr>
          </a:p>
          <a:p>
            <a:pPr marL="0" indent="0">
              <a:buNone/>
            </a:pPr>
            <a:r>
              <a:rPr lang="en-US" sz="4800" dirty="0">
                <a:effectLst>
                  <a:outerShdw blurRad="38100" dist="38100" dir="2700000" algn="tl">
                    <a:srgbClr val="000000">
                      <a:alpha val="43137"/>
                    </a:srgbClr>
                  </a:outerShdw>
                </a:effectLst>
              </a:rPr>
              <a:t>Cain severed relationship…</a:t>
            </a:r>
          </a:p>
          <a:p>
            <a:pPr marL="0" indent="0" algn="r">
              <a:buNone/>
            </a:pPr>
            <a:r>
              <a:rPr lang="en-US" sz="4800" dirty="0">
                <a:effectLst>
                  <a:outerShdw blurRad="38100" dist="38100" dir="2700000" algn="tl">
                    <a:srgbClr val="000000">
                      <a:alpha val="43137"/>
                    </a:srgbClr>
                  </a:outerShdw>
                </a:effectLst>
              </a:rPr>
              <a:t>but Christ forgives.</a:t>
            </a:r>
          </a:p>
          <a:p>
            <a:pPr marL="0" indent="0">
              <a:buNone/>
            </a:pPr>
            <a:endParaRPr lang="en-US" sz="4800" dirty="0">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Cain was self-seeking…</a:t>
            </a:r>
          </a:p>
          <a:p>
            <a:pPr marL="0" indent="0" algn="r">
              <a:buNone/>
            </a:pPr>
            <a:r>
              <a:rPr lang="en-US" sz="4800" b="1" dirty="0">
                <a:solidFill>
                  <a:schemeClr val="bg1"/>
                </a:solidFill>
                <a:effectLst>
                  <a:outerShdw blurRad="38100" dist="38100" dir="2700000" algn="tl">
                    <a:srgbClr val="000000">
                      <a:alpha val="43137"/>
                    </a:srgbClr>
                  </a:outerShdw>
                </a:effectLst>
              </a:rPr>
              <a:t>but Christ is selfless.</a:t>
            </a:r>
          </a:p>
        </p:txBody>
      </p:sp>
    </p:spTree>
    <p:extLst>
      <p:ext uri="{BB962C8B-B14F-4D97-AF65-F5344CB8AC3E}">
        <p14:creationId xmlns:p14="http://schemas.microsoft.com/office/powerpoint/2010/main" val="130137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1A8C40-60D1-4C94-AC0E-DA20FAD19E71}"/>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John 3:16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6600" dirty="0">
                <a:solidFill>
                  <a:schemeClr val="bg1"/>
                </a:solidFill>
                <a:effectLst>
                  <a:outerShdw blurRad="38100" dist="38100" dir="2700000" algn="tl">
                    <a:srgbClr val="000000">
                      <a:alpha val="43137"/>
                    </a:srgbClr>
                  </a:outerShdw>
                </a:effectLst>
              </a:rPr>
              <a:t>(16) By this we know love, that he laid down his life for us, and we ought to lay down our lives for the brothers.</a:t>
            </a:r>
          </a:p>
        </p:txBody>
      </p:sp>
    </p:spTree>
    <p:extLst>
      <p:ext uri="{BB962C8B-B14F-4D97-AF65-F5344CB8AC3E}">
        <p14:creationId xmlns:p14="http://schemas.microsoft.com/office/powerpoint/2010/main" val="377268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94DC67-B763-4FD1-B137-5475A4176A67}"/>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Philippians 2:5-7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400" dirty="0">
                <a:solidFill>
                  <a:schemeClr val="bg1"/>
                </a:solidFill>
                <a:effectLst>
                  <a:outerShdw blurRad="38100" dist="38100" dir="2700000" algn="tl">
                    <a:srgbClr val="000000">
                      <a:alpha val="43137"/>
                    </a:srgbClr>
                  </a:outerShdw>
                </a:effectLst>
              </a:rPr>
              <a:t>(5) Have this mind among yourselves, which is yours in Christ Jesus, (6) who, though he was in the form of God, did not count equality with God a thing to be grasped, (7) but emptied himself, by taking the form of a servant, being born in the likeness of men.</a:t>
            </a:r>
          </a:p>
        </p:txBody>
      </p:sp>
    </p:spTree>
    <p:extLst>
      <p:ext uri="{BB962C8B-B14F-4D97-AF65-F5344CB8AC3E}">
        <p14:creationId xmlns:p14="http://schemas.microsoft.com/office/powerpoint/2010/main" val="356236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857EB-3FE0-46FD-BD5C-DE7219A2E6EE}"/>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Content Placeholder 2">
            <a:extLst>
              <a:ext uri="{FF2B5EF4-FFF2-40B4-BE49-F238E27FC236}">
                <a16:creationId xmlns:a16="http://schemas.microsoft.com/office/drawing/2014/main" id="{18696400-1E9F-4BC4-95F2-FFE558CCB2C8}"/>
              </a:ext>
            </a:extLst>
          </p:cNvPr>
          <p:cNvSpPr>
            <a:spLocks noGrp="1"/>
          </p:cNvSpPr>
          <p:nvPr>
            <p:ph idx="1"/>
          </p:nvPr>
        </p:nvSpPr>
        <p:spPr>
          <a:xfrm>
            <a:off x="628650" y="350874"/>
            <a:ext cx="7886700" cy="5826089"/>
          </a:xfrm>
        </p:spPr>
        <p:txBody>
          <a:bodyPr>
            <a:noAutofit/>
          </a:bodyPr>
          <a:lstStyle/>
          <a:p>
            <a:pPr marL="0" indent="0">
              <a:buNone/>
            </a:pPr>
            <a:r>
              <a:rPr lang="en-US" sz="4800" dirty="0">
                <a:solidFill>
                  <a:schemeClr val="bg1"/>
                </a:solidFill>
                <a:effectLst>
                  <a:outerShdw blurRad="38100" dist="38100" dir="2700000" algn="tl">
                    <a:srgbClr val="000000">
                      <a:alpha val="43137"/>
                    </a:srgbClr>
                  </a:outerShdw>
                </a:effectLst>
              </a:rPr>
              <a:t>Cain was easily provoked…</a:t>
            </a:r>
          </a:p>
          <a:p>
            <a:pPr marL="0" indent="0" algn="r">
              <a:buNone/>
            </a:pPr>
            <a:r>
              <a:rPr lang="en-US" sz="4800" dirty="0">
                <a:solidFill>
                  <a:schemeClr val="bg1"/>
                </a:solidFill>
                <a:effectLst>
                  <a:outerShdw blurRad="38100" dist="38100" dir="2700000" algn="tl">
                    <a:srgbClr val="000000">
                      <a:alpha val="43137"/>
                    </a:srgbClr>
                  </a:outerShdw>
                </a:effectLst>
              </a:rPr>
              <a:t>but Christ is longsuffering.</a:t>
            </a:r>
          </a:p>
          <a:p>
            <a:pPr marL="0" indent="0">
              <a:buNone/>
            </a:pPr>
            <a:endParaRPr lang="en-US" sz="4800" dirty="0">
              <a:solidFill>
                <a:schemeClr val="bg1"/>
              </a:solidFill>
              <a:effectLst>
                <a:outerShdw blurRad="38100" dist="38100" dir="2700000" algn="tl">
                  <a:srgbClr val="000000">
                    <a:alpha val="43137"/>
                  </a:srgbClr>
                </a:outerShdw>
              </a:effectLst>
            </a:endParaRPr>
          </a:p>
          <a:p>
            <a:pPr marL="0" indent="0">
              <a:buNone/>
            </a:pPr>
            <a:r>
              <a:rPr lang="en-US" sz="4800" dirty="0">
                <a:solidFill>
                  <a:schemeClr val="bg1"/>
                </a:solidFill>
                <a:effectLst>
                  <a:outerShdw blurRad="38100" dist="38100" dir="2700000" algn="tl">
                    <a:srgbClr val="000000">
                      <a:alpha val="43137"/>
                    </a:srgbClr>
                  </a:outerShdw>
                </a:effectLst>
              </a:rPr>
              <a:t>Cain severed relationship…</a:t>
            </a:r>
          </a:p>
          <a:p>
            <a:pPr marL="0" indent="0" algn="r">
              <a:buNone/>
            </a:pPr>
            <a:r>
              <a:rPr lang="en-US" sz="4800" dirty="0">
                <a:solidFill>
                  <a:schemeClr val="bg1"/>
                </a:solidFill>
                <a:effectLst>
                  <a:outerShdw blurRad="38100" dist="38100" dir="2700000" algn="tl">
                    <a:srgbClr val="000000">
                      <a:alpha val="43137"/>
                    </a:srgbClr>
                  </a:outerShdw>
                </a:effectLst>
              </a:rPr>
              <a:t>but Christ forgives.</a:t>
            </a:r>
          </a:p>
          <a:p>
            <a:pPr marL="0" indent="0">
              <a:buNone/>
            </a:pPr>
            <a:endParaRPr lang="en-US" sz="4800" dirty="0">
              <a:solidFill>
                <a:schemeClr val="bg1"/>
              </a:solidFill>
              <a:effectLst>
                <a:outerShdw blurRad="38100" dist="38100" dir="2700000" algn="tl">
                  <a:srgbClr val="000000">
                    <a:alpha val="43137"/>
                  </a:srgbClr>
                </a:outerShdw>
              </a:effectLst>
            </a:endParaRPr>
          </a:p>
          <a:p>
            <a:pPr marL="0" indent="0">
              <a:buNone/>
            </a:pPr>
            <a:r>
              <a:rPr lang="en-US" sz="4800" dirty="0">
                <a:solidFill>
                  <a:schemeClr val="bg1"/>
                </a:solidFill>
                <a:effectLst>
                  <a:outerShdw blurRad="38100" dist="38100" dir="2700000" algn="tl">
                    <a:srgbClr val="000000">
                      <a:alpha val="43137"/>
                    </a:srgbClr>
                  </a:outerShdw>
                </a:effectLst>
              </a:rPr>
              <a:t>Cain was self-seeking…</a:t>
            </a:r>
          </a:p>
          <a:p>
            <a:pPr marL="0" indent="0" algn="r">
              <a:buNone/>
            </a:pPr>
            <a:r>
              <a:rPr lang="en-US" sz="4800" dirty="0">
                <a:solidFill>
                  <a:schemeClr val="bg1"/>
                </a:solidFill>
                <a:effectLst>
                  <a:outerShdw blurRad="38100" dist="38100" dir="2700000" algn="tl">
                    <a:srgbClr val="000000">
                      <a:alpha val="43137"/>
                    </a:srgbClr>
                  </a:outerShdw>
                </a:effectLst>
              </a:rPr>
              <a:t>but Christ is selfless.</a:t>
            </a:r>
          </a:p>
        </p:txBody>
      </p:sp>
    </p:spTree>
    <p:extLst>
      <p:ext uri="{BB962C8B-B14F-4D97-AF65-F5344CB8AC3E}">
        <p14:creationId xmlns:p14="http://schemas.microsoft.com/office/powerpoint/2010/main" val="358095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B681-E467-4513-800D-626814C8960B}"/>
              </a:ext>
            </a:extLst>
          </p:cNvPr>
          <p:cNvSpPr>
            <a:spLocks noGrp="1"/>
          </p:cNvSpPr>
          <p:nvPr>
            <p:ph type="ctrTitle"/>
          </p:nvPr>
        </p:nvSpPr>
        <p:spPr>
          <a:xfrm>
            <a:off x="685800" y="1292086"/>
            <a:ext cx="7772400" cy="3231667"/>
          </a:xfrm>
        </p:spPr>
        <p:txBody>
          <a:bodyPr>
            <a:noAutofit/>
          </a:bodyPr>
          <a:lstStyle/>
          <a:p>
            <a:r>
              <a:rPr lang="en-US" sz="9600" dirty="0">
                <a:effectLst>
                  <a:outerShdw blurRad="38100" dist="38100" dir="2700000" algn="tl">
                    <a:srgbClr val="000000">
                      <a:alpha val="43137"/>
                    </a:srgbClr>
                  </a:outerShdw>
                </a:effectLst>
              </a:rPr>
              <a:t>Cain, </a:t>
            </a:r>
            <a:br>
              <a:rPr lang="en-US" sz="9600" dirty="0">
                <a:effectLst>
                  <a:outerShdw blurRad="38100" dist="38100" dir="2700000" algn="tl">
                    <a:srgbClr val="000000">
                      <a:alpha val="43137"/>
                    </a:srgbClr>
                  </a:outerShdw>
                </a:effectLst>
              </a:rPr>
            </a:br>
            <a:r>
              <a:rPr lang="en-US" sz="9600" dirty="0">
                <a:effectLst>
                  <a:outerShdw blurRad="38100" dist="38100" dir="2700000" algn="tl">
                    <a:srgbClr val="000000">
                      <a:alpha val="43137"/>
                    </a:srgbClr>
                  </a:outerShdw>
                </a:effectLst>
              </a:rPr>
              <a:t>Christ, </a:t>
            </a:r>
            <a:br>
              <a:rPr lang="en-US" sz="9600" dirty="0">
                <a:effectLst>
                  <a:outerShdw blurRad="38100" dist="38100" dir="2700000" algn="tl">
                    <a:srgbClr val="000000">
                      <a:alpha val="43137"/>
                    </a:srgbClr>
                  </a:outerShdw>
                </a:effectLst>
              </a:rPr>
            </a:br>
            <a:r>
              <a:rPr lang="en-US" sz="9600" dirty="0">
                <a:effectLst>
                  <a:outerShdw blurRad="38100" dist="38100" dir="2700000" algn="tl">
                    <a:srgbClr val="000000">
                      <a:alpha val="43137"/>
                    </a:srgbClr>
                  </a:outerShdw>
                </a:effectLst>
              </a:rPr>
              <a:t>&amp; Charity</a:t>
            </a:r>
          </a:p>
        </p:txBody>
      </p:sp>
      <p:sp>
        <p:nvSpPr>
          <p:cNvPr id="3" name="Subtitle 2">
            <a:extLst>
              <a:ext uri="{FF2B5EF4-FFF2-40B4-BE49-F238E27FC236}">
                <a16:creationId xmlns:a16="http://schemas.microsoft.com/office/drawing/2014/main" id="{C52D284B-D030-4F25-BBBD-7C78457DA10B}"/>
              </a:ext>
            </a:extLst>
          </p:cNvPr>
          <p:cNvSpPr>
            <a:spLocks noGrp="1"/>
          </p:cNvSpPr>
          <p:nvPr>
            <p:ph type="subTitle" idx="1"/>
          </p:nvPr>
        </p:nvSpPr>
        <p:spPr>
          <a:xfrm>
            <a:off x="1143000" y="4615828"/>
            <a:ext cx="6858000" cy="1655762"/>
          </a:xfrm>
        </p:spPr>
        <p:txBody>
          <a:bodyPr>
            <a:normAutofit/>
          </a:bodyPr>
          <a:lstStyle/>
          <a:p>
            <a:r>
              <a:rPr lang="en-US" sz="4000" dirty="0">
                <a:solidFill>
                  <a:schemeClr val="accent1">
                    <a:lumMod val="40000"/>
                    <a:lumOff val="60000"/>
                  </a:schemeClr>
                </a:solidFill>
                <a:effectLst>
                  <a:outerShdw blurRad="50800" dist="38100" dir="2700000" algn="tl" rotWithShape="0">
                    <a:prstClr val="black">
                      <a:alpha val="40000"/>
                    </a:prstClr>
                  </a:outerShdw>
                </a:effectLst>
              </a:rPr>
              <a:t>1 John 3:11-18</a:t>
            </a:r>
          </a:p>
        </p:txBody>
      </p:sp>
    </p:spTree>
    <p:extLst>
      <p:ext uri="{BB962C8B-B14F-4D97-AF65-F5344CB8AC3E}">
        <p14:creationId xmlns:p14="http://schemas.microsoft.com/office/powerpoint/2010/main" val="55946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24FCF2-7AA9-4236-8940-F8CC1EBD4ED6}"/>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Matthew 18:5-6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400" dirty="0">
                <a:solidFill>
                  <a:schemeClr val="bg1"/>
                </a:solidFill>
                <a:effectLst>
                  <a:outerShdw blurRad="38100" dist="38100" dir="2700000" algn="tl">
                    <a:srgbClr val="000000">
                      <a:alpha val="43137"/>
                    </a:srgbClr>
                  </a:outerShdw>
                </a:effectLst>
              </a:rPr>
              <a:t>(5) "Whoever receives one such child in my name </a:t>
            </a:r>
            <a:r>
              <a:rPr lang="en-US" sz="4400" b="1" u="sng" dirty="0">
                <a:solidFill>
                  <a:schemeClr val="accent1">
                    <a:lumMod val="40000"/>
                    <a:lumOff val="60000"/>
                  </a:schemeClr>
                </a:solidFill>
                <a:effectLst>
                  <a:outerShdw blurRad="38100" dist="38100" dir="2700000" algn="tl">
                    <a:srgbClr val="000000">
                      <a:alpha val="43137"/>
                    </a:srgbClr>
                  </a:outerShdw>
                </a:effectLst>
              </a:rPr>
              <a:t>receives me</a:t>
            </a:r>
            <a:r>
              <a:rPr lang="en-US" sz="4400" dirty="0">
                <a:solidFill>
                  <a:schemeClr val="bg1"/>
                </a:solidFill>
                <a:effectLst>
                  <a:outerShdw blurRad="38100" dist="38100" dir="2700000" algn="tl">
                    <a:srgbClr val="000000">
                      <a:alpha val="43137"/>
                    </a:srgbClr>
                  </a:outerShdw>
                </a:effectLst>
              </a:rPr>
              <a:t>, (6) but whoever causes one of these little ones who believe in me to sin, it would be better for him to have a great millstone fastened around his neck and to be drowned in the depth of the sea.</a:t>
            </a:r>
          </a:p>
        </p:txBody>
      </p:sp>
    </p:spTree>
    <p:extLst>
      <p:ext uri="{BB962C8B-B14F-4D97-AF65-F5344CB8AC3E}">
        <p14:creationId xmlns:p14="http://schemas.microsoft.com/office/powerpoint/2010/main" val="284869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AC3422-A1DB-4C99-B55A-2F8E2CC431FB}"/>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Matthew 25:37-40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400" dirty="0">
                <a:solidFill>
                  <a:schemeClr val="bg1"/>
                </a:solidFill>
                <a:effectLst>
                  <a:outerShdw blurRad="38100" dist="38100" dir="2700000" algn="tl">
                    <a:srgbClr val="000000">
                      <a:alpha val="43137"/>
                    </a:srgbClr>
                  </a:outerShdw>
                </a:effectLst>
              </a:rPr>
              <a:t>(37) Then the righteous will answer him, saying, 'Lord, when did we see you hungry and feed you, or thirsty and give you drink? (38) And when did we see you a stranger and welcome you, or naked and clothe you? (39) And when did we see you sick or in prison and visit you?'</a:t>
            </a:r>
          </a:p>
        </p:txBody>
      </p:sp>
    </p:spTree>
    <p:extLst>
      <p:ext uri="{BB962C8B-B14F-4D97-AF65-F5344CB8AC3E}">
        <p14:creationId xmlns:p14="http://schemas.microsoft.com/office/powerpoint/2010/main" val="158412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0C030D-7D2B-4B58-88E2-04B0292FCB06}"/>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Matthew 25:37-40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400" dirty="0">
                <a:solidFill>
                  <a:schemeClr val="bg1"/>
                </a:solidFill>
                <a:effectLst>
                  <a:outerShdw blurRad="38100" dist="38100" dir="2700000" algn="tl">
                    <a:srgbClr val="000000">
                      <a:alpha val="43137"/>
                    </a:srgbClr>
                  </a:outerShdw>
                </a:effectLst>
              </a:rPr>
              <a:t>(40) And the King will answer them, 'Truly, I say to you, as you did it to one of the least of these my brothers, </a:t>
            </a:r>
            <a:r>
              <a:rPr lang="en-US" sz="4400" b="1" u="sng" dirty="0">
                <a:solidFill>
                  <a:schemeClr val="accent1">
                    <a:lumMod val="40000"/>
                    <a:lumOff val="60000"/>
                  </a:schemeClr>
                </a:solidFill>
                <a:effectLst>
                  <a:outerShdw blurRad="38100" dist="38100" dir="2700000" algn="tl">
                    <a:srgbClr val="000000">
                      <a:alpha val="43137"/>
                    </a:srgbClr>
                  </a:outerShdw>
                </a:effectLst>
              </a:rPr>
              <a:t>you did it to me</a:t>
            </a:r>
            <a:r>
              <a:rPr lang="en-US" sz="44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44104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D9B5F2-EB9B-41E5-AE02-A941A208B042}"/>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Corinthians 13:4-7 NASB</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000" dirty="0">
                <a:solidFill>
                  <a:schemeClr val="bg1"/>
                </a:solidFill>
                <a:effectLst>
                  <a:outerShdw blurRad="38100" dist="38100" dir="2700000" algn="tl">
                    <a:srgbClr val="000000">
                      <a:alpha val="43137"/>
                    </a:srgbClr>
                  </a:outerShdw>
                </a:effectLst>
              </a:rPr>
              <a:t>(4) Love is patient, love is kind and is not jealous; love does not brag and is not arrogant, (5) does not act unbecomingly; it does not seek its own, is not provoked, does not take into account a wrong suffered, (6) does not rejoice in unrighteousness, but rejoices with the truth; (7) bears all things, believes all things, hopes all things, endures all things.</a:t>
            </a:r>
          </a:p>
        </p:txBody>
      </p:sp>
    </p:spTree>
    <p:extLst>
      <p:ext uri="{BB962C8B-B14F-4D97-AF65-F5344CB8AC3E}">
        <p14:creationId xmlns:p14="http://schemas.microsoft.com/office/powerpoint/2010/main" val="335362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753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3CA025-F956-4911-943E-754E6A7921EC}"/>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John 3:11-18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000" dirty="0">
                <a:solidFill>
                  <a:schemeClr val="bg1"/>
                </a:solidFill>
                <a:effectLst>
                  <a:outerShdw blurRad="38100" dist="38100" dir="2700000" algn="tl">
                    <a:srgbClr val="000000">
                      <a:alpha val="43137"/>
                    </a:srgbClr>
                  </a:outerShdw>
                </a:effectLst>
              </a:rPr>
              <a:t>(11) For this is the message that you have heard from the beginning, that we should love one another. (12) We should not be like Cain, who was of the evil one and murdered his brother. And why did he murder him? Because his own deeds were evil and his brother's righteous. (13) Do not be surprised, brothers, that the world hates you.</a:t>
            </a:r>
          </a:p>
        </p:txBody>
      </p:sp>
    </p:spTree>
    <p:extLst>
      <p:ext uri="{BB962C8B-B14F-4D97-AF65-F5344CB8AC3E}">
        <p14:creationId xmlns:p14="http://schemas.microsoft.com/office/powerpoint/2010/main" val="281863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2C3299-5907-4F51-B72B-689C1A31FC3D}"/>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John 3:11-18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000" dirty="0">
                <a:solidFill>
                  <a:schemeClr val="bg1"/>
                </a:solidFill>
                <a:effectLst>
                  <a:outerShdw blurRad="38100" dist="38100" dir="2700000" algn="tl">
                    <a:srgbClr val="000000">
                      <a:alpha val="43137"/>
                    </a:srgbClr>
                  </a:outerShdw>
                </a:effectLst>
              </a:rPr>
              <a:t>(14) We know that we have passed out of death into life, because we love the brothers. Whoever does not love abides in death. (15) Everyone who hates his brother is a murderer, and you know that no murderer has eternal life abiding in him.</a:t>
            </a:r>
          </a:p>
        </p:txBody>
      </p:sp>
    </p:spTree>
    <p:extLst>
      <p:ext uri="{BB962C8B-B14F-4D97-AF65-F5344CB8AC3E}">
        <p14:creationId xmlns:p14="http://schemas.microsoft.com/office/powerpoint/2010/main" val="322108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1A8C40-60D1-4C94-AC0E-DA20FAD19E71}"/>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John 3:11-18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4000" dirty="0">
                <a:solidFill>
                  <a:schemeClr val="bg1"/>
                </a:solidFill>
                <a:effectLst>
                  <a:outerShdw blurRad="38100" dist="38100" dir="2700000" algn="tl">
                    <a:srgbClr val="000000">
                      <a:alpha val="43137"/>
                    </a:srgbClr>
                  </a:outerShdw>
                </a:effectLst>
              </a:rPr>
              <a:t>(16) By this we know love, that he laid down his life for us, and we ought to lay down our lives for the brothers. (17) But if anyone has the world's goods and sees his brother in need, yet closes his heart against him, how does God's love abide in him? (18) Little children, let us not love in word or talk but in deed and in truth.</a:t>
            </a:r>
          </a:p>
        </p:txBody>
      </p:sp>
    </p:spTree>
    <p:extLst>
      <p:ext uri="{BB962C8B-B14F-4D97-AF65-F5344CB8AC3E}">
        <p14:creationId xmlns:p14="http://schemas.microsoft.com/office/powerpoint/2010/main" val="93205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F729F6-DBA6-4CD5-A41C-849BFCC045DF}"/>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John 3:10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5400" dirty="0">
                <a:solidFill>
                  <a:schemeClr val="bg1"/>
                </a:solidFill>
                <a:effectLst>
                  <a:outerShdw blurRad="38100" dist="38100" dir="2700000" algn="tl">
                    <a:srgbClr val="000000">
                      <a:alpha val="43137"/>
                    </a:srgbClr>
                  </a:outerShdw>
                </a:effectLst>
              </a:rPr>
              <a:t>(10) By this it is evident who are the children of God, and who are the children of the devil: whoever does not practice righteousness is not of God, nor is the one who does not love his brother.</a:t>
            </a:r>
          </a:p>
        </p:txBody>
      </p:sp>
    </p:spTree>
    <p:extLst>
      <p:ext uri="{BB962C8B-B14F-4D97-AF65-F5344CB8AC3E}">
        <p14:creationId xmlns:p14="http://schemas.microsoft.com/office/powerpoint/2010/main" val="179726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F7169D-2D91-45EF-A94C-B56D0F98043D}"/>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A8425746-9A56-4FC5-B536-02EB262EE2B8}"/>
              </a:ext>
            </a:extLst>
          </p:cNvPr>
          <p:cNvSpPr>
            <a:spLocks noGrp="1"/>
          </p:cNvSpPr>
          <p:nvPr>
            <p:ph type="title"/>
          </p:nvPr>
        </p:nvSpPr>
        <p:spPr>
          <a:xfrm>
            <a:off x="245165" y="5751442"/>
            <a:ext cx="8767142" cy="842551"/>
          </a:xfrm>
        </p:spPr>
        <p:txBody>
          <a:bodyPr/>
          <a:lstStyle/>
          <a:p>
            <a:pPr algn="r"/>
            <a:r>
              <a:rPr lang="en-US" dirty="0">
                <a:solidFill>
                  <a:schemeClr val="accent1">
                    <a:lumMod val="40000"/>
                    <a:lumOff val="60000"/>
                  </a:schemeClr>
                </a:solidFill>
              </a:rPr>
              <a:t>1 John 3:16 ESV</a:t>
            </a:r>
          </a:p>
        </p:txBody>
      </p:sp>
      <p:sp>
        <p:nvSpPr>
          <p:cNvPr id="3" name="Content Placeholder 2">
            <a:extLst>
              <a:ext uri="{FF2B5EF4-FFF2-40B4-BE49-F238E27FC236}">
                <a16:creationId xmlns:a16="http://schemas.microsoft.com/office/drawing/2014/main" id="{4D4BE2FC-5DD4-44EC-80C5-FDC10A8AF3D9}"/>
              </a:ext>
            </a:extLst>
          </p:cNvPr>
          <p:cNvSpPr>
            <a:spLocks noGrp="1"/>
          </p:cNvSpPr>
          <p:nvPr>
            <p:ph idx="1"/>
          </p:nvPr>
        </p:nvSpPr>
        <p:spPr>
          <a:xfrm>
            <a:off x="245165" y="241990"/>
            <a:ext cx="8767141" cy="5429940"/>
          </a:xfrm>
        </p:spPr>
        <p:txBody>
          <a:bodyPr>
            <a:noAutofit/>
          </a:bodyPr>
          <a:lstStyle/>
          <a:p>
            <a:pPr marL="0" indent="0">
              <a:buNone/>
            </a:pPr>
            <a:r>
              <a:rPr lang="en-US" sz="6600" dirty="0">
                <a:solidFill>
                  <a:schemeClr val="bg1"/>
                </a:solidFill>
                <a:effectLst>
                  <a:outerShdw blurRad="38100" dist="38100" dir="2700000" algn="tl">
                    <a:srgbClr val="000000">
                      <a:alpha val="43137"/>
                    </a:srgbClr>
                  </a:outerShdw>
                </a:effectLst>
              </a:rPr>
              <a:t>(16) By this we know love, that he laid down his life for us, and we ought to lay down our lives for the brothers. </a:t>
            </a:r>
          </a:p>
        </p:txBody>
      </p:sp>
    </p:spTree>
    <p:extLst>
      <p:ext uri="{BB962C8B-B14F-4D97-AF65-F5344CB8AC3E}">
        <p14:creationId xmlns:p14="http://schemas.microsoft.com/office/powerpoint/2010/main" val="246562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857EB-3FE0-46FD-BD5C-DE7219A2E6EE}"/>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Content Placeholder 2">
            <a:extLst>
              <a:ext uri="{FF2B5EF4-FFF2-40B4-BE49-F238E27FC236}">
                <a16:creationId xmlns:a16="http://schemas.microsoft.com/office/drawing/2014/main" id="{18696400-1E9F-4BC4-95F2-FFE558CCB2C8}"/>
              </a:ext>
            </a:extLst>
          </p:cNvPr>
          <p:cNvSpPr>
            <a:spLocks noGrp="1"/>
          </p:cNvSpPr>
          <p:nvPr>
            <p:ph idx="1"/>
          </p:nvPr>
        </p:nvSpPr>
        <p:spPr>
          <a:xfrm>
            <a:off x="628650" y="350874"/>
            <a:ext cx="7886700" cy="5826089"/>
          </a:xfrm>
        </p:spPr>
        <p:txBody>
          <a:bodyPr>
            <a:noAutofit/>
          </a:bodyPr>
          <a:lstStyle/>
          <a:p>
            <a:pPr marL="0" indent="0">
              <a:buNone/>
            </a:pPr>
            <a:r>
              <a:rPr lang="en-US" sz="4800" b="1" dirty="0">
                <a:solidFill>
                  <a:schemeClr val="bg1"/>
                </a:solidFill>
                <a:effectLst>
                  <a:outerShdw blurRad="38100" dist="38100" dir="2700000" algn="tl">
                    <a:srgbClr val="000000">
                      <a:alpha val="43137"/>
                    </a:srgbClr>
                  </a:outerShdw>
                </a:effectLst>
              </a:rPr>
              <a:t>Cain was easily provoked…</a:t>
            </a:r>
          </a:p>
          <a:p>
            <a:pPr marL="0" indent="0" algn="r">
              <a:buNone/>
            </a:pPr>
            <a:r>
              <a:rPr lang="en-US" sz="4800" b="1" dirty="0">
                <a:solidFill>
                  <a:schemeClr val="bg1"/>
                </a:solidFill>
                <a:effectLst>
                  <a:outerShdw blurRad="38100" dist="38100" dir="2700000" algn="tl">
                    <a:srgbClr val="000000">
                      <a:alpha val="43137"/>
                    </a:srgbClr>
                  </a:outerShdw>
                </a:effectLst>
              </a:rPr>
              <a:t>but Christ is longsuffering.</a:t>
            </a:r>
          </a:p>
        </p:txBody>
      </p:sp>
    </p:spTree>
    <p:extLst>
      <p:ext uri="{BB962C8B-B14F-4D97-AF65-F5344CB8AC3E}">
        <p14:creationId xmlns:p14="http://schemas.microsoft.com/office/powerpoint/2010/main" val="281966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857EB-3FE0-46FD-BD5C-DE7219A2E6EE}"/>
              </a:ext>
            </a:extLst>
          </p:cNvPr>
          <p:cNvSpPr/>
          <p:nvPr/>
        </p:nvSpPr>
        <p:spPr>
          <a:xfrm>
            <a:off x="0" y="0"/>
            <a:ext cx="9144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Content Placeholder 2">
            <a:extLst>
              <a:ext uri="{FF2B5EF4-FFF2-40B4-BE49-F238E27FC236}">
                <a16:creationId xmlns:a16="http://schemas.microsoft.com/office/drawing/2014/main" id="{18696400-1E9F-4BC4-95F2-FFE558CCB2C8}"/>
              </a:ext>
            </a:extLst>
          </p:cNvPr>
          <p:cNvSpPr>
            <a:spLocks noGrp="1"/>
          </p:cNvSpPr>
          <p:nvPr>
            <p:ph idx="1"/>
          </p:nvPr>
        </p:nvSpPr>
        <p:spPr>
          <a:xfrm>
            <a:off x="628650" y="350874"/>
            <a:ext cx="7886700" cy="5826089"/>
          </a:xfrm>
        </p:spPr>
        <p:txBody>
          <a:bodyPr>
            <a:noAutofit/>
          </a:bodyPr>
          <a:lstStyle/>
          <a:p>
            <a:pPr marL="0" indent="0">
              <a:buNone/>
            </a:pPr>
            <a:r>
              <a:rPr lang="en-US" sz="4800" dirty="0">
                <a:effectLst>
                  <a:outerShdw blurRad="38100" dist="38100" dir="2700000" algn="tl">
                    <a:srgbClr val="000000">
                      <a:alpha val="43137"/>
                    </a:srgbClr>
                  </a:outerShdw>
                </a:effectLst>
              </a:rPr>
              <a:t>Cain was easily provoked…</a:t>
            </a:r>
          </a:p>
          <a:p>
            <a:pPr marL="0" indent="0" algn="r">
              <a:buNone/>
            </a:pPr>
            <a:r>
              <a:rPr lang="en-US" sz="4800" dirty="0">
                <a:effectLst>
                  <a:outerShdw blurRad="38100" dist="38100" dir="2700000" algn="tl">
                    <a:srgbClr val="000000">
                      <a:alpha val="43137"/>
                    </a:srgbClr>
                  </a:outerShdw>
                </a:effectLst>
              </a:rPr>
              <a:t>but Christ is longsuffering.</a:t>
            </a:r>
          </a:p>
          <a:p>
            <a:pPr marL="0" indent="0">
              <a:buNone/>
            </a:pPr>
            <a:endParaRPr lang="en-US" sz="4800" dirty="0">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Cain severed relationship…</a:t>
            </a:r>
          </a:p>
          <a:p>
            <a:pPr marL="0" indent="0" algn="r">
              <a:buNone/>
            </a:pPr>
            <a:r>
              <a:rPr lang="en-US" sz="4800" b="1" dirty="0">
                <a:solidFill>
                  <a:schemeClr val="bg1"/>
                </a:solidFill>
                <a:effectLst>
                  <a:outerShdw blurRad="38100" dist="38100" dir="2700000" algn="tl">
                    <a:srgbClr val="000000">
                      <a:alpha val="43137"/>
                    </a:srgbClr>
                  </a:outerShdw>
                </a:effectLst>
              </a:rPr>
              <a:t>but Christ forgives.</a:t>
            </a:r>
          </a:p>
          <a:p>
            <a:pPr marL="0" indent="0">
              <a:buNone/>
            </a:pP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908763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111</TotalTime>
  <Words>1019</Words>
  <Application>Microsoft Office PowerPoint</Application>
  <PresentationFormat>On-screen Show (4:3)</PresentationFormat>
  <Paragraphs>60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Candara</vt:lpstr>
      <vt:lpstr>Office Theme</vt:lpstr>
      <vt:lpstr>Genesis 4:1-16</vt:lpstr>
      <vt:lpstr>Cain,  Christ,  &amp; Charity</vt:lpstr>
      <vt:lpstr>1 John 3:11-18 ESV</vt:lpstr>
      <vt:lpstr>1 John 3:11-18 ESV</vt:lpstr>
      <vt:lpstr>1 John 3:11-18 ESV</vt:lpstr>
      <vt:lpstr>1 John 3:10 ESV</vt:lpstr>
      <vt:lpstr>1 John 3:16 ESV</vt:lpstr>
      <vt:lpstr>PowerPoint Presentation</vt:lpstr>
      <vt:lpstr>PowerPoint Presentation</vt:lpstr>
      <vt:lpstr>Matthew 26:28 ESV</vt:lpstr>
      <vt:lpstr>Colossians 3:13 ESV</vt:lpstr>
      <vt:lpstr>1 John 3:18 ESV</vt:lpstr>
      <vt:lpstr>Luke 17:3-4 ESV</vt:lpstr>
      <vt:lpstr>Matthew 18:32-35 ESV</vt:lpstr>
      <vt:lpstr>Matthew 18:32-35 ESV</vt:lpstr>
      <vt:lpstr>PowerPoint Presentation</vt:lpstr>
      <vt:lpstr>1 John 3:16 ESV</vt:lpstr>
      <vt:lpstr>Philippians 2:5-7 ESV</vt:lpstr>
      <vt:lpstr>PowerPoint Presentation</vt:lpstr>
      <vt:lpstr>Matthew 18:5-6 ESV</vt:lpstr>
      <vt:lpstr>Matthew 25:37-40 ESV</vt:lpstr>
      <vt:lpstr>Matthew 25:37-40 ESV</vt:lpstr>
      <vt:lpstr>1 Corinthians 13:4-7 NASB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Cain, Christ, &amp; Charity</dc:title>
  <dc:creator>Jason Davis</dc:creator>
  <cp:lastModifiedBy>Knollwood</cp:lastModifiedBy>
  <cp:revision>11</cp:revision>
  <dcterms:created xsi:type="dcterms:W3CDTF">2017-07-18T01:03:16Z</dcterms:created>
  <dcterms:modified xsi:type="dcterms:W3CDTF">2017-08-13T23:09:40Z</dcterms:modified>
</cp:coreProperties>
</file>