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66" r:id="rId2"/>
    <p:sldId id="260" r:id="rId3"/>
    <p:sldId id="261" r:id="rId4"/>
    <p:sldId id="268" r:id="rId5"/>
    <p:sldId id="262" r:id="rId6"/>
    <p:sldId id="263" r:id="rId7"/>
    <p:sldId id="267" r:id="rId8"/>
    <p:sldId id="264" r:id="rId9"/>
    <p:sldId id="265" r:id="rId10"/>
    <p:sldId id="257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0CE95-F60A-4DB5-9A1E-C95F166BCBB8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56F80-9460-4BCA-AD5C-9F14B7305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8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64723B4-8851-482E-AE90-D993F0D63183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9A27454-DF45-4092-8428-D7CA9D8862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solidFill>
                  <a:srgbClr val="365F91"/>
                </a:solidFill>
                <a:latin typeface="Cambria"/>
              </a:rPr>
              <a:t> institutionalism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202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lvl="0"/>
            <a:r>
              <a:rPr lang="en-US" b="1" dirty="0">
                <a:solidFill>
                  <a:srgbClr val="365F91"/>
                </a:solidFill>
                <a:latin typeface="Cambria"/>
              </a:rPr>
              <a:t>The End justifies the means </a:t>
            </a:r>
            <a:endParaRPr lang="en-US" b="1" i="0" u="none" strike="noStrike" baseline="0" dirty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R="0" lvl="1" rtl="0">
              <a:buFont typeface="Wingdings" panose="05000000000000000000" pitchFamily="2" charset="2"/>
              <a:buChar char="q"/>
            </a:pPr>
            <a:r>
              <a:rPr lang="en-US" b="1" i="0" u="none" strike="noStrike" baseline="0" dirty="0">
                <a:solidFill>
                  <a:srgbClr val="C00000"/>
                </a:solidFill>
                <a:latin typeface="Cambria"/>
              </a:rPr>
              <a:t>“It does not matter who opens the envelope, but it matters who got the Money”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u="none" strike="noStrike" baseline="0" dirty="0">
                <a:solidFill>
                  <a:srgbClr val="365F91"/>
                </a:solidFill>
                <a:latin typeface="Cambria"/>
              </a:rPr>
              <a:t>Straw man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10 members give 5$ To Mt. Dora Christian Home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10 members give 5$ into the treasury “for” Mt. Dora Christian Home and $50.00 is sent by the church</a:t>
            </a:r>
            <a:r>
              <a:rPr lang="en-US" b="1" i="0" u="none" strike="noStrike" baseline="0" dirty="0">
                <a:solidFill>
                  <a:srgbClr val="365F91"/>
                </a:solidFill>
                <a:latin typeface="Times New Roman"/>
              </a:rPr>
              <a:t>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In both cases the Home gets $50.00.  </a:t>
            </a:r>
            <a:r>
              <a:rPr lang="en-US" b="1" i="0" u="none" strike="noStrike" baseline="0" dirty="0">
                <a:solidFill>
                  <a:srgbClr val="C00000"/>
                </a:solidFill>
                <a:latin typeface="Cambria"/>
              </a:rPr>
              <a:t>What is the difference?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u="none" strike="noStrike" baseline="0" dirty="0">
                <a:solidFill>
                  <a:srgbClr val="365F91"/>
                </a:solidFill>
                <a:latin typeface="Cambria"/>
              </a:rPr>
              <a:t>Lev 10:1“Hey Nadab, it’s all going to burn up, go ahead flick your Bic”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u="none" strike="noStrike" baseline="0" dirty="0">
                <a:solidFill>
                  <a:srgbClr val="365F91"/>
                </a:solidFill>
                <a:latin typeface="Cambria"/>
              </a:rPr>
              <a:t> </a:t>
            </a:r>
            <a:r>
              <a:rPr lang="en-US" b="1" i="1" u="none" strike="noStrike" baseline="0" dirty="0" err="1">
                <a:solidFill>
                  <a:srgbClr val="365F91"/>
                </a:solidFill>
                <a:latin typeface="Cambria"/>
              </a:rPr>
              <a:t>Num</a:t>
            </a:r>
            <a:r>
              <a:rPr lang="en-US" b="1" i="1" u="none" strike="noStrike" baseline="0" dirty="0">
                <a:solidFill>
                  <a:srgbClr val="365F91"/>
                </a:solidFill>
                <a:latin typeface="Cambria"/>
              </a:rPr>
              <a:t> 20:10-12 “What’s the big deal we got water didn’t we”?</a:t>
            </a:r>
            <a:endParaRPr lang="en-US" b="1" i="1" u="none" strike="noStrike" baseline="0" dirty="0">
              <a:solidFill>
                <a:srgbClr val="365F91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283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marR="0" rtl="0"/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R="0" lvl="0" rtl="0">
              <a:buFont typeface="Wingdings" panose="05000000000000000000" pitchFamily="2" charset="2"/>
              <a:buChar char="q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Responsibility 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To have a scriptural foundation for the things that we practice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The bible doesn’t say we can’t is thin ice</a:t>
            </a:r>
          </a:p>
          <a:p>
            <a:pPr marR="0" lvl="0" rtl="0">
              <a:buFont typeface="Wingdings" panose="05000000000000000000" pitchFamily="2" charset="2"/>
              <a:buChar char="q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Basic disagreement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Not over concepts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Interpretation of Scripture</a:t>
            </a:r>
          </a:p>
          <a:p>
            <a:pPr marR="0" lvl="0" rtl="0">
              <a:buFont typeface="Wingdings" panose="05000000000000000000" pitchFamily="2" charset="2"/>
              <a:buChar char="q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The all Sufficiency of the Church 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Who will accuse God of building a defective product</a:t>
            </a:r>
          </a:p>
          <a:p>
            <a:pPr marR="0" lvl="0" rtl="0">
              <a:buFont typeface="Wingdings" panose="05000000000000000000" pitchFamily="2" charset="2"/>
              <a:buChar char="q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The End Justifies the Means 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Nadab and Abihu</a:t>
            </a:r>
          </a:p>
          <a:p>
            <a:pPr marR="0" lvl="1" rtl="0">
              <a:buFont typeface="Wingdings" panose="05000000000000000000" pitchFamily="2" charset="2"/>
              <a:buChar char="Ø"/>
            </a:pPr>
            <a:r>
              <a:rPr lang="en-US" b="1" i="0" u="none" strike="noStrike" baseline="0" dirty="0">
                <a:solidFill>
                  <a:srgbClr val="365F91"/>
                </a:solidFill>
                <a:latin typeface="Cambria"/>
              </a:rPr>
              <a:t>Moses</a:t>
            </a:r>
          </a:p>
        </p:txBody>
      </p:sp>
    </p:spTree>
    <p:extLst>
      <p:ext uri="{BB962C8B-B14F-4D97-AF65-F5344CB8AC3E}">
        <p14:creationId xmlns:p14="http://schemas.microsoft.com/office/powerpoint/2010/main" val="291049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0"/>
            <a:r>
              <a:rPr lang="en-US" b="1" dirty="0">
                <a:solidFill>
                  <a:srgbClr val="365F91"/>
                </a:solidFill>
                <a:latin typeface="Cambria"/>
              </a:rPr>
              <a:t>Responsibility</a:t>
            </a:r>
            <a:br>
              <a:rPr lang="en-US" b="1" dirty="0">
                <a:solidFill>
                  <a:srgbClr val="365F91"/>
                </a:solidFill>
                <a:latin typeface="Cambria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C00000"/>
                </a:solidFill>
                <a:latin typeface="Cambria"/>
              </a:rPr>
              <a:t>“Whoever is </a:t>
            </a:r>
            <a:r>
              <a:rPr lang="en-US" b="1" i="1" u="sng" dirty="0">
                <a:solidFill>
                  <a:srgbClr val="C00000"/>
                </a:solidFill>
                <a:latin typeface="Cambria"/>
              </a:rPr>
              <a:t>anti-scriptural </a:t>
            </a:r>
            <a:r>
              <a:rPr lang="en-US" dirty="0">
                <a:solidFill>
                  <a:srgbClr val="C00000"/>
                </a:solidFill>
                <a:latin typeface="Cambria"/>
              </a:rPr>
              <a:t>is responsible for whatever division exists”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Anti-Scriptural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The bible doesn’t say we can’t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Un-Scriptural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The bible doesn’t say we can</a:t>
            </a:r>
          </a:p>
          <a:p>
            <a:pPr marL="114300" indent="0" algn="ctr">
              <a:buNone/>
            </a:pPr>
            <a:r>
              <a:rPr lang="en-US" b="1" i="1" dirty="0">
                <a:solidFill>
                  <a:srgbClr val="C00000"/>
                </a:solidFill>
                <a:latin typeface="Cambria"/>
              </a:rPr>
              <a:t>What does the Bible Say?</a:t>
            </a:r>
            <a:endParaRPr lang="en-US" dirty="0">
              <a:solidFill>
                <a:srgbClr val="C00000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it-IT" b="1" i="1" dirty="0">
                <a:solidFill>
                  <a:srgbClr val="365F91"/>
                </a:solidFill>
                <a:latin typeface="Cambria"/>
              </a:rPr>
              <a:t>Jno 12:48, Col 3:17, 1Cor 4:6, Ma</a:t>
            </a:r>
            <a:r>
              <a:rPr lang="en-US" b="1" i="1" dirty="0" err="1">
                <a:solidFill>
                  <a:srgbClr val="365F91"/>
                </a:solidFill>
                <a:latin typeface="Cambria"/>
              </a:rPr>
              <a:t>tt</a:t>
            </a:r>
            <a:r>
              <a:rPr lang="en-US" b="1" i="1" dirty="0">
                <a:solidFill>
                  <a:srgbClr val="365F91"/>
                </a:solidFill>
                <a:latin typeface="Cambria"/>
              </a:rPr>
              <a:t> 7:15-23</a:t>
            </a:r>
            <a:br>
              <a:rPr lang="en-US" b="1" i="1" dirty="0">
                <a:solidFill>
                  <a:srgbClr val="365F91"/>
                </a:solidFill>
                <a:latin typeface="Cambria"/>
              </a:rPr>
            </a:br>
            <a:endParaRPr lang="en-US" b="1" i="1" dirty="0">
              <a:solidFill>
                <a:srgbClr val="365F91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2470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686800" cy="838200"/>
          </a:xfrm>
        </p:spPr>
        <p:txBody>
          <a:bodyPr anchor="t">
            <a:normAutofit fontScale="90000"/>
          </a:bodyPr>
          <a:lstStyle/>
          <a:p>
            <a:pPr lvl="0"/>
            <a:r>
              <a:rPr lang="en-US" sz="4000" b="1" dirty="0">
                <a:solidFill>
                  <a:srgbClr val="365F91"/>
                </a:solidFill>
                <a:latin typeface="Cambria"/>
              </a:rPr>
              <a:t> Basic disagreement</a:t>
            </a:r>
            <a:br>
              <a:rPr lang="en-US" b="1" dirty="0">
                <a:solidFill>
                  <a:srgbClr val="365F91"/>
                </a:solidFill>
                <a:latin typeface="Cambria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“The concept of the church.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Cambria"/>
              </a:rPr>
              <a:t>“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Whether the church is an organization or a relationship?</a:t>
            </a:r>
          </a:p>
          <a:p>
            <a:pPr>
              <a:buFont typeface="Wingdings" panose="05000000000000000000" pitchFamily="2" charset="2"/>
              <a:buChar char="q"/>
            </a:pPr>
            <a:endParaRPr lang="en-US" b="1" dirty="0">
              <a:solidFill>
                <a:srgbClr val="C00000"/>
              </a:solidFill>
              <a:latin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ambria"/>
              </a:rPr>
              <a:t>The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ambria"/>
              </a:rPr>
              <a:t>choices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/>
          </a:bodyPr>
          <a:lstStyle/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70C0"/>
                </a:solidFill>
                <a:latin typeface="Cambria"/>
              </a:rPr>
              <a:t>Choice 1 Organization</a:t>
            </a:r>
          </a:p>
          <a:p>
            <a:pPr marL="857250" lvl="2" indent="-457200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C00000"/>
                </a:solidFill>
                <a:latin typeface="Cambria"/>
              </a:rPr>
              <a:t>“This develops into an </a:t>
            </a:r>
            <a:r>
              <a:rPr lang="en-US" sz="2600" b="1" u="sng" dirty="0">
                <a:solidFill>
                  <a:srgbClr val="C00000"/>
                </a:solidFill>
                <a:latin typeface="Cambria"/>
              </a:rPr>
              <a:t>imagined</a:t>
            </a:r>
            <a:r>
              <a:rPr lang="en-US" sz="2600" b="1" dirty="0">
                <a:solidFill>
                  <a:srgbClr val="C00000"/>
                </a:solidFill>
                <a:latin typeface="Cambria"/>
              </a:rPr>
              <a:t> and </a:t>
            </a:r>
            <a:r>
              <a:rPr lang="en-US" sz="2600" b="1" u="sng" dirty="0">
                <a:solidFill>
                  <a:srgbClr val="C00000"/>
                </a:solidFill>
                <a:latin typeface="Cambria"/>
              </a:rPr>
              <a:t>arbitrary</a:t>
            </a:r>
            <a:r>
              <a:rPr lang="en-US" sz="2600" b="1" dirty="0">
                <a:solidFill>
                  <a:srgbClr val="C00000"/>
                </a:solidFill>
                <a:latin typeface="Cambria"/>
              </a:rPr>
              <a:t> distinction between the </a:t>
            </a:r>
            <a:r>
              <a:rPr lang="en-US" sz="2600" b="1" u="sng" dirty="0">
                <a:solidFill>
                  <a:srgbClr val="C00000"/>
                </a:solidFill>
                <a:latin typeface="Cambria"/>
              </a:rPr>
              <a:t>church</a:t>
            </a:r>
            <a:r>
              <a:rPr lang="en-US" sz="2600" b="1" dirty="0">
                <a:solidFill>
                  <a:srgbClr val="C00000"/>
                </a:solidFill>
                <a:latin typeface="Cambria"/>
              </a:rPr>
              <a:t> and the </a:t>
            </a:r>
            <a:r>
              <a:rPr lang="en-US" sz="2600" b="1" u="sng" dirty="0">
                <a:solidFill>
                  <a:srgbClr val="C00000"/>
                </a:solidFill>
                <a:latin typeface="Cambria"/>
              </a:rPr>
              <a:t>individual</a:t>
            </a:r>
            <a:r>
              <a:rPr lang="en-US" sz="2600" b="1" dirty="0">
                <a:solidFill>
                  <a:srgbClr val="C00000"/>
                </a:solidFill>
                <a:latin typeface="Cambria"/>
              </a:rPr>
              <a:t> in all phases of </a:t>
            </a:r>
            <a:r>
              <a:rPr lang="en-US" sz="2600" b="1" u="sng" dirty="0">
                <a:solidFill>
                  <a:srgbClr val="0070C0"/>
                </a:solidFill>
                <a:latin typeface="Cambria"/>
              </a:rPr>
              <a:t>work</a:t>
            </a:r>
            <a:r>
              <a:rPr lang="en-US" sz="2600" b="1" dirty="0">
                <a:solidFill>
                  <a:srgbClr val="0070C0"/>
                </a:solidFill>
                <a:latin typeface="Cambria"/>
              </a:rPr>
              <a:t> </a:t>
            </a:r>
            <a:r>
              <a:rPr lang="en-US" sz="2600" b="1" dirty="0">
                <a:solidFill>
                  <a:srgbClr val="C00000"/>
                </a:solidFill>
                <a:latin typeface="Cambria"/>
              </a:rPr>
              <a:t>by the Christian.”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70C0"/>
                </a:solidFill>
                <a:latin typeface="Cambria"/>
              </a:rPr>
              <a:t>Choice 2 Relationship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C00000"/>
                </a:solidFill>
                <a:latin typeface="Cambria"/>
              </a:rPr>
              <a:t>“Any action required of God to the individual and to which action each Christian bears equal responsibility may be done in either individual or collective capacity”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365F91"/>
                </a:solidFill>
                <a:latin typeface="Cambria"/>
              </a:rPr>
              <a:t>Or </a:t>
            </a:r>
            <a:r>
              <a:rPr lang="en-US" sz="2800" b="1" dirty="0">
                <a:solidFill>
                  <a:srgbClr val="C00000"/>
                </a:solidFill>
                <a:latin typeface="Cambria"/>
              </a:rPr>
              <a:t>“What the individual can do the church can do”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0070C0"/>
              </a:solidFill>
              <a:latin typeface="Cambria"/>
            </a:endParaRPr>
          </a:p>
          <a:p>
            <a:pPr marL="457200" lvl="1" indent="-45720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0070C0"/>
              </a:solidFill>
              <a:latin typeface="Cambria"/>
            </a:endParaRPr>
          </a:p>
          <a:p>
            <a:pPr marL="457200" lvl="1" indent="-45720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365F91"/>
              </a:solidFill>
              <a:latin typeface="Cambria"/>
            </a:endParaRPr>
          </a:p>
          <a:p>
            <a:pPr marL="457200" lvl="1" indent="-457200">
              <a:buFont typeface="Wingdings" panose="05000000000000000000" pitchFamily="2" charset="2"/>
              <a:buChar char="q"/>
            </a:pPr>
            <a:endParaRPr lang="en-US" b="1" dirty="0">
              <a:solidFill>
                <a:srgbClr val="365F91"/>
              </a:solidFill>
              <a:latin typeface="Cambria"/>
            </a:endParaRPr>
          </a:p>
          <a:p>
            <a:pPr marL="342900" lvl="1" indent="-342900">
              <a:buFont typeface="Wingdings 2"/>
              <a:buChar char=""/>
            </a:pPr>
            <a:endParaRPr lang="en-US" b="1" dirty="0">
              <a:solidFill>
                <a:srgbClr val="365F91"/>
              </a:solidFill>
              <a:latin typeface="Cambria"/>
            </a:endParaRPr>
          </a:p>
          <a:p>
            <a:pPr marL="342900" lvl="1" indent="-342900">
              <a:buFont typeface="Wingdings 2"/>
              <a:buChar char=""/>
            </a:pPr>
            <a:endParaRPr lang="en-US" b="1" dirty="0">
              <a:solidFill>
                <a:srgbClr val="365F91"/>
              </a:solidFill>
              <a:latin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7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innerShdw blurRad="63500" dist="50800" dir="5400000">
              <a:prstClr val="black">
                <a:alpha val="50000"/>
              </a:prstClr>
            </a:innerShdw>
            <a:reflection blurRad="6350" stA="50000" endA="300" endPos="55500" dist="101600" dir="5400000" sy="-100000" algn="bl" rotWithShape="0"/>
          </a:effectLst>
        </p:spPr>
        <p:txBody>
          <a:bodyPr anchor="t"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600" b="1" dirty="0">
                <a:solidFill>
                  <a:srgbClr val="365F9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/>
              </a:rPr>
              <a:t>Test the Premise</a:t>
            </a:r>
            <a:endParaRPr lang="en-US" sz="36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The conjunction “or” infers choice (exclusion)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Organization: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 A </a:t>
            </a:r>
            <a:r>
              <a:rPr lang="en-US" b="1" u="sng" dirty="0">
                <a:solidFill>
                  <a:srgbClr val="FF0000"/>
                </a:solidFill>
                <a:latin typeface="Cambria"/>
              </a:rPr>
              <a:t>group</a:t>
            </a:r>
            <a:r>
              <a:rPr lang="en-US" b="1" dirty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of persons united for some purpose.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The </a:t>
            </a:r>
            <a:r>
              <a:rPr lang="en-US" b="1" i="1" u="sng" dirty="0">
                <a:solidFill>
                  <a:srgbClr val="FF0000"/>
                </a:solidFill>
                <a:latin typeface="Cambria"/>
              </a:rPr>
              <a:t>way</a:t>
            </a:r>
            <a:r>
              <a:rPr lang="en-US" b="1" dirty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in which a thing's parts are </a:t>
            </a:r>
            <a:r>
              <a:rPr lang="en-US" b="1" u="sng" dirty="0">
                <a:solidFill>
                  <a:srgbClr val="FF0000"/>
                </a:solidFill>
                <a:latin typeface="Cambria"/>
              </a:rPr>
              <a:t>arranged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to </a:t>
            </a:r>
            <a:r>
              <a:rPr lang="en-US" b="1" u="sng" dirty="0">
                <a:solidFill>
                  <a:srgbClr val="FF0000"/>
                </a:solidFill>
                <a:latin typeface="Cambria"/>
              </a:rPr>
              <a:t>work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together.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Relationship: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Of belonging to the same family.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A condition that exists between people or groups that deal with one another.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Which of these definitions exclude the other ?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Scripture uses both descriptions </a:t>
            </a:r>
            <a:r>
              <a:rPr lang="en-US" b="1" dirty="0">
                <a:solidFill>
                  <a:srgbClr val="FF0000"/>
                </a:solidFill>
                <a:latin typeface="Cambria"/>
              </a:rPr>
              <a:t>Rom 8:12-17, 1Cor 12:28, Eph 4:11</a:t>
            </a:r>
          </a:p>
          <a:p>
            <a:pPr marL="514350" lvl="1" indent="0" algn="ctr">
              <a:buNone/>
            </a:pPr>
            <a:r>
              <a:rPr lang="en-US" sz="3700" b="1" dirty="0">
                <a:solidFill>
                  <a:srgbClr val="FF0000"/>
                </a:solidFill>
                <a:latin typeface="Cambria"/>
              </a:rPr>
              <a:t>Organization and Relationship</a:t>
            </a:r>
          </a:p>
        </p:txBody>
      </p:sp>
    </p:spTree>
    <p:extLst>
      <p:ext uri="{BB962C8B-B14F-4D97-AF65-F5344CB8AC3E}">
        <p14:creationId xmlns:p14="http://schemas.microsoft.com/office/powerpoint/2010/main" val="33999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600" b="1" dirty="0">
                <a:solidFill>
                  <a:srgbClr val="365F9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/>
              </a:rPr>
              <a:t>Examine his Conclusion</a:t>
            </a:r>
            <a:endParaRPr lang="en-US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000" b="1" i="1" dirty="0">
                <a:solidFill>
                  <a:srgbClr val="C00000"/>
                </a:solidFill>
                <a:latin typeface="Cambria"/>
              </a:rPr>
              <a:t>”… </a:t>
            </a: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imagined</a:t>
            </a:r>
            <a:r>
              <a:rPr lang="en-US" sz="3000" b="1" i="1" dirty="0">
                <a:solidFill>
                  <a:srgbClr val="C00000"/>
                </a:solidFill>
                <a:latin typeface="Cambria"/>
              </a:rPr>
              <a:t> and </a:t>
            </a: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arbitrary</a:t>
            </a:r>
            <a:r>
              <a:rPr lang="en-US" sz="3000" b="1" i="1" dirty="0">
                <a:solidFill>
                  <a:srgbClr val="C00000"/>
                </a:solidFill>
                <a:latin typeface="Cambria"/>
              </a:rPr>
              <a:t> distinction between the </a:t>
            </a: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church</a:t>
            </a:r>
            <a:r>
              <a:rPr lang="en-US" sz="3000" b="1" i="1" dirty="0">
                <a:solidFill>
                  <a:srgbClr val="C00000"/>
                </a:solidFill>
                <a:latin typeface="Cambria"/>
              </a:rPr>
              <a:t> and the </a:t>
            </a: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individual</a:t>
            </a:r>
            <a:r>
              <a:rPr lang="en-US" sz="3000" b="1" i="1" dirty="0">
                <a:solidFill>
                  <a:srgbClr val="C00000"/>
                </a:solidFill>
                <a:latin typeface="Cambria"/>
              </a:rPr>
              <a:t>”</a:t>
            </a:r>
          </a:p>
          <a:p>
            <a:pPr marL="800100" lvl="3" indent="-34290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365F91"/>
                </a:solidFill>
                <a:latin typeface="Cambria"/>
              </a:rPr>
              <a:t>Negative terms infer (“NO DISTINCTION”)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Church</a:t>
            </a:r>
            <a:r>
              <a:rPr lang="en-US" sz="3000" b="1" i="1" dirty="0">
                <a:solidFill>
                  <a:srgbClr val="365F91"/>
                </a:solidFill>
                <a:latin typeface="Cambria"/>
              </a:rPr>
              <a:t>: a collective noun.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”...this unique class of nouns denotes a </a:t>
            </a:r>
            <a:r>
              <a:rPr lang="en-US" b="1" u="sng" dirty="0">
                <a:solidFill>
                  <a:srgbClr val="C00000"/>
                </a:solidFill>
                <a:latin typeface="Cambria"/>
              </a:rPr>
              <a:t>group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of people, animals, objects, or ideas as a </a:t>
            </a:r>
            <a:r>
              <a:rPr lang="en-US" b="1" u="sng" dirty="0">
                <a:solidFill>
                  <a:srgbClr val="C00000"/>
                </a:solidFill>
                <a:latin typeface="Cambria"/>
              </a:rPr>
              <a:t>single</a:t>
            </a:r>
            <a:r>
              <a:rPr lang="en-US" b="1" dirty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entity”.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Individual</a:t>
            </a:r>
            <a:r>
              <a:rPr lang="en-US" sz="3000" b="1" i="1" dirty="0">
                <a:solidFill>
                  <a:srgbClr val="365F91"/>
                </a:solidFill>
                <a:latin typeface="Cambria"/>
              </a:rPr>
              <a:t>: a </a:t>
            </a:r>
            <a:r>
              <a:rPr lang="en-US" sz="3000" b="1" i="1" u="sng" dirty="0">
                <a:solidFill>
                  <a:srgbClr val="C00000"/>
                </a:solidFill>
                <a:latin typeface="Cambria"/>
              </a:rPr>
              <a:t>single</a:t>
            </a:r>
            <a:r>
              <a:rPr lang="en-US" sz="3000" b="1" i="1" dirty="0">
                <a:solidFill>
                  <a:srgbClr val="365F91"/>
                </a:solidFill>
                <a:latin typeface="Cambria"/>
              </a:rPr>
              <a:t> person, animal, or thing.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rgbClr val="C00000"/>
                </a:solidFill>
                <a:latin typeface="Cambria"/>
              </a:rPr>
              <a:t>We can’t distinguish between a group and an individual in written text.</a:t>
            </a:r>
          </a:p>
        </p:txBody>
      </p:sp>
    </p:spTree>
    <p:extLst>
      <p:ext uri="{BB962C8B-B14F-4D97-AF65-F5344CB8AC3E}">
        <p14:creationId xmlns:p14="http://schemas.microsoft.com/office/powerpoint/2010/main" val="204123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>
              <a:spcBef>
                <a:spcPct val="0"/>
              </a:spcBef>
            </a:pPr>
            <a:r>
              <a:rPr lang="en-US" sz="40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/>
              </a:rPr>
              <a:t>Church used in “Distributive” sense</a:t>
            </a:r>
            <a:br>
              <a:rPr lang="en-US" b="1" i="1" dirty="0">
                <a:solidFill>
                  <a:srgbClr val="365F91"/>
                </a:solidFill>
                <a:latin typeface="Cambria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</a:rPr>
              <a:t>“Collective” if paid by church treasury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</a:rPr>
              <a:t>“Distributive” if paid by individual Christians </a:t>
            </a:r>
          </a:p>
          <a:p>
            <a:pPr marL="114300" indent="0" algn="ctr">
              <a:buNone/>
            </a:pPr>
            <a:r>
              <a:rPr lang="en-US" sz="2800" b="1" i="1" dirty="0">
                <a:solidFill>
                  <a:srgbClr val="0070C0"/>
                </a:solidFill>
              </a:rPr>
              <a:t>“Church” either way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u="sng" dirty="0">
                <a:solidFill>
                  <a:srgbClr val="0070C0"/>
                </a:solidFill>
                <a:latin typeface="Cambria"/>
              </a:rPr>
              <a:t>Distributive</a:t>
            </a:r>
            <a:r>
              <a:rPr lang="en-US" b="1" dirty="0">
                <a:solidFill>
                  <a:srgbClr val="0070C0"/>
                </a:solidFill>
                <a:latin typeface="Cambria"/>
              </a:rPr>
              <a:t>: (Grammar.) referring to </a:t>
            </a:r>
            <a:r>
              <a:rPr lang="en-US" b="1" u="sng" dirty="0">
                <a:solidFill>
                  <a:srgbClr val="C00000"/>
                </a:solidFill>
                <a:latin typeface="Cambria"/>
              </a:rPr>
              <a:t>each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ambria"/>
              </a:rPr>
              <a:t>individual of a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</a:t>
            </a:r>
            <a:r>
              <a:rPr lang="en-US" b="1" u="sng" dirty="0">
                <a:solidFill>
                  <a:srgbClr val="C00000"/>
                </a:solidFill>
                <a:latin typeface="Cambria"/>
              </a:rPr>
              <a:t>group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ambria"/>
              </a:rPr>
              <a:t>being considered </a:t>
            </a:r>
            <a:r>
              <a:rPr lang="en-US" b="1" u="sng" dirty="0">
                <a:solidFill>
                  <a:srgbClr val="C00000"/>
                </a:solidFill>
                <a:latin typeface="Cambria"/>
              </a:rPr>
              <a:t>separately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  <a:latin typeface="Cambria"/>
              </a:rPr>
              <a:t>If there is </a:t>
            </a:r>
            <a:r>
              <a:rPr lang="en-US" b="1" i="1" dirty="0">
                <a:solidFill>
                  <a:srgbClr val="C00000"/>
                </a:solidFill>
                <a:latin typeface="Cambria"/>
              </a:rPr>
              <a:t>no difference </a:t>
            </a:r>
            <a:r>
              <a:rPr lang="en-US" b="1" i="1" dirty="0">
                <a:solidFill>
                  <a:srgbClr val="0070C0"/>
                </a:solidFill>
                <a:latin typeface="Cambria"/>
              </a:rPr>
              <a:t>between the individual and the church then: Collective = Distributive and: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0070C0"/>
                </a:solidFill>
                <a:latin typeface="Cambria"/>
              </a:rPr>
              <a:t>The conclusion of the supplement becomes: 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“Any action required of God to the </a:t>
            </a:r>
            <a:r>
              <a:rPr lang="en-US" b="1" dirty="0">
                <a:solidFill>
                  <a:srgbClr val="00B050"/>
                </a:solidFill>
                <a:latin typeface="Cambria"/>
              </a:rPr>
              <a:t>church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and to which action each </a:t>
            </a:r>
            <a:r>
              <a:rPr lang="en-US" b="1" dirty="0">
                <a:solidFill>
                  <a:srgbClr val="00B050"/>
                </a:solidFill>
                <a:latin typeface="Cambria"/>
              </a:rPr>
              <a:t>church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bears equal responsibility may be done in either </a:t>
            </a:r>
            <a:r>
              <a:rPr lang="en-US" b="1" dirty="0">
                <a:solidFill>
                  <a:srgbClr val="00B050"/>
                </a:solidFill>
                <a:latin typeface="Cambria"/>
              </a:rPr>
              <a:t>collective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or </a:t>
            </a:r>
            <a:r>
              <a:rPr lang="en-US" b="1" dirty="0">
                <a:solidFill>
                  <a:srgbClr val="00B050"/>
                </a:solidFill>
                <a:latin typeface="Cambria"/>
              </a:rPr>
              <a:t>collective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capacity”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solidFill>
                  <a:srgbClr val="C00000"/>
                </a:solidFill>
                <a:latin typeface="Cambria"/>
              </a:rPr>
              <a:t>“To whom does God speak?”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  <a:latin typeface="Cambria"/>
              </a:rPr>
              <a:t>Why Ask?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  <a:latin typeface="Cambria"/>
              </a:rPr>
              <a:t>Widows 1 Tim 5:16 If any believing man or woman has widows, let them relieve them, and do not let the church be burdened, that it may relieve those who are really widows.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  <a:latin typeface="Cambria"/>
              </a:rPr>
              <a:t>“Paul is not teaching a distinction between the collective and the individual.  He is talking about “individual” separation…of responsibilities.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0070C0"/>
                </a:solidFill>
                <a:latin typeface="Cambria"/>
              </a:rPr>
              <a:t>Why use the word “church” in the passage?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0070C0"/>
                </a:solidFill>
                <a:latin typeface="Cambria"/>
              </a:rPr>
              <a:t>If any believing man or woman has widows, let them relieve them, and do not let the </a:t>
            </a:r>
            <a:r>
              <a:rPr lang="en-US" b="1" i="1" u="sng" dirty="0">
                <a:solidFill>
                  <a:srgbClr val="FF0000"/>
                </a:solidFill>
                <a:latin typeface="Cambria"/>
              </a:rPr>
              <a:t>rest</a:t>
            </a:r>
            <a:r>
              <a:rPr lang="en-US" b="1" i="1" dirty="0">
                <a:solidFill>
                  <a:srgbClr val="365F91"/>
                </a:solidFill>
                <a:latin typeface="Cambria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ambria"/>
              </a:rPr>
              <a:t>be burdened, that the </a:t>
            </a:r>
            <a:r>
              <a:rPr lang="en-US" b="1" i="1" u="sng" dirty="0">
                <a:solidFill>
                  <a:srgbClr val="FF0000"/>
                </a:solidFill>
                <a:latin typeface="Cambria"/>
              </a:rPr>
              <a:t>rest</a:t>
            </a:r>
            <a:r>
              <a:rPr lang="en-US" b="1" i="1" dirty="0">
                <a:solidFill>
                  <a:srgbClr val="365F91"/>
                </a:solidFill>
                <a:latin typeface="Cambria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ambria"/>
              </a:rPr>
              <a:t>may relieve those who are really widows.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7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solidFill>
                  <a:srgbClr val="365F91"/>
                </a:solidFill>
                <a:latin typeface="Cambria"/>
              </a:rPr>
              <a:t>The all Sufficiency of the Church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C00000"/>
                </a:solidFill>
                <a:latin typeface="Cambria"/>
              </a:rPr>
              <a:t>Church + Institution = fulfillment of God’s work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Did the creator build a faulty church?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Did the creator, assign impossible tasks to the church?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All truth was delivered by the end of the first century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Jude 3, 2Tim 3:16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Can the “institution” be found in 1</a:t>
            </a:r>
            <a:r>
              <a:rPr lang="en-US" b="1" baseline="30000" dirty="0">
                <a:solidFill>
                  <a:srgbClr val="365F91"/>
                </a:solidFill>
                <a:latin typeface="Cambria"/>
              </a:rPr>
              <a:t>st</a:t>
            </a:r>
            <a:r>
              <a:rPr lang="en-US" b="1" dirty="0">
                <a:solidFill>
                  <a:srgbClr val="365F91"/>
                </a:solidFill>
                <a:latin typeface="Cambria"/>
              </a:rPr>
              <a:t> century history?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More widows then or now?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Arrangement for “Galilean Widows Home”?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dirty="0">
                <a:solidFill>
                  <a:srgbClr val="365F91"/>
                </a:solidFill>
                <a:latin typeface="Cambria"/>
              </a:rPr>
              <a:t>More orphans then or now?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Arrangement for “Old Judean Orphans Home”?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365F91"/>
                </a:solidFill>
                <a:latin typeface="Cambria"/>
              </a:rPr>
              <a:t>Is there evidence of a “sponsoring church” arrangement?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C00000"/>
                </a:solidFill>
                <a:latin typeface="Cambria"/>
              </a:rPr>
              <a:t>Will you on judgment day look at God and say “you built a church with a fault.  In your name we added the institution</a:t>
            </a:r>
            <a:r>
              <a:rPr lang="en-US" b="1" dirty="0">
                <a:solidFill>
                  <a:srgbClr val="C00000"/>
                </a:solidFill>
                <a:latin typeface="Times New Roman"/>
              </a:rPr>
              <a:t>,</a:t>
            </a:r>
            <a:r>
              <a:rPr lang="en-US" b="1" dirty="0">
                <a:solidFill>
                  <a:srgbClr val="C00000"/>
                </a:solidFill>
                <a:latin typeface="Cambria"/>
              </a:rPr>
              <a:t> to make up for that which was lacking?” Matt 7:15-23</a:t>
            </a:r>
          </a:p>
        </p:txBody>
      </p:sp>
    </p:spTree>
    <p:extLst>
      <p:ext uri="{BB962C8B-B14F-4D97-AF65-F5344CB8AC3E}">
        <p14:creationId xmlns:p14="http://schemas.microsoft.com/office/powerpoint/2010/main" val="17874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401</TotalTime>
  <Words>812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Calibri</vt:lpstr>
      <vt:lpstr>Cambria</vt:lpstr>
      <vt:lpstr>Franklin Gothic Book</vt:lpstr>
      <vt:lpstr>Franklin Gothic Medium</vt:lpstr>
      <vt:lpstr>Times New Roman</vt:lpstr>
      <vt:lpstr>Wingdings</vt:lpstr>
      <vt:lpstr>Wingdings 2</vt:lpstr>
      <vt:lpstr>Trek</vt:lpstr>
      <vt:lpstr> institutionalism</vt:lpstr>
      <vt:lpstr>Responsibility </vt:lpstr>
      <vt:lpstr> Basic disagreement </vt:lpstr>
      <vt:lpstr>The choices</vt:lpstr>
      <vt:lpstr>Test the Premise</vt:lpstr>
      <vt:lpstr>Examine his Conclusion</vt:lpstr>
      <vt:lpstr>Church used in “Distributive” sense </vt:lpstr>
      <vt:lpstr>“To whom does God speak?”</vt:lpstr>
      <vt:lpstr>The all Sufficiency of the Church</vt:lpstr>
      <vt:lpstr>The End justifies the means 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Becky</dc:creator>
  <cp:lastModifiedBy>Knollwood</cp:lastModifiedBy>
  <cp:revision>43</cp:revision>
  <dcterms:created xsi:type="dcterms:W3CDTF">2017-07-28T02:35:50Z</dcterms:created>
  <dcterms:modified xsi:type="dcterms:W3CDTF">2017-07-30T22:01:25Z</dcterms:modified>
</cp:coreProperties>
</file>