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6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5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85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65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06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68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10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69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92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67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9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237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19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16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9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5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4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9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3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1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7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7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03127-4DFC-4DA0-9FC1-4E9C2652DD4A}" type="datetimeFigureOut">
              <a:rPr lang="en-US" smtClean="0"/>
              <a:t>7/15/2017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109D5-9010-4772-9862-C21775A74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492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413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christfellowshipcc.org/wp-content/uploads/2017/02/ParableofSower.png">
            <a:extLst>
              <a:ext uri="{FF2B5EF4-FFF2-40B4-BE49-F238E27FC236}">
                <a16:creationId xmlns:a16="http://schemas.microsoft.com/office/drawing/2014/main" xmlns="" id="{DA215D2F-7B4C-4C85-A7F6-717F918A5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170"/>
            <a:ext cx="9144000" cy="368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EAE2C3-01D9-441A-8D01-B4EA394B1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837039"/>
            <a:ext cx="6848061" cy="1550509"/>
          </a:xfrm>
        </p:spPr>
        <p:txBody>
          <a:bodyPr>
            <a:normAutofit/>
          </a:bodyPr>
          <a:lstStyle/>
          <a:p>
            <a:r>
              <a:rPr lang="en-US" sz="2800" dirty="0"/>
              <a:t>“Therefore hear the parable of the sower” </a:t>
            </a:r>
          </a:p>
          <a:p>
            <a:r>
              <a:rPr lang="en-US" sz="2800" dirty="0"/>
              <a:t>Matthew 13:18</a:t>
            </a:r>
          </a:p>
        </p:txBody>
      </p:sp>
    </p:spTree>
    <p:extLst>
      <p:ext uri="{BB962C8B-B14F-4D97-AF65-F5344CB8AC3E}">
        <p14:creationId xmlns:p14="http://schemas.microsoft.com/office/powerpoint/2010/main" val="227871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christfellowshipcc.org/wp-content/uploads/2017/02/ParableofSower.png">
            <a:extLst>
              <a:ext uri="{FF2B5EF4-FFF2-40B4-BE49-F238E27FC236}">
                <a16:creationId xmlns:a16="http://schemas.microsoft.com/office/drawing/2014/main" xmlns="" id="{DA215D2F-7B4C-4C85-A7F6-717F918A5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690"/>
            <a:ext cx="9144000" cy="368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5EAE2C3-01D9-441A-8D01-B4EA394B1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837040"/>
            <a:ext cx="6858000" cy="82163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Brush Script MT" panose="03060802040406070304" pitchFamily="66" charset="0"/>
              </a:rPr>
              <a:t>Matthew 13:1-9, 18-23</a:t>
            </a:r>
          </a:p>
        </p:txBody>
      </p:sp>
    </p:spTree>
    <p:extLst>
      <p:ext uri="{BB962C8B-B14F-4D97-AF65-F5344CB8AC3E}">
        <p14:creationId xmlns:p14="http://schemas.microsoft.com/office/powerpoint/2010/main" val="2648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3B7008-3D2C-4335-AE5E-2B342ACF6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3831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is a Parable?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27064B-A6B3-4278-87AF-6F026EFAE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1478"/>
            <a:ext cx="7886700" cy="4785485"/>
          </a:xfrm>
        </p:spPr>
        <p:txBody>
          <a:bodyPr/>
          <a:lstStyle/>
          <a:p>
            <a:pPr lvl="0"/>
            <a:r>
              <a:rPr lang="en-US" dirty="0"/>
              <a:t>From the Greek word </a:t>
            </a:r>
            <a:r>
              <a:rPr lang="en-US" b="1" i="1" dirty="0" err="1"/>
              <a:t>parabole</a:t>
            </a:r>
            <a:r>
              <a:rPr lang="en-US" dirty="0"/>
              <a:t> which refers to something that is cast alongside something else for comparison.</a:t>
            </a:r>
          </a:p>
          <a:p>
            <a:pPr lvl="0"/>
            <a:r>
              <a:rPr lang="en-US" dirty="0"/>
              <a:t>“Jesus teaching in parables involved various comparisons of known relationships, things and processes to communicate spiritual truths otherwise unknown to mankind.” </a:t>
            </a:r>
          </a:p>
          <a:p>
            <a:pPr lvl="0"/>
            <a:r>
              <a:rPr lang="en-US" dirty="0"/>
              <a:t>“An earthly story with a </a:t>
            </a:r>
            <a:br>
              <a:rPr lang="en-US" dirty="0"/>
            </a:br>
            <a:r>
              <a:rPr lang="en-US" dirty="0"/>
              <a:t>heavenly meaning.”</a:t>
            </a:r>
          </a:p>
          <a:p>
            <a:pPr lvl="0"/>
            <a:r>
              <a:rPr lang="en-US" dirty="0"/>
              <a:t>“If you can understand this – </a:t>
            </a:r>
            <a:br>
              <a:rPr lang="en-US" dirty="0"/>
            </a:br>
            <a:r>
              <a:rPr lang="en-US" dirty="0"/>
              <a:t>you can understand that.” </a:t>
            </a:r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2568C79D-AEC7-47E4-B207-60FEF4B38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744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74CE4-F31E-46BF-A15E-035241DC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Effectiveness of the Seed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540A-8C97-45CE-95B0-C1BB0191D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seed is the word of God (Luke 8:11).</a:t>
            </a:r>
          </a:p>
          <a:p>
            <a:r>
              <a:rPr lang="en-US" dirty="0"/>
              <a:t>God’s word has the power to beget spiritual life.</a:t>
            </a:r>
          </a:p>
          <a:p>
            <a:pPr lvl="1"/>
            <a:r>
              <a:rPr lang="en-US" sz="2800" dirty="0"/>
              <a:t>1 Peter 1:23; Rom. 1:16</a:t>
            </a:r>
          </a:p>
          <a:p>
            <a:r>
              <a:rPr lang="en-US" dirty="0"/>
              <a:t>We cannot change the message of the gospel to entice more people to accept it. </a:t>
            </a:r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C8F37142-1876-41EA-9B05-AC2E101C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73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74CE4-F31E-46BF-A15E-035241DC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The Condition of Man’s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540A-8C97-45CE-95B0-C1BB0191D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condition of one’s heart determines what they will do with God’s word. </a:t>
            </a:r>
          </a:p>
          <a:p>
            <a:pPr lvl="0"/>
            <a:r>
              <a:rPr lang="en-US" dirty="0"/>
              <a:t>Jesus warns us to </a:t>
            </a:r>
            <a:r>
              <a:rPr lang="en-US" i="1" dirty="0"/>
              <a:t>“take heed how you hear” </a:t>
            </a:r>
            <a:br>
              <a:rPr lang="en-US" i="1" dirty="0"/>
            </a:br>
            <a:r>
              <a:rPr lang="en-US" dirty="0"/>
              <a:t>(Luke 8:18). </a:t>
            </a:r>
          </a:p>
          <a:p>
            <a:pPr lvl="0"/>
            <a:r>
              <a:rPr lang="en-US" dirty="0"/>
              <a:t>James instructs us to receive God’s word properly (James 1:21-22). </a:t>
            </a:r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C8F37142-1876-41EA-9B05-AC2E101C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60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74CE4-F31E-46BF-A15E-035241DC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Satan Works To Harden Man’s Heart Against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540A-8C97-45CE-95B0-C1BB0191D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069"/>
            <a:ext cx="7886700" cy="422889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wayside</a:t>
            </a:r>
            <a:r>
              <a:rPr lang="en-US" dirty="0"/>
              <a:t> ground was hard and unable to receive </a:t>
            </a:r>
            <a:r>
              <a:rPr lang="en-US"/>
              <a:t>the </a:t>
            </a:r>
            <a:r>
              <a:rPr lang="en-US" smtClean="0"/>
              <a:t>seed. </a:t>
            </a:r>
            <a:endParaRPr lang="en-US" dirty="0"/>
          </a:p>
          <a:p>
            <a:r>
              <a:rPr lang="en-US" dirty="0"/>
              <a:t>Some hearts are like this.</a:t>
            </a:r>
          </a:p>
          <a:p>
            <a:pPr lvl="1"/>
            <a:r>
              <a:rPr lang="en-US" sz="2800" dirty="0"/>
              <a:t>Eph. 4:17-19; 1 Tim. 4:2</a:t>
            </a:r>
          </a:p>
          <a:p>
            <a:r>
              <a:rPr lang="en-US" dirty="0"/>
              <a:t>Satan plays a role in blinding </a:t>
            </a:r>
            <a:br>
              <a:rPr lang="en-US" dirty="0"/>
            </a:br>
            <a:r>
              <a:rPr lang="en-US" dirty="0"/>
              <a:t>and hardening man’s heart.</a:t>
            </a:r>
          </a:p>
          <a:p>
            <a:pPr lvl="1"/>
            <a:r>
              <a:rPr lang="en-US" sz="2800" dirty="0"/>
              <a:t>2 Cor. 4:3-4 </a:t>
            </a:r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C8F37142-1876-41EA-9B05-AC2E101C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28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74CE4-F31E-46BF-A15E-035241DC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God’s Word Cannot Thrive In Shallow Hearts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540A-8C97-45CE-95B0-C1BB0191D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069"/>
            <a:ext cx="7886700" cy="4659796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stony</a:t>
            </a:r>
            <a:r>
              <a:rPr lang="en-US" dirty="0"/>
              <a:t> ground was a thin layer of soil over a layer of rock. </a:t>
            </a:r>
          </a:p>
          <a:p>
            <a:r>
              <a:rPr lang="en-US" dirty="0"/>
              <a:t>This represents the person who receives the word with joy, but stumbles as soon as he faces persecution for making this decision. </a:t>
            </a:r>
            <a:endParaRPr lang="en-US" sz="2800" dirty="0"/>
          </a:p>
          <a:p>
            <a:r>
              <a:rPr lang="en-US" dirty="0"/>
              <a:t>Emotion is important, but our faith must be based upon strong convictions, </a:t>
            </a:r>
            <a:br>
              <a:rPr lang="en-US" dirty="0"/>
            </a:br>
            <a:r>
              <a:rPr lang="en-US" dirty="0"/>
              <a:t>not feelings. </a:t>
            </a:r>
          </a:p>
          <a:p>
            <a:r>
              <a:rPr lang="en-US" dirty="0"/>
              <a:t>We must develop a strong faith </a:t>
            </a:r>
            <a:br>
              <a:rPr lang="en-US" dirty="0"/>
            </a:br>
            <a:r>
              <a:rPr lang="en-US" dirty="0"/>
              <a:t>(1 Pet. 2:1-2). </a:t>
            </a:r>
            <a:endParaRPr lang="en-US" sz="2800" dirty="0"/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C8F37142-1876-41EA-9B05-AC2E101C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82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74CE4-F31E-46BF-A15E-035241DC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God’s Word Cannot Be Fruitful In A Crowded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540A-8C97-45CE-95B0-C1BB0191D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6852"/>
            <a:ext cx="7886700" cy="403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thorny</a:t>
            </a:r>
            <a:r>
              <a:rPr lang="en-US" dirty="0"/>
              <a:t> ground was soil full of weeds.  </a:t>
            </a:r>
          </a:p>
          <a:p>
            <a:r>
              <a:rPr lang="en-US" dirty="0"/>
              <a:t>This represents the heart that is crowded with: </a:t>
            </a:r>
          </a:p>
          <a:p>
            <a:pPr lvl="1"/>
            <a:r>
              <a:rPr lang="en-US" i="1" dirty="0"/>
              <a:t>“the cares of this world and the deceitfulness of riches” </a:t>
            </a:r>
          </a:p>
          <a:p>
            <a:pPr lvl="1"/>
            <a:r>
              <a:rPr lang="en-US" i="1" dirty="0"/>
              <a:t>“the pleasures of life”</a:t>
            </a:r>
          </a:p>
          <a:p>
            <a:pPr lvl="1"/>
            <a:r>
              <a:rPr lang="en-US" i="1" dirty="0"/>
              <a:t>“the desire for other things” </a:t>
            </a:r>
          </a:p>
          <a:p>
            <a:pPr lvl="1"/>
            <a:r>
              <a:rPr lang="en-US" dirty="0"/>
              <a:t>(Matt. 13:22; Mark 4:19; Luke 8:14)</a:t>
            </a:r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C8F37142-1876-41EA-9B05-AC2E101C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51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74CE4-F31E-46BF-A15E-035241DC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Good Hearts Are Fruitful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540A-8C97-45CE-95B0-C1BB0191D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They</a:t>
            </a:r>
            <a:r>
              <a:rPr lang="en-US" b="1" i="1" dirty="0"/>
              <a:t> understand</a:t>
            </a:r>
            <a:r>
              <a:rPr lang="en-US" dirty="0"/>
              <a:t> the word (Matt. 13:23).</a:t>
            </a:r>
          </a:p>
          <a:p>
            <a:pPr lvl="0"/>
            <a:r>
              <a:rPr lang="en-US" dirty="0"/>
              <a:t>They </a:t>
            </a:r>
            <a:r>
              <a:rPr lang="en-US" b="1" i="1" dirty="0"/>
              <a:t>accept</a:t>
            </a:r>
            <a:r>
              <a:rPr lang="en-US" dirty="0"/>
              <a:t> the word (Mark 4:20). </a:t>
            </a:r>
          </a:p>
          <a:p>
            <a:pPr lvl="0"/>
            <a:r>
              <a:rPr lang="en-US" dirty="0"/>
              <a:t>They </a:t>
            </a:r>
            <a:r>
              <a:rPr lang="en-US" b="1" i="1" dirty="0"/>
              <a:t>keep</a:t>
            </a:r>
            <a:r>
              <a:rPr lang="en-US" dirty="0"/>
              <a:t> the word (Luke 8:15).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They are </a:t>
            </a:r>
            <a:r>
              <a:rPr lang="en-US" b="1" i="1" dirty="0"/>
              <a:t>diverse</a:t>
            </a:r>
            <a:r>
              <a:rPr lang="en-US" dirty="0"/>
              <a:t> in their fruitfulness. </a:t>
            </a:r>
          </a:p>
          <a:p>
            <a:pPr lvl="1"/>
            <a:r>
              <a:rPr lang="en-US" i="1" dirty="0"/>
              <a:t>“some a hundredfold, some sixty, some thirty”</a:t>
            </a:r>
          </a:p>
        </p:txBody>
      </p:sp>
      <p:pic>
        <p:nvPicPr>
          <p:cNvPr id="4" name="Picture 2" descr="http://www.punjabichristianfellowship.org/wp-content/uploads/2015/04/tlc-042.jpg">
            <a:extLst>
              <a:ext uri="{FF2B5EF4-FFF2-40B4-BE49-F238E27FC236}">
                <a16:creationId xmlns:a16="http://schemas.microsoft.com/office/drawing/2014/main" xmlns="" id="{C8F37142-1876-41EA-9B05-AC2E101C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64" y="4824895"/>
            <a:ext cx="2674455" cy="17829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944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358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Brush Script MT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What is a Parable?</vt:lpstr>
      <vt:lpstr>The Effectiveness of the Seed</vt:lpstr>
      <vt:lpstr>The Condition of Man’s Heart</vt:lpstr>
      <vt:lpstr>Satan Works To Harden Man’s Heart Against God’s Word</vt:lpstr>
      <vt:lpstr>God’s Word Cannot Thrive In Shallow Hearts</vt:lpstr>
      <vt:lpstr>God’s Word Cannot Be Fruitful In A Crowded Heart</vt:lpstr>
      <vt:lpstr>Good Hearts Are Fruitful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Parable of the Sower</dc:title>
  <dc:creator>Heath Rogers</dc:creator>
  <cp:lastModifiedBy>Michael Hepner</cp:lastModifiedBy>
  <cp:revision>12</cp:revision>
  <dcterms:created xsi:type="dcterms:W3CDTF">2017-07-13T18:23:00Z</dcterms:created>
  <dcterms:modified xsi:type="dcterms:W3CDTF">2017-07-15T20:13:22Z</dcterms:modified>
</cp:coreProperties>
</file>