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08" r:id="rId3"/>
  </p:sldMasterIdLst>
  <p:notesMasterIdLst>
    <p:notesMasterId r:id="rId7"/>
  </p:notesMasterIdLst>
  <p:sldIdLst>
    <p:sldId id="256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13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2953E-56C9-4473-B9A1-FAB2B0CC0BC9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ACB0D-EF00-4973-8548-1E6A26D6F6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9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30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3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000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30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661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734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113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381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94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09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08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860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02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901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915270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193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47676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462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6573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876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28572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91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7508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0" pos="405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70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8821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1096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72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795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607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3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2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62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10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8101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34E766F-4126-4900-903D-79870F4494E1}" type="datetimeFigureOut">
              <a:rPr lang="en-US" smtClean="0"/>
              <a:pPr/>
              <a:t>6/20/2017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48D767F-2532-422E-8B0A-766959C5038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481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0" pos="1386">
          <p15:clr>
            <a:srgbClr val="F26B43"/>
          </p15:clr>
        </p15:guide>
        <p15:guide id="6" orient="horz" pos="3960">
          <p15:clr>
            <a:srgbClr val="F26B43"/>
          </p15:clr>
        </p15:guide>
        <p15:guide id="7" orient="horz" pos="3840">
          <p15:clr>
            <a:srgbClr val="F26B43"/>
          </p15:clr>
        </p15:guide>
        <p15:guide id="8" pos="3312">
          <p15:clr>
            <a:srgbClr val="F26B43"/>
          </p15:clr>
        </p15:guide>
        <p15:guide id="9" pos="3600">
          <p15:clr>
            <a:srgbClr val="F26B43"/>
          </p15:clr>
        </p15:guide>
        <p15:guide id="10" orient="horz" pos="360">
          <p15:clr>
            <a:srgbClr val="F26B43"/>
          </p15:clr>
        </p15:guide>
        <p15:guide id="11" pos="5526">
          <p15:clr>
            <a:srgbClr val="F26B43"/>
          </p15:clr>
        </p15:guide>
        <p15:guide id="12" pos="180">
          <p15:clr>
            <a:srgbClr val="F26B43"/>
          </p15:clr>
        </p15:guide>
        <p15:guide id="13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ACFBE-4292-4A3A-8DA4-682CC6137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46503"/>
            <a:ext cx="7885041" cy="1885880"/>
          </a:xfrm>
        </p:spPr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Schoolbook" panose="02040604050505020304" pitchFamily="18" charset="0"/>
              </a:rPr>
              <a:t>Responding To The Macedonian Call</a:t>
            </a:r>
          </a:p>
        </p:txBody>
      </p:sp>
      <p:pic>
        <p:nvPicPr>
          <p:cNvPr id="4" name="Picture 2" descr="http://www.biblestudy.org/maps/apostle-paul-second-missionary-journey-large-map.jpg">
            <a:extLst>
              <a:ext uri="{FF2B5EF4-FFF2-40B4-BE49-F238E27FC236}">
                <a16:creationId xmlns:a16="http://schemas.microsoft.com/office/drawing/2014/main" id="{483AF7DB-9348-49C6-9BF4-E52D82E179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05"/>
          <a:stretch/>
        </p:blipFill>
        <p:spPr bwMode="auto">
          <a:xfrm>
            <a:off x="582680" y="2738018"/>
            <a:ext cx="5619750" cy="378205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4F145A6-EDE0-451B-828B-DE8FDD63B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6575" y="5788990"/>
            <a:ext cx="2267578" cy="545892"/>
          </a:xfrm>
        </p:spPr>
        <p:txBody>
          <a:bodyPr>
            <a:normAutofit fontScale="92500"/>
          </a:bodyPr>
          <a:lstStyle/>
          <a:p>
            <a:r>
              <a:rPr lang="en-US" sz="2800" b="1" dirty="0">
                <a:latin typeface="Century Schoolbook" panose="02040604050505020304" pitchFamily="18" charset="0"/>
              </a:rPr>
              <a:t>Acts 16:6-10</a:t>
            </a:r>
          </a:p>
        </p:txBody>
      </p:sp>
      <p:pic>
        <p:nvPicPr>
          <p:cNvPr id="1026" name="Picture 2" descr="http://3.bp.blogspot.com/-R54Wsh2UbzU/VXfHBKXUIMI/AAAAAAAAB5k/mXP_7DbMsYQ/s1600/Pauls%2BDream%2Bof%2Bthe%2BMacedonian.png">
            <a:extLst>
              <a:ext uri="{FF2B5EF4-FFF2-40B4-BE49-F238E27FC236}">
                <a16:creationId xmlns:a16="http://schemas.microsoft.com/office/drawing/2014/main" id="{78B2FD1A-BB7F-42BF-8F62-A9E1AF6EA6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575" y="2976557"/>
            <a:ext cx="2267578" cy="273810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8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89A57-0D3E-43D8-8CF1-BC7794379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373184"/>
            <a:ext cx="7700043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effectLst/>
              </a:rPr>
              <a:t>Lessons From the Macedonian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07D03-1DF9-4723-8788-B32E7E343D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2383" y="2438399"/>
            <a:ext cx="6445821" cy="4041913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1"/>
              </a:buClr>
              <a:buSzPct val="97000"/>
              <a:buFont typeface="+mj-lt"/>
              <a:buAutoNum type="arabicPeriod"/>
            </a:pPr>
            <a:r>
              <a:rPr lang="en-US" sz="3000" b="1" dirty="0">
                <a:solidFill>
                  <a:schemeClr val="tx2"/>
                </a:solidFill>
              </a:rPr>
              <a:t>Where we want to go isn’t always where we are needed. </a:t>
            </a:r>
          </a:p>
          <a:p>
            <a:pPr marL="457200" indent="-457200">
              <a:buClr>
                <a:schemeClr val="tx1"/>
              </a:buClr>
              <a:buSzPct val="97000"/>
              <a:buFont typeface="+mj-lt"/>
              <a:buAutoNum type="arabicPeriod"/>
            </a:pPr>
            <a:r>
              <a:rPr lang="en-US" sz="3000" b="1" dirty="0">
                <a:solidFill>
                  <a:schemeClr val="tx2"/>
                </a:solidFill>
              </a:rPr>
              <a:t>The lost are in need of help.</a:t>
            </a:r>
          </a:p>
          <a:p>
            <a:pPr marL="457200" indent="-457200">
              <a:buClr>
                <a:schemeClr val="tx1"/>
              </a:buClr>
              <a:buSzPct val="97000"/>
              <a:buFont typeface="+mj-lt"/>
              <a:buAutoNum type="arabicPeriod"/>
            </a:pPr>
            <a:r>
              <a:rPr lang="en-US" sz="3000" b="1" dirty="0">
                <a:solidFill>
                  <a:schemeClr val="tx2"/>
                </a:solidFill>
              </a:rPr>
              <a:t>We need to respond immediately.</a:t>
            </a:r>
          </a:p>
          <a:p>
            <a:pPr marL="457200" indent="-457200">
              <a:buClr>
                <a:schemeClr val="tx1"/>
              </a:buClr>
              <a:buSzPct val="97000"/>
              <a:buFont typeface="+mj-lt"/>
              <a:buAutoNum type="arabicPeriod"/>
            </a:pPr>
            <a:r>
              <a:rPr lang="en-US" sz="3000" b="1" dirty="0">
                <a:solidFill>
                  <a:schemeClr val="tx2"/>
                </a:solidFill>
              </a:rPr>
              <a:t>We are qualified to do this work. </a:t>
            </a:r>
          </a:p>
          <a:p>
            <a:pPr marL="457200" indent="-457200">
              <a:buClr>
                <a:schemeClr val="tx1"/>
              </a:buClr>
              <a:buSzPct val="97000"/>
              <a:buFont typeface="+mj-lt"/>
              <a:buAutoNum type="arabicPeriod"/>
            </a:pPr>
            <a:r>
              <a:rPr lang="en-US" sz="3000" b="1" dirty="0">
                <a:solidFill>
                  <a:schemeClr val="tx2"/>
                </a:solidFill>
              </a:rPr>
              <a:t>The work is rewarding. </a:t>
            </a:r>
          </a:p>
        </p:txBody>
      </p:sp>
    </p:spTree>
    <p:extLst>
      <p:ext uri="{BB962C8B-B14F-4D97-AF65-F5344CB8AC3E}">
        <p14:creationId xmlns:p14="http://schemas.microsoft.com/office/powerpoint/2010/main" val="122321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222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51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Century Schoolbook</vt:lpstr>
      <vt:lpstr>Corbel</vt:lpstr>
      <vt:lpstr>Office Theme</vt:lpstr>
      <vt:lpstr>1_Office Theme</vt:lpstr>
      <vt:lpstr>Feathered</vt:lpstr>
      <vt:lpstr>Responding To The Macedonian Call</vt:lpstr>
      <vt:lpstr>Lessons From the Macedonian Call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Knollwood</cp:lastModifiedBy>
  <cp:revision>7</cp:revision>
  <dcterms:created xsi:type="dcterms:W3CDTF">2017-06-17T01:52:28Z</dcterms:created>
  <dcterms:modified xsi:type="dcterms:W3CDTF">2017-06-20T18:54:56Z</dcterms:modified>
</cp:coreProperties>
</file>