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 id="2147483687" r:id="rId2"/>
    <p:sldMasterId id="2147483699" r:id="rId3"/>
  </p:sldMasterIdLst>
  <p:sldIdLst>
    <p:sldId id="259" r:id="rId4"/>
    <p:sldId id="256" r:id="rId5"/>
    <p:sldId id="257" r:id="rId6"/>
    <p:sldId id="261" r:id="rId7"/>
    <p:sldId id="265" r:id="rId8"/>
    <p:sldId id="266" r:id="rId9"/>
    <p:sldId id="267" r:id="rId10"/>
    <p:sldId id="268" r:id="rId11"/>
    <p:sldId id="269" r:id="rId12"/>
    <p:sldId id="270" r:id="rId13"/>
    <p:sldId id="271" r:id="rId14"/>
    <p:sldId id="272" r:id="rId15"/>
    <p:sldId id="273" r:id="rId16"/>
    <p:sldId id="275" r:id="rId17"/>
    <p:sldId id="274" r:id="rId18"/>
    <p:sldId id="276" r:id="rId19"/>
    <p:sldId id="277" r:id="rId20"/>
    <p:sldId id="260"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Brickwork-SD-R1acrop.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useBgFill="1">
        <p:nvSpPr>
          <p:cNvPr id="13" name="Freeform 12"/>
          <p:cNvSpPr/>
          <p:nvPr/>
        </p:nvSpPr>
        <p:spPr>
          <a:xfrm>
            <a:off x="-8467" y="-16933"/>
            <a:ext cx="8754534" cy="6451600"/>
          </a:xfrm>
          <a:custGeom>
            <a:avLst/>
            <a:gdLst/>
            <a:ahLst/>
            <a:cxnLst/>
            <a:rect l="l" t="t" r="r" b="b"/>
            <a:pathLst>
              <a:path w="8754534" h="6451600">
                <a:moveTo>
                  <a:pt x="8373534" y="0"/>
                </a:moveTo>
                <a:lnTo>
                  <a:pt x="8754534" y="5994400"/>
                </a:lnTo>
                <a:lnTo>
                  <a:pt x="0" y="6451600"/>
                </a:lnTo>
                <a:lnTo>
                  <a:pt x="0" y="0"/>
                </a:lnTo>
                <a:lnTo>
                  <a:pt x="8373534" y="0"/>
                </a:lnTo>
                <a:close/>
              </a:path>
            </a:pathLst>
          </a:custGeom>
          <a:ln>
            <a:noFill/>
          </a:ln>
          <a:effectLst>
            <a:outerShdw blurRad="98425" dist="76200" dir="4380000" algn="tl" rotWithShape="0">
              <a:srgbClr val="000000">
                <a:alpha val="68000"/>
              </a:srgbClr>
            </a:outerShdw>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10379" y="4445000"/>
            <a:ext cx="8464695" cy="1715811"/>
          </a:xfrm>
          <a:custGeom>
            <a:avLst/>
            <a:gdLst/>
            <a:ahLst/>
            <a:cxnLst/>
            <a:rect l="l" t="t" r="r" b="b"/>
            <a:pathLst>
              <a:path w="8428428" h="1878553">
                <a:moveTo>
                  <a:pt x="0" y="438229"/>
                </a:moveTo>
                <a:lnTo>
                  <a:pt x="8343246" y="0"/>
                </a:lnTo>
                <a:lnTo>
                  <a:pt x="8428428" y="1424838"/>
                </a:lnTo>
                <a:lnTo>
                  <a:pt x="7515" y="1878553"/>
                </a:lnTo>
                <a:lnTo>
                  <a:pt x="0" y="438229"/>
                </a:lnTo>
                <a:close/>
              </a:path>
            </a:pathLst>
          </a:custGeom>
          <a:gradFill flip="none" rotWithShape="1">
            <a:gsLst>
              <a:gs pos="34000">
                <a:schemeClr val="accent1"/>
              </a:gs>
              <a:gs pos="100000">
                <a:schemeClr val="accent1">
                  <a:lumMod val="50000"/>
                </a:schemeClr>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sp>
      <p:sp>
        <p:nvSpPr>
          <p:cNvPr id="29" name="Freeform 28"/>
          <p:cNvSpPr/>
          <p:nvPr/>
        </p:nvSpPr>
        <p:spPr>
          <a:xfrm>
            <a:off x="-2864" y="0"/>
            <a:ext cx="5811235" cy="321615"/>
          </a:xfrm>
          <a:custGeom>
            <a:avLst/>
            <a:gdLst/>
            <a:ahLst/>
            <a:cxnLst/>
            <a:rect l="l" t="t" r="r" b="b"/>
            <a:pathLst>
              <a:path w="5811235" h="321615">
                <a:moveTo>
                  <a:pt x="0" y="0"/>
                </a:moveTo>
                <a:lnTo>
                  <a:pt x="5811235" y="0"/>
                </a:lnTo>
                <a:lnTo>
                  <a:pt x="1" y="321615"/>
                </a:lnTo>
                <a:cubicBezTo>
                  <a:pt x="1" y="214410"/>
                  <a:pt x="0" y="107205"/>
                  <a:pt x="0" y="0"/>
                </a:cubicBezTo>
                <a:close/>
              </a:path>
            </a:pathLst>
          </a:custGeom>
          <a:gradFill flip="none" rotWithShape="1">
            <a:gsLst>
              <a:gs pos="34000">
                <a:schemeClr val="accent1"/>
              </a:gs>
              <a:gs pos="100000">
                <a:schemeClr val="accent1">
                  <a:lumMod val="50000"/>
                </a:schemeClr>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sp>
      <p:sp>
        <p:nvSpPr>
          <p:cNvPr id="30" name="Freeform 29"/>
          <p:cNvSpPr/>
          <p:nvPr/>
        </p:nvSpPr>
        <p:spPr>
          <a:xfrm rot="21420000">
            <a:off x="-170768" y="213023"/>
            <a:ext cx="8480534" cy="5746008"/>
          </a:xfrm>
          <a:custGeom>
            <a:avLst/>
            <a:gdLst/>
            <a:ahLst/>
            <a:cxnLst/>
            <a:rect l="l" t="t" r="r" b="b"/>
            <a:pathLst>
              <a:path w="11307378" h="5746008">
                <a:moveTo>
                  <a:pt x="11270997" y="0"/>
                </a:moveTo>
                <a:lnTo>
                  <a:pt x="11307378" y="5746008"/>
                </a:lnTo>
                <a:lnTo>
                  <a:pt x="1" y="5743137"/>
                </a:lnTo>
              </a:path>
            </a:pathLst>
          </a:custGeom>
          <a:ln w="82550">
            <a:solidFill>
              <a:schemeClr val="tx1">
                <a:lumMod val="50000"/>
                <a:lumOff val="50000"/>
              </a:schemeClr>
            </a:solidFill>
            <a:miter lim="800000"/>
          </a:ln>
        </p:spPr>
        <p:style>
          <a:lnRef idx="2">
            <a:schemeClr val="accent1"/>
          </a:lnRef>
          <a:fillRef idx="0">
            <a:schemeClr val="accent1"/>
          </a:fillRef>
          <a:effectRef idx="1">
            <a:schemeClr val="accent1"/>
          </a:effectRef>
          <a:fontRef idx="minor">
            <a:schemeClr val="tx1"/>
          </a:fontRef>
        </p:style>
      </p:sp>
      <p:sp>
        <p:nvSpPr>
          <p:cNvPr id="2" name="Title 1"/>
          <p:cNvSpPr>
            <a:spLocks noGrp="1"/>
          </p:cNvSpPr>
          <p:nvPr>
            <p:ph type="ctrTitle"/>
          </p:nvPr>
        </p:nvSpPr>
        <p:spPr>
          <a:xfrm rot="21420000">
            <a:off x="451416" y="668338"/>
            <a:ext cx="7533524" cy="2766528"/>
          </a:xfrm>
        </p:spPr>
        <p:txBody>
          <a:bodyPr anchor="b">
            <a:normAutofit/>
          </a:bodyPr>
          <a:lstStyle>
            <a:lvl1pPr algn="r">
              <a:defRPr sz="7200"/>
            </a:lvl1pPr>
          </a:lstStyle>
          <a:p>
            <a:r>
              <a:rPr lang="en-US"/>
              <a:t>Click to edit Master title style</a:t>
            </a:r>
            <a:endParaRPr lang="en-US" dirty="0"/>
          </a:p>
        </p:txBody>
      </p:sp>
      <p:sp>
        <p:nvSpPr>
          <p:cNvPr id="3" name="Subtitle 2"/>
          <p:cNvSpPr>
            <a:spLocks noGrp="1"/>
          </p:cNvSpPr>
          <p:nvPr>
            <p:ph type="subTitle" idx="1"/>
          </p:nvPr>
        </p:nvSpPr>
        <p:spPr>
          <a:xfrm rot="21420000">
            <a:off x="554462" y="3446830"/>
            <a:ext cx="7512060" cy="550333"/>
          </a:xfrm>
        </p:spPr>
        <p:txBody>
          <a:bodyPr anchor="t">
            <a:noAutofit/>
          </a:bodyPr>
          <a:lstStyle>
            <a:lvl1pPr marL="0" indent="0" algn="r">
              <a:buNone/>
              <a:defRPr sz="2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rot="21420000">
            <a:off x="3669071" y="4714242"/>
            <a:ext cx="4607740" cy="942356"/>
          </a:xfrm>
        </p:spPr>
        <p:txBody>
          <a:bodyPr/>
          <a:lstStyle>
            <a:lvl1pPr algn="ctr">
              <a:defRPr sz="4200">
                <a:solidFill>
                  <a:schemeClr val="accent1">
                    <a:lumMod val="50000"/>
                  </a:schemeClr>
                </a:solidFill>
              </a:defRPr>
            </a:lvl1pPr>
          </a:lstStyle>
          <a:p>
            <a:fld id="{F7AFFB9B-9FB8-469E-96F9-4D32314110B6}" type="datetimeFigureOut">
              <a:rPr lang="en-US" smtClean="0"/>
              <a:t>4/29/2017</a:t>
            </a:fld>
            <a:endParaRPr lang="en-US" dirty="0"/>
          </a:p>
        </p:txBody>
      </p:sp>
      <p:sp>
        <p:nvSpPr>
          <p:cNvPr id="5" name="Footer Placeholder 4"/>
          <p:cNvSpPr>
            <a:spLocks noGrp="1"/>
          </p:cNvSpPr>
          <p:nvPr>
            <p:ph type="ftr" sz="quarter" idx="11"/>
          </p:nvPr>
        </p:nvSpPr>
        <p:spPr>
          <a:xfrm rot="21420000">
            <a:off x="-12134" y="4954635"/>
            <a:ext cx="2987069" cy="918361"/>
          </a:xfrm>
        </p:spPr>
        <p:txBody>
          <a:bodyPr vert="horz" lIns="91440" tIns="45720" rIns="91440" bIns="45720" rtlCol="0" anchor="ctr"/>
          <a:lstStyle>
            <a:lvl1pPr algn="r">
              <a:defRPr lang="en-US" sz="4200" dirty="0"/>
            </a:lvl1pPr>
          </a:lstStyle>
          <a:p>
            <a:endParaRPr lang="en-US" dirty="0"/>
          </a:p>
        </p:txBody>
      </p:sp>
      <p:sp>
        <p:nvSpPr>
          <p:cNvPr id="6" name="Slide Number Placeholder 5"/>
          <p:cNvSpPr>
            <a:spLocks noGrp="1"/>
          </p:cNvSpPr>
          <p:nvPr>
            <p:ph type="sldNum" sz="quarter" idx="12"/>
          </p:nvPr>
        </p:nvSpPr>
        <p:spPr>
          <a:xfrm rot="21420000">
            <a:off x="7401518" y="3819948"/>
            <a:ext cx="680390" cy="498470"/>
          </a:xfrm>
        </p:spPr>
        <p:txBody>
          <a:bodyPr/>
          <a:lstStyle>
            <a:lvl1pPr>
              <a:defRPr sz="2400">
                <a:solidFill>
                  <a:schemeClr val="tx1">
                    <a:lumMod val="75000"/>
                    <a:lumOff val="25000"/>
                  </a:schemeClr>
                </a:solidFill>
              </a:defRPr>
            </a:lvl1pPr>
          </a:lstStyle>
          <a:p>
            <a:fld id="{6D22F896-40B5-4ADD-8801-0D06FADFA095}" type="slidenum">
              <a:rPr lang="en-US" smtClean="0"/>
              <a:pPr/>
              <a:t>‹#›</a:t>
            </a:fld>
            <a:endParaRPr lang="en-US" dirty="0"/>
          </a:p>
        </p:txBody>
      </p:sp>
      <p:sp>
        <p:nvSpPr>
          <p:cNvPr id="33" name="5-Point Star 32"/>
          <p:cNvSpPr/>
          <p:nvPr/>
        </p:nvSpPr>
        <p:spPr>
          <a:xfrm rot="21420000">
            <a:off x="3121951" y="5057183"/>
            <a:ext cx="515386" cy="515386"/>
          </a:xfrm>
          <a:prstGeom prst="star5">
            <a:avLst>
              <a:gd name="adj" fmla="val 26693"/>
              <a:gd name="hf" fmla="val 105146"/>
              <a:gd name="vf" fmla="val 110557"/>
            </a:avLst>
          </a:prstGeom>
          <a:solidFill>
            <a:schemeClr val="tx1">
              <a:alpha val="40000"/>
            </a:schemeClr>
          </a:solidFill>
          <a:ln>
            <a:noFill/>
          </a:ln>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38778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4106333"/>
            <a:ext cx="7796031" cy="58884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4351" y="685800"/>
            <a:ext cx="7794385" cy="3194903"/>
          </a:xfrm>
          <a:ln w="57150" cmpd="thinThick">
            <a:solidFill>
              <a:schemeClr val="bg1">
                <a:lumMod val="50000"/>
              </a:schemeClr>
            </a:solidFill>
            <a:miter lim="800000"/>
          </a:ln>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14335" y="4702923"/>
            <a:ext cx="7796046" cy="682472"/>
          </a:xfrm>
        </p:spPr>
        <p:txBody>
          <a:bodyPr anchor="t"/>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41D2AC3-6A0B-4169-B1EA-E3AE8B351BDD}"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29062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1" y="685801"/>
            <a:ext cx="7797677" cy="3194903"/>
          </a:xfrm>
        </p:spPr>
        <p:txBody>
          <a:bodyPr anchor="ctr">
            <a:normAutofit/>
          </a:bodyPr>
          <a:lstStyle>
            <a:lvl1pPr algn="ctr">
              <a:defRPr sz="4800"/>
            </a:lvl1pPr>
          </a:lstStyle>
          <a:p>
            <a:r>
              <a:rPr lang="en-US"/>
              <a:t>Click to edit Master title style</a:t>
            </a:r>
            <a:endParaRPr lang="en-US" dirty="0"/>
          </a:p>
        </p:txBody>
      </p:sp>
      <p:sp>
        <p:nvSpPr>
          <p:cNvPr id="4" name="Text Placeholder 3"/>
          <p:cNvSpPr>
            <a:spLocks noGrp="1"/>
          </p:cNvSpPr>
          <p:nvPr>
            <p:ph type="body" sz="half" idx="2"/>
          </p:nvPr>
        </p:nvSpPr>
        <p:spPr>
          <a:xfrm>
            <a:off x="514335" y="4106333"/>
            <a:ext cx="7796047" cy="1273606"/>
          </a:xfrm>
        </p:spPr>
        <p:txBody>
          <a:bodyPr anchor="ct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D4B9363-8B87-41B7-9F8E-64519CBB8F34}"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77618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99" y="685800"/>
            <a:ext cx="7143765" cy="2916704"/>
          </a:xfrm>
        </p:spPr>
        <p:txBody>
          <a:bodyPr anchor="ctr">
            <a:normAutofit/>
          </a:bodyPr>
          <a:lstStyle>
            <a:lvl1pPr algn="ctr">
              <a:defRPr sz="4800"/>
            </a:lvl1pPr>
          </a:lstStyle>
          <a:p>
            <a:r>
              <a:rPr lang="en-US"/>
              <a:t>Click to edit Master title style</a:t>
            </a:r>
            <a:endParaRPr lang="en-US" dirty="0"/>
          </a:p>
        </p:txBody>
      </p:sp>
      <p:sp>
        <p:nvSpPr>
          <p:cNvPr id="12" name="Text Placeholder 3"/>
          <p:cNvSpPr>
            <a:spLocks noGrp="1"/>
          </p:cNvSpPr>
          <p:nvPr>
            <p:ph type="body" sz="half" idx="13"/>
          </p:nvPr>
        </p:nvSpPr>
        <p:spPr>
          <a:xfrm>
            <a:off x="1162698" y="3610032"/>
            <a:ext cx="6500967" cy="377768"/>
          </a:xfrm>
        </p:spPr>
        <p:txBody>
          <a:bodyPr anchor="t">
            <a:normAutofit/>
          </a:bodyPr>
          <a:lstStyle>
            <a:lvl1pPr marL="0" indent="0" algn="r">
              <a:buNone/>
              <a:defRPr sz="1400">
                <a:solidFill>
                  <a:schemeClr val="tx1">
                    <a:lumMod val="50000"/>
                    <a:lumOff val="5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514351" y="4106334"/>
            <a:ext cx="7797662" cy="1268252"/>
          </a:xfrm>
        </p:spPr>
        <p:txBody>
          <a:bodyPr anchor="ct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AEF5746-5284-4951-9F37-7AE924EDBCB7}"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0" name="TextBox 9"/>
          <p:cNvSpPr txBox="1"/>
          <p:nvPr/>
        </p:nvSpPr>
        <p:spPr>
          <a:xfrm>
            <a:off x="404280" y="88785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1" name="TextBox 10"/>
          <p:cNvSpPr txBox="1"/>
          <p:nvPr/>
        </p:nvSpPr>
        <p:spPr>
          <a:xfrm>
            <a:off x="7897147" y="290648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29137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14351" y="1723855"/>
            <a:ext cx="7796030" cy="2511835"/>
          </a:xfrm>
        </p:spPr>
        <p:txBody>
          <a:bodyPr anchor="b">
            <a:normAutofit/>
          </a:bodyPr>
          <a:lstStyle>
            <a:lvl1pPr algn="l">
              <a:defRPr sz="4800"/>
            </a:lvl1pPr>
          </a:lstStyle>
          <a:p>
            <a:r>
              <a:rPr lang="en-US"/>
              <a:t>Click to edit Master title style</a:t>
            </a:r>
            <a:endParaRPr lang="en-US" dirty="0"/>
          </a:p>
        </p:txBody>
      </p:sp>
      <p:sp>
        <p:nvSpPr>
          <p:cNvPr id="4" name="Text Placeholder 3"/>
          <p:cNvSpPr>
            <a:spLocks noGrp="1"/>
          </p:cNvSpPr>
          <p:nvPr>
            <p:ph type="body" sz="half" idx="2"/>
          </p:nvPr>
        </p:nvSpPr>
        <p:spPr>
          <a:xfrm>
            <a:off x="514351" y="4247468"/>
            <a:ext cx="7796030" cy="1140644"/>
          </a:xfrm>
        </p:spPr>
        <p:txBody>
          <a:bodyPr anchor="t">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2398B29-7265-4A65-A2A4-6703C057B7C1}"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45565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514351" y="685801"/>
            <a:ext cx="7796030" cy="1151965"/>
          </a:xfrm>
        </p:spPr>
        <p:txBody>
          <a:bodyPr/>
          <a:lstStyle>
            <a:lvl1pPr algn="ctr">
              <a:defRPr/>
            </a:lvl1pPr>
          </a:lstStyle>
          <a:p>
            <a:r>
              <a:rPr lang="en-US"/>
              <a:t>Click to edit Master title style</a:t>
            </a:r>
            <a:endParaRPr lang="en-US" dirty="0"/>
          </a:p>
        </p:txBody>
      </p:sp>
      <p:sp>
        <p:nvSpPr>
          <p:cNvPr id="7" name="Text Placeholder 2"/>
          <p:cNvSpPr>
            <a:spLocks noGrp="1"/>
          </p:cNvSpPr>
          <p:nvPr>
            <p:ph type="body" idx="1"/>
          </p:nvPr>
        </p:nvSpPr>
        <p:spPr>
          <a:xfrm>
            <a:off x="514352" y="2063395"/>
            <a:ext cx="2482596" cy="576262"/>
          </a:xfrm>
        </p:spPr>
        <p:txBody>
          <a:bodyPr anchor="b">
            <a:noAutofit/>
          </a:bodyPr>
          <a:lstStyle>
            <a:lvl1pPr marL="0" indent="0" algn="ctr">
              <a:lnSpc>
                <a:spcPct val="90000"/>
              </a:lnSpc>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514352" y="2639658"/>
            <a:ext cx="2482596" cy="273492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175967" y="2063395"/>
            <a:ext cx="2482596" cy="576262"/>
          </a:xfrm>
        </p:spPr>
        <p:txBody>
          <a:bodyPr anchor="b">
            <a:noAutofit/>
          </a:bodyPr>
          <a:lstStyle>
            <a:lvl1pPr marL="0" indent="0" algn="ctr">
              <a:lnSpc>
                <a:spcPct val="90000"/>
              </a:lnSpc>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175966" y="2639658"/>
            <a:ext cx="2482596" cy="273492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827785" y="2063395"/>
            <a:ext cx="2482596" cy="576262"/>
          </a:xfrm>
        </p:spPr>
        <p:txBody>
          <a:bodyPr anchor="b">
            <a:noAutofit/>
          </a:bodyPr>
          <a:lstStyle>
            <a:lvl1pPr marL="0" indent="0" algn="ctr">
              <a:lnSpc>
                <a:spcPct val="90000"/>
              </a:lnSpc>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827785" y="2639658"/>
            <a:ext cx="2482596" cy="273492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28FBA082-94DF-4C4B-A041-6624924AB0A8}" type="datetimeFigureOut">
              <a:rPr lang="en-US" smtClean="0"/>
              <a:t>4/29/2017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994560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514351" y="685801"/>
            <a:ext cx="7797662" cy="1151965"/>
          </a:xfrm>
        </p:spPr>
        <p:txBody>
          <a:bodyPr/>
          <a:lstStyle>
            <a:lvl1pPr algn="ctr">
              <a:defRPr/>
            </a:lvl1pPr>
          </a:lstStyle>
          <a:p>
            <a:r>
              <a:rPr lang="en-US"/>
              <a:t>Click to edit Master title style</a:t>
            </a:r>
            <a:endParaRPr lang="en-US" dirty="0"/>
          </a:p>
        </p:txBody>
      </p:sp>
      <p:sp>
        <p:nvSpPr>
          <p:cNvPr id="19" name="Text Placeholder 2"/>
          <p:cNvSpPr>
            <a:spLocks noGrp="1"/>
          </p:cNvSpPr>
          <p:nvPr>
            <p:ph type="body" idx="1"/>
          </p:nvPr>
        </p:nvSpPr>
        <p:spPr>
          <a:xfrm>
            <a:off x="518880" y="3813025"/>
            <a:ext cx="2482596" cy="576262"/>
          </a:xfrm>
        </p:spPr>
        <p:txBody>
          <a:bodyPr anchor="b">
            <a:noAutofit/>
          </a:bodyPr>
          <a:lstStyle>
            <a:lvl1pPr marL="0" indent="0" algn="ctr">
              <a:lnSpc>
                <a:spcPct val="90000"/>
              </a:lnSpc>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514335" y="2063396"/>
            <a:ext cx="2482596" cy="1536725"/>
          </a:xfrm>
          <a:prstGeom prst="roundRect">
            <a:avLst>
              <a:gd name="adj" fmla="val 0"/>
            </a:avLst>
          </a:prstGeom>
          <a:ln w="57150" cmpd="thinThick">
            <a:solidFill>
              <a:schemeClr val="bg1">
                <a:lumMod val="50000"/>
              </a:schemeClr>
            </a:solidFill>
            <a:miter lim="800000"/>
          </a:ln>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518880" y="4389288"/>
            <a:ext cx="2482596" cy="98529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178058" y="3813025"/>
            <a:ext cx="2482596" cy="576262"/>
          </a:xfrm>
        </p:spPr>
        <p:txBody>
          <a:bodyPr anchor="b">
            <a:noAutofit/>
          </a:bodyPr>
          <a:lstStyle>
            <a:lvl1pPr marL="0" indent="0" algn="ctr">
              <a:lnSpc>
                <a:spcPct val="90000"/>
              </a:lnSpc>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176999" y="2063396"/>
            <a:ext cx="2482596" cy="1535237"/>
          </a:xfrm>
          <a:prstGeom prst="roundRect">
            <a:avLst>
              <a:gd name="adj" fmla="val 0"/>
            </a:avLst>
          </a:prstGeom>
          <a:ln w="57150" cmpd="thinThick">
            <a:solidFill>
              <a:schemeClr val="bg1">
                <a:lumMod val="50000"/>
              </a:schemeClr>
            </a:solidFill>
            <a:miter lim="800000"/>
          </a:ln>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176998" y="4389286"/>
            <a:ext cx="2483655" cy="98530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826708" y="3813025"/>
            <a:ext cx="2482596" cy="576262"/>
          </a:xfrm>
        </p:spPr>
        <p:txBody>
          <a:bodyPr anchor="b">
            <a:noAutofit/>
          </a:bodyPr>
          <a:lstStyle>
            <a:lvl1pPr marL="0" indent="0" algn="ctr">
              <a:lnSpc>
                <a:spcPct val="90000"/>
              </a:lnSpc>
              <a:buNone/>
              <a:defRPr sz="2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826614" y="2063394"/>
            <a:ext cx="2482596" cy="1537196"/>
          </a:xfrm>
          <a:prstGeom prst="roundRect">
            <a:avLst>
              <a:gd name="adj" fmla="val 0"/>
            </a:avLst>
          </a:prstGeom>
          <a:ln w="57150" cmpd="thinThick">
            <a:solidFill>
              <a:schemeClr val="bg1">
                <a:lumMod val="50000"/>
              </a:schemeClr>
            </a:solidFill>
            <a:miter lim="800000"/>
          </a:ln>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826614" y="4389284"/>
            <a:ext cx="2482596" cy="98530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B27686C4-3AB5-4E0C-86CA-FB108C350AA9}" type="datetimeFigureOut">
              <a:rPr lang="en-US" smtClean="0"/>
              <a:t>4/29/2017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69856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514351" y="2063396"/>
            <a:ext cx="7796030" cy="331119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FF1211-4E0C-4AB3-B04F-585959BDAFE8}"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167135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1896" y="685801"/>
            <a:ext cx="1698485" cy="4688785"/>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514351" y="685801"/>
            <a:ext cx="5928323" cy="4688785"/>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DECAF-D3BE-4069-9C78-642ECCD01477}"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26525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F7AFFB9B-9FB8-469E-96F9-4D32314110B6}"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13124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FBDC27-E420-4878-9EE6-7B9656D6442A}"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24155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514351" y="2063396"/>
            <a:ext cx="7796030" cy="331118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BDC27-E420-4878-9EE6-7B9656D6442A}"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179197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7F47CF-67C9-420C-80A5-E2069FF0C2DF}"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344613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E22DC73-F065-42F5-A9F2-D90B2E42A0B3}"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580166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6BEA702-9B29-41CC-9BCC-3DF8A0D379FE}" type="datetimeFigureOut">
              <a:rPr lang="en-US" smtClean="0"/>
              <a:t>4/29/2017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680185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97649AC-CB8F-4FF1-9A34-5861C74DD0A7}" type="datetimeFigureOut">
              <a:rPr lang="en-US" smtClean="0"/>
              <a:t>4/29/2017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175051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t>4/29/2017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187127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0C3BFE2-83B7-4B0A-B9D3-AB28331082B3}"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593104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2EF78E3-FDA3-4D28-AAA2-0B81F349A39D}"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4409114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FF1211-4E0C-4AB3-B04F-585959BDAFE8}"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1583516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8BDECAF-D3BE-4069-9C78-642ECCD01477}"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99096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AFFB9B-9FB8-469E-96F9-4D32314110B6}"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1168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4351" y="685801"/>
            <a:ext cx="7796030" cy="3193487"/>
          </a:xfrm>
        </p:spPr>
        <p:txBody>
          <a:bodyPr anchor="b">
            <a:normAutofit/>
          </a:bodyPr>
          <a:lstStyle>
            <a:lvl1pPr algn="l">
              <a:defRPr sz="5400"/>
            </a:lvl1pPr>
          </a:lstStyle>
          <a:p>
            <a:r>
              <a:rPr lang="en-US"/>
              <a:t>Click to edit Master title style</a:t>
            </a:r>
            <a:endParaRPr lang="en-US" dirty="0"/>
          </a:p>
        </p:txBody>
      </p:sp>
      <p:sp>
        <p:nvSpPr>
          <p:cNvPr id="3" name="Text Placeholder 2"/>
          <p:cNvSpPr>
            <a:spLocks noGrp="1"/>
          </p:cNvSpPr>
          <p:nvPr>
            <p:ph type="body" idx="1"/>
          </p:nvPr>
        </p:nvSpPr>
        <p:spPr>
          <a:xfrm>
            <a:off x="514351" y="3742267"/>
            <a:ext cx="7796030" cy="1639614"/>
          </a:xfrm>
        </p:spPr>
        <p:txBody>
          <a:bodyPr anchor="t">
            <a:normAutofit/>
          </a:bodyPr>
          <a:lstStyle>
            <a:lvl1pPr marL="0" indent="0" algn="l">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7F47CF-67C9-420C-80A5-E2069FF0C2DF}"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127607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BDC27-E420-4878-9EE6-7B9656D6442A}"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821394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7F47CF-67C9-420C-80A5-E2069FF0C2DF}"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558000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22DC73-F065-42F5-A9F2-D90B2E42A0B3}"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327907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BEA702-9B29-41CC-9BCC-3DF8A0D379FE}" type="datetimeFigureOut">
              <a:rPr lang="en-US" smtClean="0"/>
              <a:t>4/29/2017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236525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7649AC-CB8F-4FF1-9A34-5861C74DD0A7}" type="datetimeFigureOut">
              <a:rPr lang="en-US" smtClean="0"/>
              <a:t>4/29/2017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948497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t>4/29/2017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190224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0C3BFE2-83B7-4B0A-B9D3-AB28331082B3}"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1302683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2EF78E3-FDA3-4D28-AAA2-0B81F349A39D}"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301107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FF1211-4E0C-4AB3-B04F-585959BDAFE8}"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1599049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DECAF-D3BE-4069-9C78-642ECCD01477}" type="datetimeFigureOut">
              <a:rPr lang="en-US" smtClean="0"/>
              <a:t>4/29/2017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03729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Title 1"/>
          <p:cNvSpPr>
            <a:spLocks noGrp="1"/>
          </p:cNvSpPr>
          <p:nvPr>
            <p:ph type="title"/>
          </p:nvPr>
        </p:nvSpPr>
        <p:spPr>
          <a:xfrm>
            <a:off x="514351" y="685800"/>
            <a:ext cx="7797662" cy="1158140"/>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514350" y="2063396"/>
            <a:ext cx="3816536" cy="3311189"/>
          </a:xfrm>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495478" y="2063396"/>
            <a:ext cx="3814904" cy="3311189"/>
          </a:xfrm>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22DC73-F065-42F5-A9F2-D90B2E42A0B3}"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85065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4" name="Title 1"/>
          <p:cNvSpPr>
            <a:spLocks noGrp="1"/>
          </p:cNvSpPr>
          <p:nvPr>
            <p:ph type="title"/>
          </p:nvPr>
        </p:nvSpPr>
        <p:spPr>
          <a:xfrm>
            <a:off x="514351" y="685800"/>
            <a:ext cx="7796030" cy="1158140"/>
          </a:xfrm>
        </p:spPr>
        <p:txBody>
          <a:bodyPr/>
          <a:lstStyle/>
          <a:p>
            <a:r>
              <a:rPr lang="en-US"/>
              <a:t>Click to edit Master title style</a:t>
            </a:r>
            <a:endParaRPr lang="en-US" dirty="0"/>
          </a:p>
        </p:txBody>
      </p:sp>
      <p:sp>
        <p:nvSpPr>
          <p:cNvPr id="3" name="Text Placeholder 2"/>
          <p:cNvSpPr>
            <a:spLocks noGrp="1"/>
          </p:cNvSpPr>
          <p:nvPr>
            <p:ph type="body" idx="1"/>
          </p:nvPr>
        </p:nvSpPr>
        <p:spPr>
          <a:xfrm>
            <a:off x="739569" y="2063396"/>
            <a:ext cx="3591317" cy="679994"/>
          </a:xfrm>
        </p:spPr>
        <p:txBody>
          <a:bodyPr anchor="b">
            <a:noAutofit/>
          </a:bodyPr>
          <a:lstStyle>
            <a:lvl1pPr marL="0" indent="0">
              <a:lnSpc>
                <a:spcPct val="90000"/>
              </a:lnSpc>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514352" y="2861733"/>
            <a:ext cx="3816534" cy="2512852"/>
          </a:xfrm>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15340" y="2063396"/>
            <a:ext cx="3596671" cy="679994"/>
          </a:xfrm>
        </p:spPr>
        <p:txBody>
          <a:bodyPr anchor="b">
            <a:noAutofit/>
          </a:bodyPr>
          <a:lstStyle>
            <a:lvl1pPr marL="0" indent="0">
              <a:lnSpc>
                <a:spcPct val="90000"/>
              </a:lnSpc>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4495477" y="2861733"/>
            <a:ext cx="3816535" cy="2512852"/>
          </a:xfrm>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BEA702-9B29-41CC-9BCC-3DF8A0D379FE}" type="datetimeFigureOut">
              <a:rPr lang="en-US" smtClean="0"/>
              <a:t>4/29/2017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43879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7649AC-CB8F-4FF1-9A34-5861C74DD0A7}" type="datetimeFigureOut">
              <a:rPr lang="en-US" smtClean="0"/>
              <a:t>4/29/2017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93352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t>4/29/2017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82728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232" y="685800"/>
            <a:ext cx="3095145" cy="2023252"/>
          </a:xfrm>
        </p:spPr>
        <p:txBody>
          <a:bodyPr anchor="b">
            <a:normAutofit/>
          </a:bodyPr>
          <a:lstStyle>
            <a:lvl1pPr algn="ctr">
              <a:defRPr sz="3600"/>
            </a:lvl1pPr>
          </a:lstStyle>
          <a:p>
            <a:r>
              <a:rPr lang="en-US"/>
              <a:t>Click to edit Master title style</a:t>
            </a:r>
            <a:endParaRPr lang="en-US" dirty="0"/>
          </a:p>
        </p:txBody>
      </p:sp>
      <p:sp>
        <p:nvSpPr>
          <p:cNvPr id="10" name="Content Placeholder 2"/>
          <p:cNvSpPr>
            <a:spLocks noGrp="1"/>
          </p:cNvSpPr>
          <p:nvPr>
            <p:ph sz="quarter" idx="13"/>
          </p:nvPr>
        </p:nvSpPr>
        <p:spPr>
          <a:xfrm>
            <a:off x="3784600" y="685801"/>
            <a:ext cx="4525781" cy="468878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0232" y="2709053"/>
            <a:ext cx="3095146" cy="2665533"/>
          </a:xfrm>
        </p:spPr>
        <p:txBody>
          <a:bodyPr anchor="t">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0C3BFE2-83B7-4B0A-B9D3-AB28331082B3}"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702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1" y="685800"/>
            <a:ext cx="4408172" cy="2023252"/>
          </a:xfrm>
        </p:spPr>
        <p:txBody>
          <a:bodyPr anchor="b">
            <a:normAutofit/>
          </a:bodyPr>
          <a:lstStyle>
            <a:lvl1pPr algn="ct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47740" y="1"/>
            <a:ext cx="3162641" cy="5071533"/>
          </a:xfrm>
          <a:ln w="57150" cmpd="thinThick">
            <a:solidFill>
              <a:schemeClr val="bg1">
                <a:lumMod val="50000"/>
              </a:schemeClr>
            </a:solidFill>
            <a:miter lim="800000"/>
          </a:ln>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14351" y="2709053"/>
            <a:ext cx="4408171" cy="2362481"/>
          </a:xfrm>
        </p:spPr>
        <p:txBody>
          <a:bodyPr anchor="t">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2EF78E3-FDA3-4D28-AAA2-0B81F349A39D}" type="datetimeFigureOut">
              <a:rPr lang="en-US" smtClean="0"/>
              <a:t>4/29/2017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93822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jp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8" name="Picture 7" descr="Brickwork-SD-R1acrop.jp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0" name="Group 9"/>
          <p:cNvGrpSpPr/>
          <p:nvPr/>
        </p:nvGrpSpPr>
        <p:grpSpPr>
          <a:xfrm>
            <a:off x="-19048" y="1"/>
            <a:ext cx="9004013" cy="6644081"/>
            <a:chOff x="-25397" y="0"/>
            <a:chExt cx="12005350" cy="6644081"/>
          </a:xfrm>
        </p:grpSpPr>
        <p:sp useBgFill="1">
          <p:nvSpPr>
            <p:cNvPr id="11" name="Rectangle 10"/>
            <p:cNvSpPr/>
            <p:nvPr/>
          </p:nvSpPr>
          <p:spPr>
            <a:xfrm>
              <a:off x="1" y="0"/>
              <a:ext cx="11979952" cy="6644081"/>
            </a:xfrm>
            <a:prstGeom prst="rect">
              <a:avLst/>
            </a:prstGeom>
            <a:ln>
              <a:noFill/>
            </a:ln>
            <a:effectLst>
              <a:outerShdw blurRad="98425" dist="76200" dir="4380000" algn="tl" rotWithShape="0">
                <a:srgbClr val="000000">
                  <a:alpha val="68000"/>
                </a:srgbClr>
              </a:outerShdw>
            </a:effectLst>
          </p:spPr>
          <p:style>
            <a:lnRef idx="1">
              <a:schemeClr val="accent1"/>
            </a:lnRef>
            <a:fillRef idx="3">
              <a:schemeClr val="accent1"/>
            </a:fillRef>
            <a:effectRef idx="2">
              <a:schemeClr val="accent1"/>
            </a:effectRef>
            <a:fontRef idx="minor">
              <a:schemeClr val="lt1"/>
            </a:fontRef>
          </p:style>
        </p:sp>
        <p:sp>
          <p:nvSpPr>
            <p:cNvPr id="13" name="Rectangle 12"/>
            <p:cNvSpPr/>
            <p:nvPr/>
          </p:nvSpPr>
          <p:spPr>
            <a:xfrm>
              <a:off x="1" y="5600215"/>
              <a:ext cx="11706512" cy="780581"/>
            </a:xfrm>
            <a:prstGeom prst="rect">
              <a:avLst/>
            </a:prstGeom>
            <a:gradFill flip="none" rotWithShape="1">
              <a:gsLst>
                <a:gs pos="34000">
                  <a:schemeClr val="accent1"/>
                </a:gs>
                <a:gs pos="100000">
                  <a:schemeClr val="accent1">
                    <a:lumMod val="50000"/>
                  </a:schemeClr>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25397" y="0"/>
              <a:ext cx="11773291" cy="6419514"/>
            </a:xfrm>
            <a:custGeom>
              <a:avLst/>
              <a:gdLst/>
              <a:ahLst/>
              <a:cxnLst/>
              <a:rect l="l" t="t" r="r" b="b"/>
              <a:pathLst>
                <a:path w="11773291" h="6419514">
                  <a:moveTo>
                    <a:pt x="11750059" y="0"/>
                  </a:moveTo>
                  <a:lnTo>
                    <a:pt x="11773291" y="6419514"/>
                  </a:lnTo>
                  <a:lnTo>
                    <a:pt x="0" y="6411047"/>
                  </a:lnTo>
                </a:path>
              </a:pathLst>
            </a:custGeom>
            <a:ln w="82550">
              <a:solidFill>
                <a:schemeClr val="tx1">
                  <a:lumMod val="50000"/>
                  <a:lumOff val="50000"/>
                </a:schemeClr>
              </a:solidFill>
              <a:miter lim="800000"/>
            </a:ln>
          </p:spPr>
          <p:style>
            <a:lnRef idx="2">
              <a:schemeClr val="accent1"/>
            </a:lnRef>
            <a:fillRef idx="0">
              <a:schemeClr val="accent1"/>
            </a:fillRef>
            <a:effectRef idx="1">
              <a:schemeClr val="accent1"/>
            </a:effectRef>
            <a:fontRef idx="minor">
              <a:schemeClr val="tx1"/>
            </a:fontRef>
          </p:style>
        </p:sp>
      </p:grpSp>
      <p:sp>
        <p:nvSpPr>
          <p:cNvPr id="2" name="Title Placeholder 1"/>
          <p:cNvSpPr>
            <a:spLocks noGrp="1"/>
          </p:cNvSpPr>
          <p:nvPr>
            <p:ph type="title"/>
          </p:nvPr>
        </p:nvSpPr>
        <p:spPr>
          <a:xfrm>
            <a:off x="514351" y="685801"/>
            <a:ext cx="7797662" cy="11519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514351" y="2063396"/>
            <a:ext cx="7797662" cy="3311189"/>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73562" y="5757334"/>
            <a:ext cx="2838450" cy="498470"/>
          </a:xfrm>
          <a:prstGeom prst="rect">
            <a:avLst/>
          </a:prstGeom>
        </p:spPr>
        <p:txBody>
          <a:bodyPr vert="horz" lIns="91440" tIns="45720" rIns="91440" bIns="45720" rtlCol="0" anchor="ctr"/>
          <a:lstStyle>
            <a:lvl1pPr algn="r">
              <a:defRPr sz="2800" cap="all" baseline="0">
                <a:solidFill>
                  <a:schemeClr val="accent1">
                    <a:lumMod val="50000"/>
                  </a:schemeClr>
                </a:solidFill>
              </a:defRPr>
            </a:lvl1pPr>
          </a:lstStyle>
          <a:p>
            <a:fld id="{C35BB1C6-BF8F-4481-8AB2-603A1C8A906A}" type="datetimeFigureOut">
              <a:rPr lang="en-US" smtClean="0"/>
              <a:t>4/29/2017</a:t>
            </a:fld>
            <a:endParaRPr lang="en-US" dirty="0"/>
          </a:p>
        </p:txBody>
      </p:sp>
      <p:sp>
        <p:nvSpPr>
          <p:cNvPr id="5" name="Footer Placeholder 4"/>
          <p:cNvSpPr>
            <a:spLocks noGrp="1"/>
          </p:cNvSpPr>
          <p:nvPr>
            <p:ph type="ftr" sz="quarter" idx="3"/>
          </p:nvPr>
        </p:nvSpPr>
        <p:spPr>
          <a:xfrm>
            <a:off x="514351" y="5757334"/>
            <a:ext cx="4124789" cy="498470"/>
          </a:xfrm>
          <a:prstGeom prst="rect">
            <a:avLst/>
          </a:prstGeom>
        </p:spPr>
        <p:txBody>
          <a:bodyPr vert="horz" lIns="91440" tIns="45720" rIns="91440" bIns="45720" rtlCol="0" anchor="ctr"/>
          <a:lstStyle>
            <a:lvl1pPr algn="l">
              <a:defRPr sz="2800" cap="all" baseline="0">
                <a:solidFill>
                  <a:schemeClr val="accent1">
                    <a:lumMod val="50000"/>
                  </a:schemeClr>
                </a:solidFill>
              </a:defRPr>
            </a:lvl1pPr>
          </a:lstStyle>
          <a:p>
            <a:endParaRPr lang="en-US" dirty="0"/>
          </a:p>
        </p:txBody>
      </p:sp>
      <p:sp>
        <p:nvSpPr>
          <p:cNvPr id="6" name="Slide Number Placeholder 5"/>
          <p:cNvSpPr>
            <a:spLocks noGrp="1"/>
          </p:cNvSpPr>
          <p:nvPr>
            <p:ph type="sldNum" sz="quarter" idx="4"/>
          </p:nvPr>
        </p:nvSpPr>
        <p:spPr>
          <a:xfrm>
            <a:off x="4715341" y="5757334"/>
            <a:ext cx="680390" cy="498470"/>
          </a:xfrm>
          <a:prstGeom prst="rect">
            <a:avLst/>
          </a:prstGeom>
        </p:spPr>
        <p:txBody>
          <a:bodyPr vert="horz" lIns="91440" tIns="45720" rIns="91440" bIns="45720" rtlCol="0" anchor="ctr"/>
          <a:lstStyle>
            <a:lvl1pPr algn="ctr">
              <a:defRPr sz="2800" cap="all" baseline="0">
                <a:solidFill>
                  <a:schemeClr val="accent1">
                    <a:lumMod val="50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81745944"/>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914400" rtl="0" eaLnBrk="1" latinLnBrk="0" hangingPunct="1">
        <a:lnSpc>
          <a:spcPct val="90000"/>
        </a:lnSpc>
        <a:spcBef>
          <a:spcPct val="0"/>
        </a:spcBef>
        <a:buNone/>
        <a:defRPr sz="4400" kern="1200" cap="all" baseline="0">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60000"/>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60000"/>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35BB1C6-BF8F-4481-8AB2-603A1C8A906A}" type="datetimeFigureOut">
              <a:rPr lang="en-US" smtClean="0"/>
              <a:t>4/29/2017</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5186187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BB1C6-BF8F-4481-8AB2-603A1C8A906A}" type="datetimeFigureOut">
              <a:rPr lang="en-US" smtClean="0"/>
              <a:t>4/29/2017</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24018535"/>
      </p:ext>
    </p:extLst>
  </p:cSld>
  <p:clrMap bg1="dk1" tx1="lt1" bg2="dk2" tx2="lt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66120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mn-lt"/>
              </a:rPr>
              <a:t>Dress Code Rules for Visitors of Ohio Inmates</a:t>
            </a:r>
          </a:p>
        </p:txBody>
      </p:sp>
      <p:sp>
        <p:nvSpPr>
          <p:cNvPr id="3" name="Content Placeholder 2"/>
          <p:cNvSpPr>
            <a:spLocks noGrp="1"/>
          </p:cNvSpPr>
          <p:nvPr>
            <p:ph idx="1"/>
          </p:nvPr>
        </p:nvSpPr>
        <p:spPr/>
        <p:txBody>
          <a:bodyPr>
            <a:normAutofit/>
          </a:bodyPr>
          <a:lstStyle/>
          <a:p>
            <a:pPr lvl="0"/>
            <a:r>
              <a:rPr lang="en-US" sz="2400" dirty="0"/>
              <a:t>Clothing with holes, rips, or cut outs that expose skin are not allowed.</a:t>
            </a:r>
          </a:p>
          <a:p>
            <a:pPr lvl="0"/>
            <a:r>
              <a:rPr lang="en-US" sz="2400" dirty="0"/>
              <a:t>Tight/form fitting clothing such as spandex, leggings, Lycra, including tight jeans, tight pants, leotards, </a:t>
            </a:r>
            <a:r>
              <a:rPr lang="en-US" sz="2400" dirty="0" err="1"/>
              <a:t>unitards</a:t>
            </a:r>
            <a:r>
              <a:rPr lang="en-US" sz="2400" dirty="0"/>
              <a:t>, or clothing that is see through, sheer or netted is not allowed.</a:t>
            </a:r>
          </a:p>
          <a:p>
            <a:pPr lvl="0"/>
            <a:r>
              <a:rPr lang="en-US" sz="2400" dirty="0"/>
              <a:t>Excessive jewelry is not allowed, and may make the metal detector go off and require a more intrusive search.</a:t>
            </a:r>
          </a:p>
          <a:p>
            <a:pPr lvl="0"/>
            <a:r>
              <a:rPr lang="en-US" sz="2400" dirty="0"/>
              <a:t>Clothing with gang symbols, or that is associated as gang-wear is prohibited.</a:t>
            </a:r>
          </a:p>
          <a:p>
            <a:pPr lvl="0"/>
            <a:r>
              <a:rPr lang="en-US" sz="2400" dirty="0"/>
              <a:t>If your clothing contains offensive language or images you will not be allowed to visit.</a:t>
            </a:r>
          </a:p>
        </p:txBody>
      </p:sp>
    </p:spTree>
    <p:extLst>
      <p:ext uri="{BB962C8B-B14F-4D97-AF65-F5344CB8AC3E}">
        <p14:creationId xmlns:p14="http://schemas.microsoft.com/office/powerpoint/2010/main" val="1763697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mn-lt"/>
              </a:rPr>
              <a:t>Dress Code Rules for Visitors of Ohio Inmates</a:t>
            </a:r>
          </a:p>
        </p:txBody>
      </p:sp>
      <p:sp>
        <p:nvSpPr>
          <p:cNvPr id="3" name="Content Placeholder 2"/>
          <p:cNvSpPr>
            <a:spLocks noGrp="1"/>
          </p:cNvSpPr>
          <p:nvPr>
            <p:ph idx="1"/>
          </p:nvPr>
        </p:nvSpPr>
        <p:spPr/>
        <p:txBody>
          <a:bodyPr>
            <a:normAutofit/>
          </a:bodyPr>
          <a:lstStyle/>
          <a:p>
            <a:pPr lvl="0"/>
            <a:r>
              <a:rPr lang="en-US" sz="2400" dirty="0"/>
              <a:t>Clothing with holes, rips, or cut outs that expose skin are not allowed.</a:t>
            </a:r>
          </a:p>
          <a:p>
            <a:pPr lvl="0"/>
            <a:r>
              <a:rPr lang="en-US" sz="2400" dirty="0"/>
              <a:t>Tight/form fitting clothing such as spandex, leggings, Lycra, including tight jeans, tight pants, leotards, </a:t>
            </a:r>
            <a:r>
              <a:rPr lang="en-US" sz="2400" dirty="0" err="1"/>
              <a:t>unitards</a:t>
            </a:r>
            <a:r>
              <a:rPr lang="en-US" sz="2400" dirty="0"/>
              <a:t>, or clothing that is see through, sheer or netted is not allowed.</a:t>
            </a:r>
          </a:p>
          <a:p>
            <a:pPr lvl="0"/>
            <a:r>
              <a:rPr lang="en-US" sz="2400" dirty="0"/>
              <a:t>Excessive jewelry is not allowed, and may make the metal detector go off and require a more intrusive search.</a:t>
            </a:r>
          </a:p>
          <a:p>
            <a:pPr lvl="0"/>
            <a:r>
              <a:rPr lang="en-US" sz="2400" dirty="0"/>
              <a:t>Clothing with gang symbols, or that is associated as gang-wear is prohibited.</a:t>
            </a:r>
          </a:p>
          <a:p>
            <a:pPr lvl="0"/>
            <a:r>
              <a:rPr lang="en-US" sz="2400" dirty="0"/>
              <a:t>If your clothing contains offensive language or images you will not be allowed to visit.</a:t>
            </a:r>
          </a:p>
        </p:txBody>
      </p:sp>
      <p:sp>
        <p:nvSpPr>
          <p:cNvPr id="4" name="Rectangle: Rounded Corners 3"/>
          <p:cNvSpPr/>
          <p:nvPr/>
        </p:nvSpPr>
        <p:spPr>
          <a:xfrm>
            <a:off x="628650" y="4518989"/>
            <a:ext cx="7886700" cy="1803746"/>
          </a:xfrm>
          <a:prstGeom prst="roundRect">
            <a:avLst/>
          </a:prstGeom>
          <a:solidFill>
            <a:srgbClr val="C000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007164" y="4651516"/>
            <a:ext cx="7142922" cy="1569660"/>
          </a:xfrm>
          <a:prstGeom prst="rect">
            <a:avLst/>
          </a:prstGeom>
          <a:noFill/>
        </p:spPr>
        <p:txBody>
          <a:bodyPr wrap="square" rtlCol="0">
            <a:spAutoFit/>
          </a:bodyPr>
          <a:lstStyle/>
          <a:p>
            <a:r>
              <a:rPr lang="en-US" sz="2400" b="1" dirty="0">
                <a:solidFill>
                  <a:schemeClr val="bg1"/>
                </a:solidFill>
              </a:rPr>
              <a:t>“The dress code is in place for the order, safety and security of visitors, inmates and staff, and is strictly adhered to.  Failure to follow the dress code will result in your visit being denied.”  </a:t>
            </a:r>
          </a:p>
        </p:txBody>
      </p:sp>
    </p:spTree>
    <p:extLst>
      <p:ext uri="{BB962C8B-B14F-4D97-AF65-F5344CB8AC3E}">
        <p14:creationId xmlns:p14="http://schemas.microsoft.com/office/powerpoint/2010/main" val="2833098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It Sends the Wrong Message</a:t>
            </a:r>
          </a:p>
        </p:txBody>
      </p:sp>
      <p:sp>
        <p:nvSpPr>
          <p:cNvPr id="3" name="Content Placeholder 2"/>
          <p:cNvSpPr>
            <a:spLocks noGrp="1"/>
          </p:cNvSpPr>
          <p:nvPr>
            <p:ph idx="1"/>
          </p:nvPr>
        </p:nvSpPr>
        <p:spPr/>
        <p:txBody>
          <a:bodyPr>
            <a:normAutofit/>
          </a:bodyPr>
          <a:lstStyle/>
          <a:p>
            <a:r>
              <a:rPr lang="en-US" sz="2800" dirty="0"/>
              <a:t>Some clothing is designed to send a message. </a:t>
            </a:r>
          </a:p>
          <a:p>
            <a:endParaRPr lang="en-US" sz="800" i="1" dirty="0"/>
          </a:p>
          <a:p>
            <a:r>
              <a:rPr lang="en-US" sz="2800" i="1" dirty="0"/>
              <a:t>“the attire of a harlot” </a:t>
            </a:r>
            <a:r>
              <a:rPr lang="en-US" sz="2800" dirty="0"/>
              <a:t>(Prov. 7:10)</a:t>
            </a:r>
          </a:p>
          <a:p>
            <a:endParaRPr lang="en-US" sz="800" dirty="0"/>
          </a:p>
          <a:p>
            <a:r>
              <a:rPr lang="en-US" sz="2800" dirty="0"/>
              <a:t>Clothing that reveals the flesh or form of the “midriff, back, shoulders, cleavage, chest, thighs, sides, stomach, buttocks” sends a message to those who see it.   </a:t>
            </a:r>
          </a:p>
          <a:p>
            <a:endParaRPr lang="en-US" sz="800" dirty="0"/>
          </a:p>
          <a:p>
            <a:r>
              <a:rPr lang="en-US" sz="2800" dirty="0"/>
              <a:t>Such clothing is dangerous in that it poses a threat to one’s purity and one’s safety.</a:t>
            </a:r>
          </a:p>
        </p:txBody>
      </p:sp>
    </p:spTree>
    <p:extLst>
      <p:ext uri="{BB962C8B-B14F-4D97-AF65-F5344CB8AC3E}">
        <p14:creationId xmlns:p14="http://schemas.microsoft.com/office/powerpoint/2010/main" val="253893570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Causes One To Be A Stumbling Block</a:t>
            </a:r>
          </a:p>
        </p:txBody>
      </p:sp>
      <p:sp>
        <p:nvSpPr>
          <p:cNvPr id="3" name="Content Placeholder 2"/>
          <p:cNvSpPr>
            <a:spLocks noGrp="1"/>
          </p:cNvSpPr>
          <p:nvPr>
            <p:ph idx="1"/>
          </p:nvPr>
        </p:nvSpPr>
        <p:spPr/>
        <p:txBody>
          <a:bodyPr>
            <a:normAutofit/>
          </a:bodyPr>
          <a:lstStyle/>
          <a:p>
            <a:r>
              <a:rPr lang="en-US" sz="2800" dirty="0"/>
              <a:t>We are held responsible for the things we stare at and the thoughts we have. </a:t>
            </a:r>
          </a:p>
          <a:p>
            <a:pPr lvl="1"/>
            <a:r>
              <a:rPr lang="en-US" sz="2800" dirty="0"/>
              <a:t>2 Sam. 11:2; 12:7, 13; Matt. 5:27-29</a:t>
            </a:r>
          </a:p>
          <a:p>
            <a:endParaRPr lang="en-US" sz="800" dirty="0"/>
          </a:p>
          <a:p>
            <a:r>
              <a:rPr lang="en-US" sz="2800" dirty="0"/>
              <a:t>However, God will also hold us responsible for giving people something to stare at and lust after.</a:t>
            </a:r>
          </a:p>
          <a:p>
            <a:pPr lvl="1"/>
            <a:r>
              <a:rPr lang="en-US" sz="2800" dirty="0"/>
              <a:t>Matt. 18:6-7</a:t>
            </a:r>
          </a:p>
        </p:txBody>
      </p:sp>
    </p:spTree>
    <p:extLst>
      <p:ext uri="{BB962C8B-B14F-4D97-AF65-F5344CB8AC3E}">
        <p14:creationId xmlns:p14="http://schemas.microsoft.com/office/powerpoint/2010/main" val="1497839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It Is Rebellion Against God</a:t>
            </a:r>
          </a:p>
        </p:txBody>
      </p:sp>
      <p:sp>
        <p:nvSpPr>
          <p:cNvPr id="6" name="Content Placeholder 5"/>
          <p:cNvSpPr>
            <a:spLocks noGrp="1"/>
          </p:cNvSpPr>
          <p:nvPr>
            <p:ph idx="1"/>
          </p:nvPr>
        </p:nvSpPr>
        <p:spPr/>
        <p:txBody>
          <a:bodyPr/>
          <a:lstStyle/>
          <a:p>
            <a:endParaRPr lang="en-US" dirty="0"/>
          </a:p>
        </p:txBody>
      </p:sp>
    </p:spTree>
    <p:extLst>
      <p:ext uri="{BB962C8B-B14F-4D97-AF65-F5344CB8AC3E}">
        <p14:creationId xmlns:p14="http://schemas.microsoft.com/office/powerpoint/2010/main" val="749114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It Is Rebellion Against God</a:t>
            </a:r>
          </a:p>
        </p:txBody>
      </p:sp>
      <p:sp>
        <p:nvSpPr>
          <p:cNvPr id="3" name="Content Placeholder 2"/>
          <p:cNvSpPr>
            <a:spLocks noGrp="1"/>
          </p:cNvSpPr>
          <p:nvPr>
            <p:ph idx="1"/>
          </p:nvPr>
        </p:nvSpPr>
        <p:spPr/>
        <p:txBody>
          <a:bodyPr>
            <a:normAutofit/>
          </a:bodyPr>
          <a:lstStyle/>
          <a:p>
            <a:pPr marL="0" indent="0">
              <a:buNone/>
            </a:pPr>
            <a:r>
              <a:rPr lang="en-US" sz="2800" dirty="0"/>
              <a:t>“Or do you not know that your body is the temple of the Holy Spirit who is in you, whom you have from God, and you are not your own? For you were bought at a price; therefore glorify God in your body and in your spirit, which are God’s.”</a:t>
            </a:r>
          </a:p>
          <a:p>
            <a:pPr marL="0" indent="0">
              <a:buNone/>
            </a:pPr>
            <a:endParaRPr lang="en-US" sz="800" dirty="0"/>
          </a:p>
          <a:p>
            <a:pPr marL="0" indent="0">
              <a:buNone/>
            </a:pPr>
            <a:r>
              <a:rPr lang="en-US" sz="2800" dirty="0"/>
              <a:t>1 Cor. 6:19-20</a:t>
            </a:r>
          </a:p>
        </p:txBody>
      </p:sp>
      <p:pic>
        <p:nvPicPr>
          <p:cNvPr id="4" name="Picture 2" descr="https://saintlukesallenpark.files.wordpress.com/2017/03/febnewsletterim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4130" y="4678018"/>
            <a:ext cx="3027673" cy="1796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9859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s://saintlukesallenpark.files.wordpress.com/2017/03/febnewsletterim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4130" y="4678018"/>
            <a:ext cx="3027673" cy="179607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628650" y="365127"/>
            <a:ext cx="7886700" cy="999848"/>
          </a:xfrm>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It Is Rebellion Against God</a:t>
            </a:r>
          </a:p>
        </p:txBody>
      </p:sp>
      <p:sp>
        <p:nvSpPr>
          <p:cNvPr id="3" name="Content Placeholder 2"/>
          <p:cNvSpPr>
            <a:spLocks noGrp="1"/>
          </p:cNvSpPr>
          <p:nvPr>
            <p:ph idx="1"/>
          </p:nvPr>
        </p:nvSpPr>
        <p:spPr/>
        <p:txBody>
          <a:bodyPr>
            <a:normAutofit/>
          </a:bodyPr>
          <a:lstStyle/>
          <a:p>
            <a:pPr marL="0" indent="0">
              <a:buNone/>
            </a:pPr>
            <a:r>
              <a:rPr lang="en-US" sz="2800" dirty="0"/>
              <a:t>“Then the eyes of both of them were opened, and they knew that they were naked; and they sewed fig leaves together and made themselves </a:t>
            </a:r>
            <a:r>
              <a:rPr lang="en-US" sz="2800" u="sng" dirty="0">
                <a:solidFill>
                  <a:srgbClr val="002060"/>
                </a:solidFill>
              </a:rPr>
              <a:t>coverings</a:t>
            </a:r>
            <a:r>
              <a:rPr lang="en-US" sz="2800" dirty="0"/>
              <a:t>” (Genesis 3:7). </a:t>
            </a:r>
          </a:p>
          <a:p>
            <a:pPr marL="0" indent="0">
              <a:buNone/>
            </a:pPr>
            <a:endParaRPr lang="en-US" sz="2800" dirty="0"/>
          </a:p>
          <a:p>
            <a:pPr marL="0" indent="0">
              <a:buNone/>
            </a:pPr>
            <a:r>
              <a:rPr lang="en-US" sz="2800" dirty="0"/>
              <a:t>“Also for Adam and his wife </a:t>
            </a:r>
            <a:br>
              <a:rPr lang="en-US" sz="2800" dirty="0"/>
            </a:br>
            <a:r>
              <a:rPr lang="en-US" sz="2800" dirty="0"/>
              <a:t>the Lord God made </a:t>
            </a:r>
            <a:r>
              <a:rPr lang="en-US" sz="2800" u="sng" dirty="0">
                <a:solidFill>
                  <a:srgbClr val="002060"/>
                </a:solidFill>
              </a:rPr>
              <a:t>tunics</a:t>
            </a:r>
            <a:r>
              <a:rPr lang="en-US" sz="2800" dirty="0"/>
              <a:t> of </a:t>
            </a:r>
            <a:br>
              <a:rPr lang="en-US" sz="2800" dirty="0"/>
            </a:br>
            <a:r>
              <a:rPr lang="en-US" sz="2800" dirty="0"/>
              <a:t>skin, and clothed them” (v. 21).</a:t>
            </a:r>
          </a:p>
        </p:txBody>
      </p:sp>
    </p:spTree>
    <p:extLst>
      <p:ext uri="{BB962C8B-B14F-4D97-AF65-F5344CB8AC3E}">
        <p14:creationId xmlns:p14="http://schemas.microsoft.com/office/powerpoint/2010/main" val="1228942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Dangers of immodest dress</a:t>
            </a:r>
          </a:p>
        </p:txBody>
      </p:sp>
      <p:sp>
        <p:nvSpPr>
          <p:cNvPr id="3" name="Content Placeholder 2"/>
          <p:cNvSpPr>
            <a:spLocks noGrp="1"/>
          </p:cNvSpPr>
          <p:nvPr>
            <p:ph sz="quarter" idx="13"/>
          </p:nvPr>
        </p:nvSpPr>
        <p:spPr/>
        <p:txBody>
          <a:bodyPr>
            <a:normAutofit/>
          </a:bodyPr>
          <a:lstStyle/>
          <a:p>
            <a:pPr>
              <a:buSzPct val="100000"/>
            </a:pPr>
            <a:r>
              <a:rPr lang="en-US" sz="3200" b="1" dirty="0">
                <a:latin typeface="Calibri" panose="020F0502020204030204" pitchFamily="34" charset="0"/>
                <a:cs typeface="Calibri" panose="020F0502020204030204" pitchFamily="34" charset="0"/>
              </a:rPr>
              <a:t>It sends the wrong message</a:t>
            </a:r>
          </a:p>
          <a:p>
            <a:pPr>
              <a:buSzPct val="100000"/>
            </a:pPr>
            <a:r>
              <a:rPr lang="en-US" sz="3200" b="1" dirty="0">
                <a:latin typeface="Calibri" panose="020F0502020204030204" pitchFamily="34" charset="0"/>
                <a:cs typeface="Calibri" panose="020F0502020204030204" pitchFamily="34" charset="0"/>
              </a:rPr>
              <a:t>It causes one to be a stumbling block</a:t>
            </a:r>
          </a:p>
          <a:p>
            <a:pPr>
              <a:buSzPct val="100000"/>
            </a:pPr>
            <a:r>
              <a:rPr lang="en-US" sz="3200" b="1" dirty="0">
                <a:latin typeface="Calibri" panose="020F0502020204030204" pitchFamily="34" charset="0"/>
                <a:cs typeface="Calibri" panose="020F0502020204030204" pitchFamily="34" charset="0"/>
              </a:rPr>
              <a:t>It is rebellion against god</a:t>
            </a:r>
          </a:p>
        </p:txBody>
      </p:sp>
    </p:spTree>
    <p:extLst>
      <p:ext uri="{BB962C8B-B14F-4D97-AF65-F5344CB8AC3E}">
        <p14:creationId xmlns:p14="http://schemas.microsoft.com/office/powerpoint/2010/main" val="1043932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021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The dangers of immodest dress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30850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mn-lt"/>
              </a:rPr>
              <a:t>1 Timothy 2:9-10</a:t>
            </a:r>
          </a:p>
        </p:txBody>
      </p:sp>
      <p:sp>
        <p:nvSpPr>
          <p:cNvPr id="3" name="Content Placeholder 2"/>
          <p:cNvSpPr>
            <a:spLocks noGrp="1"/>
          </p:cNvSpPr>
          <p:nvPr>
            <p:ph idx="1"/>
          </p:nvPr>
        </p:nvSpPr>
        <p:spPr/>
        <p:txBody>
          <a:bodyPr>
            <a:normAutofit/>
          </a:bodyPr>
          <a:lstStyle/>
          <a:p>
            <a:pPr marL="0" indent="0">
              <a:buNone/>
            </a:pPr>
            <a:r>
              <a:rPr lang="en-US" sz="3200" dirty="0"/>
              <a:t>“In like manner also, that the women adorn themselves in modest apparel, with propriety and moderation, not with braided hair or gold or pearls or costly clothing, but, which is proper for women professing godliness, with good works.”</a:t>
            </a:r>
          </a:p>
          <a:p>
            <a:endParaRPr lang="en-US" sz="3200" dirty="0"/>
          </a:p>
        </p:txBody>
      </p:sp>
      <p:pic>
        <p:nvPicPr>
          <p:cNvPr id="4" name="Picture 2" descr="https://saintlukesallenpark.files.wordpress.com/2017/03/febnewsletterim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6312" y="4448962"/>
            <a:ext cx="3525491" cy="2091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6346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mn-lt"/>
              </a:rPr>
              <a:t>1 Timothy 2:9-10</a:t>
            </a:r>
          </a:p>
        </p:txBody>
      </p:sp>
      <p:sp>
        <p:nvSpPr>
          <p:cNvPr id="3" name="Content Placeholder 2"/>
          <p:cNvSpPr>
            <a:spLocks noGrp="1"/>
          </p:cNvSpPr>
          <p:nvPr>
            <p:ph idx="1"/>
          </p:nvPr>
        </p:nvSpPr>
        <p:spPr/>
        <p:txBody>
          <a:bodyPr>
            <a:normAutofit/>
          </a:bodyPr>
          <a:lstStyle/>
          <a:p>
            <a:pPr marL="0" indent="0">
              <a:buNone/>
            </a:pPr>
            <a:r>
              <a:rPr lang="en-US" sz="3200" dirty="0"/>
              <a:t>“In like manner also, that the women adorn themselves in </a:t>
            </a:r>
            <a:r>
              <a:rPr lang="en-US" sz="3200" u="sng" dirty="0">
                <a:solidFill>
                  <a:srgbClr val="002060"/>
                </a:solidFill>
              </a:rPr>
              <a:t>modest</a:t>
            </a:r>
            <a:r>
              <a:rPr lang="en-US" sz="3200" dirty="0"/>
              <a:t> apparel, with propriety and moderation, not with braided hair or gold or pearls or costly clothing, but, which is proper for women professing godliness, with good works.”</a:t>
            </a:r>
          </a:p>
          <a:p>
            <a:endParaRPr lang="en-US" sz="3200" dirty="0"/>
          </a:p>
        </p:txBody>
      </p:sp>
      <p:pic>
        <p:nvPicPr>
          <p:cNvPr id="4" name="Picture 2" descr="https://saintlukesallenpark.files.wordpress.com/2017/03/febnewsletterim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6312" y="4448962"/>
            <a:ext cx="3525491" cy="2091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8499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mn-lt"/>
              </a:rPr>
              <a:t>1 Timothy 2:9-10</a:t>
            </a:r>
          </a:p>
        </p:txBody>
      </p:sp>
      <p:sp>
        <p:nvSpPr>
          <p:cNvPr id="3" name="Content Placeholder 2"/>
          <p:cNvSpPr>
            <a:spLocks noGrp="1"/>
          </p:cNvSpPr>
          <p:nvPr>
            <p:ph idx="1"/>
          </p:nvPr>
        </p:nvSpPr>
        <p:spPr/>
        <p:txBody>
          <a:bodyPr>
            <a:normAutofit/>
          </a:bodyPr>
          <a:lstStyle/>
          <a:p>
            <a:pPr marL="0" indent="0">
              <a:buNone/>
            </a:pPr>
            <a:r>
              <a:rPr lang="en-US" sz="3200" dirty="0"/>
              <a:t>“In like manner also, that the women adorn themselves in </a:t>
            </a:r>
            <a:r>
              <a:rPr lang="en-US" sz="3200" u="sng" dirty="0">
                <a:solidFill>
                  <a:srgbClr val="002060"/>
                </a:solidFill>
              </a:rPr>
              <a:t>modest</a:t>
            </a:r>
            <a:r>
              <a:rPr lang="en-US" sz="3200" dirty="0"/>
              <a:t> apparel, with </a:t>
            </a:r>
            <a:r>
              <a:rPr lang="en-US" sz="3200" u="sng" dirty="0">
                <a:solidFill>
                  <a:srgbClr val="002060"/>
                </a:solidFill>
              </a:rPr>
              <a:t>propriety</a:t>
            </a:r>
            <a:r>
              <a:rPr lang="en-US" sz="3200" dirty="0"/>
              <a:t> and moderation, not with braided hair or gold or pearls or costly clothing, but, which is proper for women professing godliness, with good works.”</a:t>
            </a:r>
          </a:p>
          <a:p>
            <a:endParaRPr lang="en-US" sz="3200" dirty="0"/>
          </a:p>
        </p:txBody>
      </p:sp>
      <p:pic>
        <p:nvPicPr>
          <p:cNvPr id="4" name="Picture 2" descr="https://saintlukesallenpark.files.wordpress.com/2017/03/febnewsletterim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6312" y="4448962"/>
            <a:ext cx="3525491" cy="2091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212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mn-lt"/>
              </a:rPr>
              <a:t>1 Timothy 2:9-10</a:t>
            </a:r>
          </a:p>
        </p:txBody>
      </p:sp>
      <p:sp>
        <p:nvSpPr>
          <p:cNvPr id="3" name="Content Placeholder 2"/>
          <p:cNvSpPr>
            <a:spLocks noGrp="1"/>
          </p:cNvSpPr>
          <p:nvPr>
            <p:ph idx="1"/>
          </p:nvPr>
        </p:nvSpPr>
        <p:spPr/>
        <p:txBody>
          <a:bodyPr>
            <a:normAutofit/>
          </a:bodyPr>
          <a:lstStyle/>
          <a:p>
            <a:pPr marL="0" indent="0">
              <a:buNone/>
            </a:pPr>
            <a:r>
              <a:rPr lang="en-US" sz="3200" dirty="0"/>
              <a:t>“In like manner also, that the women adorn themselves in </a:t>
            </a:r>
            <a:r>
              <a:rPr lang="en-US" sz="3200" u="sng" dirty="0">
                <a:solidFill>
                  <a:srgbClr val="002060"/>
                </a:solidFill>
              </a:rPr>
              <a:t>modest</a:t>
            </a:r>
            <a:r>
              <a:rPr lang="en-US" sz="3200" dirty="0"/>
              <a:t> apparel, with </a:t>
            </a:r>
            <a:r>
              <a:rPr lang="en-US" sz="3200" u="sng" dirty="0">
                <a:solidFill>
                  <a:srgbClr val="002060"/>
                </a:solidFill>
              </a:rPr>
              <a:t>propriety</a:t>
            </a:r>
            <a:r>
              <a:rPr lang="en-US" sz="3200" dirty="0"/>
              <a:t> and </a:t>
            </a:r>
            <a:r>
              <a:rPr lang="en-US" sz="3200" u="sng" dirty="0">
                <a:solidFill>
                  <a:srgbClr val="002060"/>
                </a:solidFill>
              </a:rPr>
              <a:t>moderation</a:t>
            </a:r>
            <a:r>
              <a:rPr lang="en-US" sz="3200" dirty="0"/>
              <a:t>, not with braided hair or gold or pearls or costly clothing, but, which is proper for women professing godliness, with good works.”</a:t>
            </a:r>
          </a:p>
          <a:p>
            <a:endParaRPr lang="en-US" sz="3200" dirty="0"/>
          </a:p>
        </p:txBody>
      </p:sp>
      <p:pic>
        <p:nvPicPr>
          <p:cNvPr id="4" name="Picture 2" descr="https://saintlukesallenpark.files.wordpress.com/2017/03/febnewsletterim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6312" y="4448962"/>
            <a:ext cx="3525491" cy="2091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5350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latin typeface="+mn-lt"/>
              </a:rPr>
              <a:t>1 Timothy 2:9-10</a:t>
            </a:r>
          </a:p>
        </p:txBody>
      </p:sp>
      <p:sp>
        <p:nvSpPr>
          <p:cNvPr id="3" name="Content Placeholder 2"/>
          <p:cNvSpPr>
            <a:spLocks noGrp="1"/>
          </p:cNvSpPr>
          <p:nvPr>
            <p:ph idx="1"/>
          </p:nvPr>
        </p:nvSpPr>
        <p:spPr/>
        <p:txBody>
          <a:bodyPr>
            <a:normAutofit/>
          </a:bodyPr>
          <a:lstStyle/>
          <a:p>
            <a:pPr marL="0" indent="0">
              <a:buNone/>
            </a:pPr>
            <a:r>
              <a:rPr lang="en-US" sz="3200" dirty="0"/>
              <a:t>“In like manner also, that the women adorn themselves in </a:t>
            </a:r>
            <a:r>
              <a:rPr lang="en-US" sz="3200" u="sng" dirty="0">
                <a:solidFill>
                  <a:srgbClr val="002060"/>
                </a:solidFill>
              </a:rPr>
              <a:t>modest</a:t>
            </a:r>
            <a:r>
              <a:rPr lang="en-US" sz="3200" dirty="0"/>
              <a:t> apparel, with </a:t>
            </a:r>
            <a:r>
              <a:rPr lang="en-US" sz="3200" u="sng" dirty="0">
                <a:solidFill>
                  <a:srgbClr val="002060"/>
                </a:solidFill>
              </a:rPr>
              <a:t>propriety</a:t>
            </a:r>
            <a:r>
              <a:rPr lang="en-US" sz="3200" dirty="0"/>
              <a:t> and </a:t>
            </a:r>
            <a:r>
              <a:rPr lang="en-US" sz="3200" u="sng" dirty="0">
                <a:solidFill>
                  <a:srgbClr val="002060"/>
                </a:solidFill>
              </a:rPr>
              <a:t>moderation</a:t>
            </a:r>
            <a:r>
              <a:rPr lang="en-US" sz="3200" dirty="0"/>
              <a:t>, not with braided hair or gold or pearls or costly clothing, but, which is proper for women </a:t>
            </a:r>
            <a:r>
              <a:rPr lang="en-US" sz="3200" u="sng" dirty="0">
                <a:solidFill>
                  <a:srgbClr val="002060"/>
                </a:solidFill>
              </a:rPr>
              <a:t>professing godliness</a:t>
            </a:r>
            <a:r>
              <a:rPr lang="en-US" sz="3200" dirty="0"/>
              <a:t>, with good works.”</a:t>
            </a:r>
          </a:p>
          <a:p>
            <a:endParaRPr lang="en-US" sz="3200" dirty="0"/>
          </a:p>
        </p:txBody>
      </p:sp>
      <p:pic>
        <p:nvPicPr>
          <p:cNvPr id="4" name="Picture 2" descr="https://saintlukesallenpark.files.wordpress.com/2017/03/febnewsletterim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6312" y="4448962"/>
            <a:ext cx="3525491" cy="20913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2363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mn-lt"/>
              </a:rPr>
              <a:t>Dress Code Rules for Visitors of Ohio Inmates</a:t>
            </a:r>
          </a:p>
        </p:txBody>
      </p:sp>
      <p:sp>
        <p:nvSpPr>
          <p:cNvPr id="3" name="Content Placeholder 2"/>
          <p:cNvSpPr>
            <a:spLocks noGrp="1"/>
          </p:cNvSpPr>
          <p:nvPr>
            <p:ph idx="1"/>
          </p:nvPr>
        </p:nvSpPr>
        <p:spPr/>
        <p:txBody>
          <a:bodyPr>
            <a:normAutofit/>
          </a:bodyPr>
          <a:lstStyle/>
          <a:p>
            <a:pPr marL="0" indent="0">
              <a:buNone/>
            </a:pPr>
            <a:r>
              <a:rPr lang="en-US" sz="2800" dirty="0"/>
              <a:t>All prisons in Ohio follow a dress code.  The dress code is in place for the order, safety and security of visitors, inmates and staff, and is strictly adhered to.  Failure to follow the dress code will result in your visit being denied.  We suggest you always bring a change of clothes with you and leave them in your car.  This enables you to quickly change if a staff member objects to an article of clothing you are wearing and prevents you from potentially missing out on a visit.</a:t>
            </a:r>
          </a:p>
        </p:txBody>
      </p:sp>
    </p:spTree>
    <p:extLst>
      <p:ext uri="{BB962C8B-B14F-4D97-AF65-F5344CB8AC3E}">
        <p14:creationId xmlns:p14="http://schemas.microsoft.com/office/powerpoint/2010/main" val="14369119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latin typeface="+mn-lt"/>
              </a:rPr>
              <a:t>Dress Code Rules for Visitors of Ohio Inmates</a:t>
            </a:r>
          </a:p>
        </p:txBody>
      </p:sp>
      <p:sp>
        <p:nvSpPr>
          <p:cNvPr id="3" name="Content Placeholder 2"/>
          <p:cNvSpPr>
            <a:spLocks noGrp="1"/>
          </p:cNvSpPr>
          <p:nvPr>
            <p:ph idx="1"/>
          </p:nvPr>
        </p:nvSpPr>
        <p:spPr/>
        <p:txBody>
          <a:bodyPr>
            <a:normAutofit/>
          </a:bodyPr>
          <a:lstStyle/>
          <a:p>
            <a:pPr lvl="0"/>
            <a:r>
              <a:rPr lang="en-US" sz="2400" dirty="0"/>
              <a:t>All visitors must wear appropriate undergarments, underwear, bra, slip etc.</a:t>
            </a:r>
          </a:p>
          <a:p>
            <a:pPr lvl="0"/>
            <a:r>
              <a:rPr lang="en-US" sz="2400" dirty="0"/>
              <a:t>Underwear should not be visible during visits.</a:t>
            </a:r>
          </a:p>
          <a:p>
            <a:pPr lvl="0"/>
            <a:r>
              <a:rPr lang="en-US" sz="2400" dirty="0"/>
              <a:t>No clothes should expose the midriff, back, shoulders, cleavage, thighs or sides.  </a:t>
            </a:r>
          </a:p>
          <a:p>
            <a:pPr lvl="0"/>
            <a:r>
              <a:rPr lang="en-US" sz="2400" dirty="0"/>
              <a:t>Sleeveless clothing, including halter tops, tank tops, tube tops, and low-cut clothing that exposes the stomach, underwear, buttocks or chest is not allowed.</a:t>
            </a:r>
          </a:p>
          <a:p>
            <a:pPr lvl="0"/>
            <a:r>
              <a:rPr lang="en-US" sz="2400" dirty="0"/>
              <a:t>Dresses, shorts, skirts, culottes etc., must not have a hem or slit above the middle of the knee.</a:t>
            </a:r>
          </a:p>
          <a:p>
            <a:pPr lvl="0"/>
            <a:r>
              <a:rPr lang="en-US" sz="2400" dirty="0"/>
              <a:t>Wrap skirts, dresses, and break away pants are not allowed.</a:t>
            </a:r>
          </a:p>
        </p:txBody>
      </p:sp>
    </p:spTree>
    <p:extLst>
      <p:ext uri="{BB962C8B-B14F-4D97-AF65-F5344CB8AC3E}">
        <p14:creationId xmlns:p14="http://schemas.microsoft.com/office/powerpoint/2010/main" val="2916895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ain Event">
  <a:themeElements>
    <a:clrScheme name="Main Event">
      <a:dk1>
        <a:sysClr val="windowText" lastClr="000000"/>
      </a:dk1>
      <a:lt1>
        <a:sysClr val="window" lastClr="FFFFFF"/>
      </a:lt1>
      <a:dk2>
        <a:srgbClr val="424242"/>
      </a:dk2>
      <a:lt2>
        <a:srgbClr val="C8C8C8"/>
      </a:lt2>
      <a:accent1>
        <a:srgbClr val="B80E0F"/>
      </a:accent1>
      <a:accent2>
        <a:srgbClr val="A6987D"/>
      </a:accent2>
      <a:accent3>
        <a:srgbClr val="7F9A71"/>
      </a:accent3>
      <a:accent4>
        <a:srgbClr val="64969F"/>
      </a:accent4>
      <a:accent5>
        <a:srgbClr val="9B75B2"/>
      </a:accent5>
      <a:accent6>
        <a:srgbClr val="80737A"/>
      </a:accent6>
      <a:hlink>
        <a:srgbClr val="F21213"/>
      </a:hlink>
      <a:folHlink>
        <a:srgbClr val="B6A394"/>
      </a:folHlink>
    </a:clrScheme>
    <a:fontScheme name="Main Event">
      <a:majorFont>
        <a:latin typeface="Impact" panose="020B080603090205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Impact" panose="020B080603090205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in Event">
      <a:fillStyleLst>
        <a:solidFill>
          <a:schemeClr val="phClr"/>
        </a:solidFill>
        <a:solidFill>
          <a:schemeClr val="phClr">
            <a:tint val="69000"/>
            <a:satMod val="105000"/>
            <a:lumMod val="110000"/>
          </a:schemeClr>
        </a:solidFill>
        <a:blipFill>
          <a:blip xmlns:r="http://schemas.openxmlformats.org/officeDocument/2006/relationships" r:embed="rId1">
            <a:duotone>
              <a:schemeClr val="phClr">
                <a:shade val="88000"/>
                <a:lumMod val="88000"/>
              </a:schemeClr>
              <a:schemeClr val="phClr"/>
            </a:duotone>
          </a:blip>
          <a:tile tx="0" ty="0" sx="100000" sy="100000" flip="none" algn="tl"/>
        </a:blipFill>
      </a:fillStyleLst>
      <a:lnStyleLst>
        <a:ln w="9525" cap="flat" cmpd="sng" algn="ctr">
          <a:solidFill>
            <a:schemeClr val="phClr">
              <a:shade val="60000"/>
            </a:scheme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25400" dist="127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88000"/>
              </a:schemeClr>
            </a:gs>
          </a:gsLst>
          <a:lin ang="5400000" scaled="0"/>
        </a:gradFill>
        <a:blipFill>
          <a:blip xmlns:r="http://schemas.openxmlformats.org/officeDocument/2006/relationships" r:embed="rId2">
            <a:duotone>
              <a:schemeClr val="phClr">
                <a:shade val="48000"/>
                <a:satMod val="110000"/>
                <a:lumMod val="40000"/>
              </a:schemeClr>
              <a:schemeClr val="phClr">
                <a:tint val="90000"/>
                <a:lumMod val="106000"/>
              </a:schemeClr>
            </a:duotone>
          </a:blip>
          <a:stretch/>
        </a:blipFill>
      </a:bgFillStyleLst>
    </a:fmtScheme>
  </a:themeElements>
  <a:objectDefaults/>
  <a:extraClrSchemeLst/>
  <a:extLst>
    <a:ext uri="{05A4C25C-085E-4340-85A3-A5531E510DB2}">
      <thm15:themeFamily xmlns:thm15="http://schemas.microsoft.com/office/thememl/2012/main" name="Main Event" id="{AC372BB4-D83D-411E-B849-B641926BA760}" vid="{F1EFBDE3-1A95-4E3D-81AD-1F53D65BEA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TM04033927[[fn=Main Event]]</Template>
  <TotalTime>52</TotalTime>
  <Words>671</Words>
  <Application>Microsoft Office PowerPoint</Application>
  <PresentationFormat>On-screen Show (4:3)</PresentationFormat>
  <Paragraphs>60</Paragraphs>
  <Slides>18</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18</vt:i4>
      </vt:variant>
    </vt:vector>
  </HeadingPairs>
  <TitlesOfParts>
    <vt:vector size="25" baseType="lpstr">
      <vt:lpstr>Arial</vt:lpstr>
      <vt:lpstr>Calibri</vt:lpstr>
      <vt:lpstr>Calibri Light</vt:lpstr>
      <vt:lpstr>Impact</vt:lpstr>
      <vt:lpstr>Main Event</vt:lpstr>
      <vt:lpstr>Office Theme</vt:lpstr>
      <vt:lpstr>1_Office Theme</vt:lpstr>
      <vt:lpstr>PowerPoint Presentation</vt:lpstr>
      <vt:lpstr>The dangers of immodest dress</vt:lpstr>
      <vt:lpstr>1 Timothy 2:9-10</vt:lpstr>
      <vt:lpstr>1 Timothy 2:9-10</vt:lpstr>
      <vt:lpstr>1 Timothy 2:9-10</vt:lpstr>
      <vt:lpstr>1 Timothy 2:9-10</vt:lpstr>
      <vt:lpstr>1 Timothy 2:9-10</vt:lpstr>
      <vt:lpstr>Dress Code Rules for Visitors of Ohio Inmates</vt:lpstr>
      <vt:lpstr>Dress Code Rules for Visitors of Ohio Inmates</vt:lpstr>
      <vt:lpstr>Dress Code Rules for Visitors of Ohio Inmates</vt:lpstr>
      <vt:lpstr>Dress Code Rules for Visitors of Ohio Inmates</vt:lpstr>
      <vt:lpstr>It Sends the Wrong Message</vt:lpstr>
      <vt:lpstr>Causes One To Be A Stumbling Block</vt:lpstr>
      <vt:lpstr>It Is Rebellion Against God</vt:lpstr>
      <vt:lpstr>It Is Rebellion Against God</vt:lpstr>
      <vt:lpstr>It Is Rebellion Against God</vt:lpstr>
      <vt:lpstr>The Dangers of immodest dress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dangers of immodest dress</dc:title>
  <dc:creator>Heath Rogers</dc:creator>
  <cp:lastModifiedBy>Heath Rogers</cp:lastModifiedBy>
  <cp:revision>13</cp:revision>
  <dcterms:created xsi:type="dcterms:W3CDTF">2017-04-29T18:08:38Z</dcterms:created>
  <dcterms:modified xsi:type="dcterms:W3CDTF">2017-04-29T21:34:56Z</dcterms:modified>
</cp:coreProperties>
</file>