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notesMasterIdLst>
    <p:notesMasterId r:id="rId14"/>
  </p:notesMasterIdLst>
  <p:handoutMasterIdLst>
    <p:handoutMasterId r:id="rId15"/>
  </p:handoutMasterIdLst>
  <p:sldIdLst>
    <p:sldId id="265" r:id="rId3"/>
    <p:sldId id="256" r:id="rId4"/>
    <p:sldId id="257" r:id="rId5"/>
    <p:sldId id="258" r:id="rId6"/>
    <p:sldId id="259" r:id="rId7"/>
    <p:sldId id="260" r:id="rId8"/>
    <p:sldId id="261" r:id="rId9"/>
    <p:sldId id="262" r:id="rId10"/>
    <p:sldId id="263" r:id="rId11"/>
    <p:sldId id="264" r:id="rId12"/>
    <p:sldId id="266" r:id="rId13"/>
  </p:sldIdLst>
  <p:sldSz cx="9144000" cy="6858000" type="screen4x3"/>
  <p:notesSz cx="7010400" cy="9296400"/>
  <p:embeddedFontLst>
    <p:embeddedFont>
      <p:font typeface="Bauhaus 93" panose="04030905020B02020C02" pitchFamily="82" charset="0"/>
      <p:regular r:id="rId16"/>
    </p:embeddedFont>
    <p:embeddedFont>
      <p:font typeface="Calibri Light" panose="020F0302020204030204" pitchFamily="34" charset="0"/>
      <p:regular r:id="rId17"/>
      <p:italic r:id="rId18"/>
    </p:embeddedFont>
    <p:embeddedFont>
      <p:font typeface="Bernard MT Condensed" panose="02050806060905020404" pitchFamily="18" charset="0"/>
      <p:regular r:id="rId19"/>
    </p:embeddedFont>
    <p:embeddedFont>
      <p:font typeface="Calibri" panose="020F0502020204030204" pitchFamily="34" charset="0"/>
      <p:regular r:id="rId20"/>
      <p:bold r:id="rId21"/>
      <p:italic r:id="rId22"/>
      <p:boldItalic r:id="rId23"/>
    </p:embeddedFont>
    <p:embeddedFont>
      <p:font typeface="Berkshire Swash" panose="02000505000000020003" pitchFamily="2" charset="0"/>
      <p:bold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95BA"/>
    <a:srgbClr val="42B0D1"/>
    <a:srgbClr val="9EE1EF"/>
    <a:srgbClr val="FFFFFF"/>
    <a:srgbClr val="9BD6ED"/>
    <a:srgbClr val="4AADCD"/>
    <a:srgbClr val="6FC5E1"/>
    <a:srgbClr val="9BDEEE"/>
    <a:srgbClr val="6FC6E1"/>
    <a:srgbClr val="91DA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956" autoAdjust="0"/>
  </p:normalViewPr>
  <p:slideViewPr>
    <p:cSldViewPr snapToGrid="0">
      <p:cViewPr varScale="1">
        <p:scale>
          <a:sx n="48" d="100"/>
          <a:sy n="48" d="100"/>
        </p:scale>
        <p:origin x="1956" y="54"/>
      </p:cViewPr>
      <p:guideLst/>
    </p:cSldViewPr>
  </p:slideViewPr>
  <p:notesTextViewPr>
    <p:cViewPr>
      <p:scale>
        <a:sx n="1" d="1"/>
        <a:sy n="1" d="1"/>
      </p:scale>
      <p:origin x="0" y="0"/>
    </p:cViewPr>
  </p:notesTextViewPr>
  <p:notesViewPr>
    <p:cSldViewPr snapToGrid="0">
      <p:cViewPr>
        <p:scale>
          <a:sx n="66" d="100"/>
          <a:sy n="66" d="100"/>
        </p:scale>
        <p:origin x="2520" y="-7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5" Type="http://schemas.openxmlformats.org/officeDocument/2006/relationships/slide" Target="slides/slide3.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970938" cy="466434"/>
          </a:xfrm>
          <a:prstGeom prst="rect">
            <a:avLst/>
          </a:prstGeom>
        </p:spPr>
        <p:txBody>
          <a:bodyPr vert="horz" lIns="93177" tIns="46589" rIns="93177" bIns="46589" rtlCol="0"/>
          <a:lstStyle>
            <a:lvl1pPr algn="l">
              <a:defRPr sz="1200"/>
            </a:lvl1pPr>
          </a:lstStyle>
          <a:p>
            <a:r>
              <a:rPr lang="en-US" sz="1600" dirty="0">
                <a:latin typeface="Bauhaus 93" panose="04030905020B02020C02" pitchFamily="82" charset="0"/>
              </a:rPr>
              <a:t>In the world… but not OF the World!</a:t>
            </a: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r>
              <a:rPr lang="en-US" dirty="0"/>
              <a:t>April 24, 2017 </a:t>
            </a:r>
          </a:p>
        </p:txBody>
      </p:sp>
      <p:sp>
        <p:nvSpPr>
          <p:cNvPr id="4" name="Footer Placeholder 3"/>
          <p:cNvSpPr>
            <a:spLocks noGrp="1"/>
          </p:cNvSpPr>
          <p:nvPr>
            <p:ph type="ftr" sz="quarter" idx="2"/>
          </p:nvPr>
        </p:nvSpPr>
        <p:spPr>
          <a:xfrm>
            <a:off x="0" y="8829967"/>
            <a:ext cx="3516328" cy="466433"/>
          </a:xfrm>
          <a:prstGeom prst="rect">
            <a:avLst/>
          </a:prstGeom>
        </p:spPr>
        <p:txBody>
          <a:bodyPr vert="horz" lIns="93177" tIns="46589" rIns="93177" bIns="46589" rtlCol="0" anchor="b"/>
          <a:lstStyle>
            <a:lvl1pPr algn="l">
              <a:defRPr sz="1200"/>
            </a:lvl1pPr>
          </a:lstStyle>
          <a:p>
            <a:r>
              <a:rPr lang="en-US" dirty="0" err="1"/>
              <a:t>Knollwood</a:t>
            </a:r>
            <a:r>
              <a:rPr lang="en-US" dirty="0"/>
              <a:t> church of Christ, Stan Cox</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r>
              <a:rPr lang="en-US" dirty="0"/>
              <a:t>soundteaching.org   </a:t>
            </a:r>
            <a:fld id="{37CFBE2D-A991-4B3B-9222-52E8CD2E8AB4}" type="slidenum">
              <a:rPr lang="en-US" smtClean="0"/>
              <a:t>‹#›</a:t>
            </a:fld>
            <a:endParaRPr lang="en-US" dirty="0"/>
          </a:p>
        </p:txBody>
      </p:sp>
    </p:spTree>
    <p:extLst>
      <p:ext uri="{BB962C8B-B14F-4D97-AF65-F5344CB8AC3E}">
        <p14:creationId xmlns:p14="http://schemas.microsoft.com/office/powerpoint/2010/main" val="1683834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C004D5F-40E9-4E7B-8760-809DEC5B4DF3}" type="datetimeFigureOut">
              <a:rPr lang="en-US" smtClean="0"/>
              <a:t>4/21/2017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127F8E-BC36-4100-9153-0B632D22CA98}" type="slidenum">
              <a:rPr lang="en-US" smtClean="0"/>
              <a:t>‹#›</a:t>
            </a:fld>
            <a:endParaRPr lang="en-US"/>
          </a:p>
        </p:txBody>
      </p:sp>
    </p:spTree>
    <p:extLst>
      <p:ext uri="{BB962C8B-B14F-4D97-AF65-F5344CB8AC3E}">
        <p14:creationId xmlns:p14="http://schemas.microsoft.com/office/powerpoint/2010/main" val="1667013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I was born at the beginning of the sexual revolution.  The 1960's in our nation brought a change in attitudes toward morality that has led to the state of ungodliness present in the United States today.</a:t>
            </a:r>
          </a:p>
          <a:p>
            <a:pPr marL="174708" indent="-174708">
              <a:buFont typeface="Arial" panose="020B0604020202020204" pitchFamily="34" charset="0"/>
              <a:buChar char="•"/>
            </a:pPr>
            <a:r>
              <a:rPr lang="en-US" dirty="0"/>
              <a:t>“Free love“, championed then. Led to breakdown of the family unit, rise in promiscuity &amp; sexual disease, attack on institution of marriage, and scourge of abortion.</a:t>
            </a:r>
          </a:p>
          <a:p>
            <a:pPr marL="174708" indent="-174708">
              <a:buFont typeface="Arial" panose="020B0604020202020204" pitchFamily="34" charset="0"/>
              <a:buChar char="•"/>
            </a:pPr>
            <a:r>
              <a:rPr lang="en-US" dirty="0"/>
              <a:t>The entertainment realm serves as another demonstration of this moral breakdown. I remember as a child watching </a:t>
            </a:r>
            <a:r>
              <a:rPr lang="en-US" i="1" dirty="0"/>
              <a:t>I Love Lucy</a:t>
            </a:r>
            <a:r>
              <a:rPr lang="en-US" dirty="0"/>
              <a:t> and the</a:t>
            </a:r>
            <a:r>
              <a:rPr lang="en-US" i="1" dirty="0"/>
              <a:t> Dick Van Dyke Show, funny!</a:t>
            </a:r>
            <a:r>
              <a:rPr lang="en-US" dirty="0"/>
              <a:t> But, standards have changed. Profanity; Sexual innuendo &amp; even graphic depictions of sex and sexual deviance; Gratuitous, graphic violence is used to further plot lines.  And, children who have grown up watching such coarseness on television and in the movies have adopted many of the same attitudes and practices.  </a:t>
            </a:r>
          </a:p>
          <a:p>
            <a:pPr marL="174708" indent="-174708">
              <a:buFont typeface="Arial" panose="020B0604020202020204" pitchFamily="34" charset="0"/>
              <a:buChar char="•"/>
            </a:pPr>
            <a:r>
              <a:rPr lang="en-US" dirty="0"/>
              <a:t>Music (and the personal lives and morals of musical artists) have likewise contributed to </a:t>
            </a:r>
            <a:r>
              <a:rPr lang="en-US" dirty="0" err="1"/>
              <a:t>to</a:t>
            </a:r>
            <a:r>
              <a:rPr lang="en-US" dirty="0"/>
              <a:t> decline of morality.</a:t>
            </a:r>
          </a:p>
          <a:p>
            <a:r>
              <a:rPr lang="en-US" b="1" dirty="0"/>
              <a:t>Through these transformative decades, the ethic upon which our nation was built has come under attack. Things that were at one time considered shameful are now trumpeted as normal, healthy and moral. Opposition to immorality is condemned as intolerance and hate speech.  The rule of law is disregarded, and those who advocate for it are labeled as racist and xenophobic.  And, it seems in the last few years these changes in attitude and practice have increased exponentially.</a:t>
            </a:r>
            <a:br>
              <a:rPr lang="en-US" dirty="0"/>
            </a:br>
            <a:r>
              <a:rPr lang="en-US" dirty="0"/>
              <a:t>     We are shocked! Bewildered! How did it happen, and how did it come about so quickly? Most importantly, what is the correct response of the Christian to the evil that exists in our world today?</a:t>
            </a:r>
          </a:p>
        </p:txBody>
      </p:sp>
      <p:sp>
        <p:nvSpPr>
          <p:cNvPr id="4" name="Slide Number Placeholder 3"/>
          <p:cNvSpPr>
            <a:spLocks noGrp="1"/>
          </p:cNvSpPr>
          <p:nvPr>
            <p:ph type="sldNum" sz="quarter" idx="10"/>
          </p:nvPr>
        </p:nvSpPr>
        <p:spPr/>
        <p:txBody>
          <a:bodyPr/>
          <a:lstStyle/>
          <a:p>
            <a:fld id="{5A127F8E-BC36-4100-9153-0B632D22CA98}" type="slidenum">
              <a:rPr lang="en-US" smtClean="0"/>
              <a:t>2</a:t>
            </a:fld>
            <a:endParaRPr lang="en-US"/>
          </a:p>
        </p:txBody>
      </p:sp>
    </p:spTree>
    <p:extLst>
      <p:ext uri="{BB962C8B-B14F-4D97-AF65-F5344CB8AC3E}">
        <p14:creationId xmlns:p14="http://schemas.microsoft.com/office/powerpoint/2010/main" val="1517479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Every generation has its own perversity. </a:t>
            </a:r>
          </a:p>
          <a:p>
            <a:pPr marL="640594" lvl="1" indent="-174708">
              <a:buFont typeface="Arial" panose="020B0604020202020204" pitchFamily="34" charset="0"/>
              <a:buChar char="•"/>
            </a:pPr>
            <a:r>
              <a:rPr lang="en-US" dirty="0"/>
              <a:t>Christians in the first century were challenged as well. </a:t>
            </a:r>
          </a:p>
          <a:p>
            <a:pPr marL="640594" lvl="1" indent="-174708">
              <a:buFont typeface="Arial" panose="020B0604020202020204" pitchFamily="34" charset="0"/>
              <a:buChar char="•"/>
            </a:pPr>
            <a:r>
              <a:rPr lang="en-US" dirty="0"/>
              <a:t>Roman world rivaled our own for ungodliness (cf. Romans 1) </a:t>
            </a:r>
          </a:p>
          <a:p>
            <a:pPr marL="640594" lvl="1" indent="-174708">
              <a:buFont typeface="Arial" panose="020B0604020202020204" pitchFamily="34" charset="0"/>
              <a:buChar char="•"/>
            </a:pPr>
            <a:r>
              <a:rPr lang="en-US" dirty="0"/>
              <a:t>It follows that the instructions given to disciples in the New Testament can serve as practical advice to us as well.</a:t>
            </a:r>
          </a:p>
          <a:p>
            <a:pPr marL="640594" lvl="1" indent="-174708">
              <a:buFont typeface="Arial" panose="020B0604020202020204" pitchFamily="34" charset="0"/>
              <a:buChar char="•"/>
            </a:pPr>
            <a:r>
              <a:rPr lang="en-US" dirty="0"/>
              <a:t>With that in mind, consider the following suggestions designed to assist us in avoiding contamination by the very world in which we live.</a:t>
            </a:r>
          </a:p>
          <a:p>
            <a:endParaRPr lang="en-US" b="1" dirty="0"/>
          </a:p>
          <a:p>
            <a:r>
              <a:rPr lang="en-US" b="1" dirty="0"/>
              <a:t>Recognize that God is the one who determines right and wrong!</a:t>
            </a:r>
            <a:r>
              <a:rPr lang="en-US" dirty="0"/>
              <a:t>  Paul wrote of his concern for his nation, </a:t>
            </a:r>
          </a:p>
          <a:p>
            <a:r>
              <a:rPr lang="en-US" b="1" dirty="0"/>
              <a:t>(Romans 10:2-3), </a:t>
            </a:r>
            <a:r>
              <a:rPr lang="en-US" i="1" dirty="0"/>
              <a:t>"For I bear them witness that they have a zeal for God, but not according to knowledge. For they being ignorant of God's righteousness, and seeking to establish their own righteousness, have not submitted to the righteousness of God"</a:t>
            </a:r>
            <a:endParaRPr lang="en-US" dirty="0"/>
          </a:p>
          <a:p>
            <a:pPr marL="640594" lvl="1" indent="-174708">
              <a:buFont typeface="Arial" panose="020B0604020202020204" pitchFamily="34" charset="0"/>
              <a:buChar char="•"/>
            </a:pPr>
            <a:r>
              <a:rPr lang="en-US" dirty="0"/>
              <a:t>When we begin to substitute our own views of what is right and what is wrong; what is good, and what is evil; we are in trouble.  </a:t>
            </a:r>
          </a:p>
          <a:p>
            <a:r>
              <a:rPr lang="en-US" b="1" dirty="0"/>
              <a:t>(Jeremiah 10:23), </a:t>
            </a:r>
            <a:r>
              <a:rPr lang="en-US" i="1" dirty="0"/>
              <a:t>"O Lord, I know the way of man is not in himself; it is not in man who walks to direct his own steps"</a:t>
            </a:r>
            <a:endParaRPr lang="en-US" dirty="0"/>
          </a:p>
          <a:p>
            <a:pPr marL="640594" lvl="1" indent="-174708">
              <a:buFont typeface="Arial" panose="020B0604020202020204" pitchFamily="34" charset="0"/>
              <a:buChar char="•"/>
            </a:pPr>
            <a:r>
              <a:rPr lang="en-US" dirty="0"/>
              <a:t>What do you think about modest dress?  </a:t>
            </a:r>
            <a:r>
              <a:rPr lang="en-US" b="1" dirty="0"/>
              <a:t>How troubled are you by profanity? </a:t>
            </a:r>
            <a:r>
              <a:rPr lang="en-US" dirty="0"/>
              <a:t>Does the depiction of sex in television and the movies concern you</a:t>
            </a:r>
            <a:r>
              <a:rPr lang="en-US" b="1" dirty="0"/>
              <a:t>? Do your views on moral issues differ from that of your parents or grandparents? </a:t>
            </a:r>
            <a:r>
              <a:rPr lang="en-US" dirty="0"/>
              <a:t>If so, is it possible that those views have been molded by societal influences rather than upon a study and submission to God's will?  </a:t>
            </a:r>
            <a:r>
              <a:rPr lang="en-US" b="1" dirty="0"/>
              <a:t>This is an important question that is sure to challenge your thinking - if you dare ask it and answer it with honesty!</a:t>
            </a:r>
          </a:p>
        </p:txBody>
      </p:sp>
      <p:sp>
        <p:nvSpPr>
          <p:cNvPr id="4" name="Slide Number Placeholder 3"/>
          <p:cNvSpPr>
            <a:spLocks noGrp="1"/>
          </p:cNvSpPr>
          <p:nvPr>
            <p:ph type="sldNum" sz="quarter" idx="10"/>
          </p:nvPr>
        </p:nvSpPr>
        <p:spPr/>
        <p:txBody>
          <a:bodyPr/>
          <a:lstStyle/>
          <a:p>
            <a:fld id="{5A127F8E-BC36-4100-9153-0B632D22CA98}" type="slidenum">
              <a:rPr lang="en-US" smtClean="0"/>
              <a:t>3</a:t>
            </a:fld>
            <a:endParaRPr lang="en-US"/>
          </a:p>
        </p:txBody>
      </p:sp>
    </p:spTree>
    <p:extLst>
      <p:ext uri="{BB962C8B-B14F-4D97-AF65-F5344CB8AC3E}">
        <p14:creationId xmlns:p14="http://schemas.microsoft.com/office/powerpoint/2010/main" val="150112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Change your Thinking! </a:t>
            </a:r>
            <a:r>
              <a:rPr lang="en-US" dirty="0"/>
              <a:t> </a:t>
            </a:r>
          </a:p>
          <a:p>
            <a:pPr marL="640594" lvl="1" indent="-174708">
              <a:buFont typeface="Arial" panose="020B0604020202020204" pitchFamily="34" charset="0"/>
              <a:buChar char="•"/>
            </a:pPr>
            <a:r>
              <a:rPr lang="en-US" dirty="0"/>
              <a:t>Paul pleads with us,</a:t>
            </a:r>
            <a:r>
              <a:rPr lang="en-US" i="1" dirty="0"/>
              <a:t> </a:t>
            </a:r>
          </a:p>
          <a:p>
            <a:r>
              <a:rPr lang="en-US" b="1" dirty="0"/>
              <a:t>(Romans 12:2), </a:t>
            </a:r>
            <a:r>
              <a:rPr lang="en-US" i="1" dirty="0"/>
              <a:t>"And do not be conformed to this world, but be transformed by the renewing of your mind, that you may prove what is that good and acceptable and perfect will of God“</a:t>
            </a:r>
          </a:p>
          <a:p>
            <a:pPr marL="640594" lvl="1" indent="-174708">
              <a:buFont typeface="Arial" panose="020B0604020202020204" pitchFamily="34" charset="0"/>
              <a:buChar char="•"/>
            </a:pPr>
            <a:r>
              <a:rPr lang="en-US" dirty="0"/>
              <a:t>Worldliness troubles the people of God because we retain vestiges of the thinking and reasoning that characterized our lives as sinners!  </a:t>
            </a:r>
          </a:p>
          <a:p>
            <a:pPr marL="640594" lvl="1" indent="-174708">
              <a:buFont typeface="Arial" panose="020B0604020202020204" pitchFamily="34" charset="0"/>
              <a:buChar char="•"/>
            </a:pPr>
            <a:r>
              <a:rPr lang="en-US" dirty="0"/>
              <a:t>Our own wishes, desires, preferences and inclinations should now be irrelevant to our decision making.  </a:t>
            </a:r>
          </a:p>
          <a:p>
            <a:pPr marL="640594" lvl="1" indent="-174708">
              <a:buFont typeface="Arial" panose="020B0604020202020204" pitchFamily="34" charset="0"/>
              <a:buChar char="•"/>
            </a:pPr>
            <a:r>
              <a:rPr lang="en-US" dirty="0"/>
              <a:t>Our only concern must be to do the will of the Lord! </a:t>
            </a:r>
          </a:p>
          <a:p>
            <a:r>
              <a:rPr lang="en-US" b="1" dirty="0"/>
              <a:t>(Galatians 2:20), </a:t>
            </a:r>
            <a:r>
              <a:rPr lang="en-US" dirty="0"/>
              <a:t>“</a:t>
            </a:r>
            <a:r>
              <a:rPr lang="en-US" i="1" dirty="0"/>
              <a:t>I have been crucified with Christ; it is no longer I who live, but Christ lives in me; and the life which I now live in the flesh I live by faith in the Son of God, who loved me and gave Himself for me.”</a:t>
            </a:r>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4</a:t>
            </a:fld>
            <a:endParaRPr lang="en-US"/>
          </a:p>
        </p:txBody>
      </p:sp>
    </p:spTree>
    <p:extLst>
      <p:ext uri="{BB962C8B-B14F-4D97-AF65-F5344CB8AC3E}">
        <p14:creationId xmlns:p14="http://schemas.microsoft.com/office/powerpoint/2010/main" val="1013029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Set your priorities! </a:t>
            </a:r>
            <a:r>
              <a:rPr lang="en-US" dirty="0"/>
              <a:t> </a:t>
            </a:r>
          </a:p>
          <a:p>
            <a:pPr marL="640594" lvl="1" indent="-174708">
              <a:buFont typeface="Arial" panose="020B0604020202020204" pitchFamily="34" charset="0"/>
              <a:buChar char="•"/>
            </a:pPr>
            <a:r>
              <a:rPr lang="en-US" dirty="0"/>
              <a:t>One kind of worldliness is the pursuit of material gain. </a:t>
            </a:r>
          </a:p>
          <a:p>
            <a:pPr marL="640594" lvl="1" indent="-174708">
              <a:buFont typeface="Arial" panose="020B0604020202020204" pitchFamily="34" charset="0"/>
              <a:buChar char="•"/>
            </a:pPr>
            <a:r>
              <a:rPr lang="en-US" dirty="0"/>
              <a:t>This causes anxiety and a loss of perspective. </a:t>
            </a:r>
          </a:p>
          <a:p>
            <a:pPr marL="640594" lvl="1" indent="-174708">
              <a:buFont typeface="Arial" panose="020B0604020202020204" pitchFamily="34" charset="0"/>
              <a:buChar char="•"/>
            </a:pPr>
            <a:r>
              <a:rPr lang="en-US" dirty="0"/>
              <a:t>In His sermon on the mount, Jesus spoke of the Gentiles, who were anxious about what they would have to eat, drink or wear. As such, their attention and interest were on those things. Jesus told His disciples,</a:t>
            </a:r>
            <a:r>
              <a:rPr lang="en-US" i="1" dirty="0"/>
              <a:t> </a:t>
            </a:r>
          </a:p>
          <a:p>
            <a:r>
              <a:rPr lang="en-US" b="1" dirty="0"/>
              <a:t>(Matthew 6:33-34), </a:t>
            </a:r>
            <a:r>
              <a:rPr lang="en-US" i="1" dirty="0"/>
              <a:t>"But seek first the kingdom of God and His righteousness, and all these things shall be added to you. Therefore do not worry about tomorrow, for tomorrow will worry about its own things. Sufficient for the day is its own trouble."</a:t>
            </a:r>
            <a:endParaRPr lang="en-US" dirty="0"/>
          </a:p>
          <a:p>
            <a:pPr marL="640594" lvl="1" indent="-174708">
              <a:buFont typeface="Arial" panose="020B0604020202020204" pitchFamily="34" charset="0"/>
              <a:buChar char="•"/>
            </a:pPr>
            <a:r>
              <a:rPr lang="en-US" b="1" dirty="0"/>
              <a:t>We need to understand that the kingdom of God is of inestimable value. As such, our focus should be on attaining it. </a:t>
            </a:r>
          </a:p>
          <a:p>
            <a:r>
              <a:rPr lang="en-US" b="1" dirty="0"/>
              <a:t>(Matthew 13:44-46</a:t>
            </a:r>
            <a:r>
              <a:rPr lang="en-US" b="1" i="1" dirty="0"/>
              <a:t>), </a:t>
            </a:r>
            <a:r>
              <a:rPr lang="en-US" i="1" dirty="0"/>
              <a:t>“Again, the kingdom of heaven is like treasure hidden in a field, which a man found and hid; and for joy over it he goes and sells all that he has and buys that field. </a:t>
            </a:r>
            <a:r>
              <a:rPr lang="en-US" i="1" baseline="30000" dirty="0"/>
              <a:t>45</a:t>
            </a:r>
            <a:r>
              <a:rPr lang="en-US" i="1" dirty="0"/>
              <a:t> Again, the kingdom of heaven is like a merchant seeking beautiful pearls, </a:t>
            </a:r>
            <a:r>
              <a:rPr lang="en-US" i="1" baseline="30000" dirty="0"/>
              <a:t>46</a:t>
            </a:r>
            <a:r>
              <a:rPr lang="en-US" i="1" dirty="0"/>
              <a:t> who, when he had found one pearl of great price, went and sold all that he had and bought it.”</a:t>
            </a:r>
          </a:p>
          <a:p>
            <a:pPr marL="640594" lvl="1" indent="-174708">
              <a:buFont typeface="Arial" panose="020B0604020202020204" pitchFamily="34" charset="0"/>
              <a:buChar char="•"/>
            </a:pPr>
            <a:r>
              <a:rPr lang="en-US" b="1" dirty="0"/>
              <a:t>This is accomplished by seeking the righteousness of God. </a:t>
            </a:r>
            <a:r>
              <a:rPr lang="en-US" dirty="0"/>
              <a:t>Never let work, play, school, or even family come between you and your pursuit of the kingdom.</a:t>
            </a:r>
          </a:p>
          <a:p>
            <a:r>
              <a:rPr lang="en-US" b="1" dirty="0"/>
              <a:t>(Matthew 16:26), </a:t>
            </a:r>
            <a:r>
              <a:rPr lang="en-US" i="1" dirty="0"/>
              <a:t>"For what profit is it to a man if he gains the whole world, and loses his own soul? Or what will a man give in exchange for his soul?"</a:t>
            </a:r>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5</a:t>
            </a:fld>
            <a:endParaRPr lang="en-US"/>
          </a:p>
        </p:txBody>
      </p:sp>
    </p:spTree>
    <p:extLst>
      <p:ext uri="{BB962C8B-B14F-4D97-AF65-F5344CB8AC3E}">
        <p14:creationId xmlns:p14="http://schemas.microsoft.com/office/powerpoint/2010/main" val="6990341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Run away from Temptation!</a:t>
            </a:r>
          </a:p>
          <a:p>
            <a:pPr marL="640594" lvl="1" indent="-174708">
              <a:buFont typeface="Arial" panose="020B0604020202020204" pitchFamily="34" charset="0"/>
              <a:buChar char="•"/>
            </a:pPr>
            <a:r>
              <a:rPr lang="en-US" dirty="0"/>
              <a:t>Joseph is the poster boy to illustrate the value of this. When Potiphar's wife grabbed him in an attempt to seduce him, we are told, </a:t>
            </a:r>
            <a:r>
              <a:rPr lang="en-US" i="1" dirty="0"/>
              <a:t>"But he left his garment in her hand, </a:t>
            </a:r>
            <a:r>
              <a:rPr lang="en-US" i="1" u="sng" dirty="0"/>
              <a:t>and fled and ran outside</a:t>
            </a:r>
            <a:r>
              <a:rPr lang="en-US" i="1" dirty="0"/>
              <a:t>."</a:t>
            </a:r>
            <a:r>
              <a:rPr lang="en-US" dirty="0"/>
              <a:t> (Genesis 39:12). </a:t>
            </a:r>
          </a:p>
          <a:p>
            <a:pPr marL="640594" lvl="1" indent="-174708">
              <a:buFont typeface="Arial" panose="020B0604020202020204" pitchFamily="34" charset="0"/>
              <a:buChar char="•"/>
            </a:pPr>
            <a:r>
              <a:rPr lang="en-US" dirty="0"/>
              <a:t>It cost him his freedom as false accusations were made, but he maintained his righteousness and his standing with God. </a:t>
            </a:r>
          </a:p>
          <a:p>
            <a:r>
              <a:rPr lang="en-US" b="1" dirty="0"/>
              <a:t>Paul wrote, (1 Corinthians 6:18), </a:t>
            </a:r>
            <a:r>
              <a:rPr lang="en-US" i="1" dirty="0"/>
              <a:t>"</a:t>
            </a:r>
            <a:r>
              <a:rPr lang="en-US" i="1" u="sng" dirty="0"/>
              <a:t>Flee sexual immorality</a:t>
            </a:r>
            <a:r>
              <a:rPr lang="en-US" i="1" dirty="0"/>
              <a:t>. Every sin that a man does is outside the body, but he who commits sexual immorality sins against his own body"</a:t>
            </a:r>
            <a:r>
              <a:rPr lang="en-US" dirty="0"/>
              <a:t> </a:t>
            </a:r>
          </a:p>
          <a:p>
            <a:endParaRPr lang="en-US" dirty="0"/>
          </a:p>
          <a:p>
            <a:r>
              <a:rPr lang="en-US" b="1" dirty="0"/>
              <a:t>He told Timothy, (2 Timothy 2:22-23), </a:t>
            </a:r>
            <a:r>
              <a:rPr lang="en-US" i="1" dirty="0"/>
              <a:t>"</a:t>
            </a:r>
            <a:r>
              <a:rPr lang="en-US" i="1" u="sng" dirty="0"/>
              <a:t>Flee also youthful lusts</a:t>
            </a:r>
            <a:r>
              <a:rPr lang="en-US" i="1" dirty="0"/>
              <a:t>; but pursue righteousness, faith, love, peace with those who call on the Lord out of a pure heart. But </a:t>
            </a:r>
            <a:r>
              <a:rPr lang="en-US" i="1" u="sng" dirty="0"/>
              <a:t>avoid foolish and ignorant disputes</a:t>
            </a:r>
            <a:r>
              <a:rPr lang="en-US" i="1" dirty="0"/>
              <a:t>, knowing that they generate strife" </a:t>
            </a:r>
          </a:p>
          <a:p>
            <a:endParaRPr lang="en-US" i="1" dirty="0"/>
          </a:p>
          <a:p>
            <a:r>
              <a:rPr lang="en-US" b="1" dirty="0"/>
              <a:t>Whenever possible, flee, avoid, run away from temptation. To do so is not cowardice - it is wisdom and discretion!</a:t>
            </a:r>
          </a:p>
        </p:txBody>
      </p:sp>
      <p:sp>
        <p:nvSpPr>
          <p:cNvPr id="4" name="Slide Number Placeholder 3"/>
          <p:cNvSpPr>
            <a:spLocks noGrp="1"/>
          </p:cNvSpPr>
          <p:nvPr>
            <p:ph type="sldNum" sz="quarter" idx="10"/>
          </p:nvPr>
        </p:nvSpPr>
        <p:spPr/>
        <p:txBody>
          <a:bodyPr/>
          <a:lstStyle/>
          <a:p>
            <a:fld id="{5A127F8E-BC36-4100-9153-0B632D22CA98}" type="slidenum">
              <a:rPr lang="en-US" smtClean="0"/>
              <a:t>6</a:t>
            </a:fld>
            <a:endParaRPr lang="en-US"/>
          </a:p>
        </p:txBody>
      </p:sp>
    </p:spTree>
    <p:extLst>
      <p:ext uri="{BB962C8B-B14F-4D97-AF65-F5344CB8AC3E}">
        <p14:creationId xmlns:p14="http://schemas.microsoft.com/office/powerpoint/2010/main" val="3323235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Resist the Temptation you can't avoid!</a:t>
            </a:r>
            <a:r>
              <a:rPr lang="en-US" dirty="0"/>
              <a:t>  </a:t>
            </a:r>
          </a:p>
          <a:p>
            <a:pPr marL="640594" lvl="1" indent="-174708">
              <a:buFont typeface="Arial" panose="020B0604020202020204" pitchFamily="34" charset="0"/>
              <a:buChar char="•"/>
            </a:pPr>
            <a:r>
              <a:rPr lang="en-US" dirty="0"/>
              <a:t>Our Lord serves as an example here. When led into the desert to be tempted by Satan (cf. Matthew 4), He resisted the devil at every turn. </a:t>
            </a:r>
          </a:p>
          <a:p>
            <a:pPr marL="640594" lvl="1" indent="-174708">
              <a:buFont typeface="Arial" panose="020B0604020202020204" pitchFamily="34" charset="0"/>
              <a:buChar char="•"/>
            </a:pPr>
            <a:r>
              <a:rPr lang="en-US" dirty="0"/>
              <a:t>It is helpful to note that our Lord's resistance was centered in scripture! </a:t>
            </a:r>
          </a:p>
          <a:p>
            <a:pPr marL="640594" lvl="1" indent="-174708">
              <a:buFont typeface="Arial" panose="020B0604020202020204" pitchFamily="34" charset="0"/>
              <a:buChar char="•"/>
            </a:pPr>
            <a:r>
              <a:rPr lang="en-US" dirty="0"/>
              <a:t>At every turn the devil will seek to deceive, obfuscate, confuse. When we have a firm grasp of God's will for us, and a desire to obey that will, such tactics will be in vain. </a:t>
            </a:r>
          </a:p>
          <a:p>
            <a:pPr marL="640594" lvl="1" indent="-174708">
              <a:buFont typeface="Arial" panose="020B0604020202020204" pitchFamily="34" charset="0"/>
              <a:buChar char="•"/>
            </a:pPr>
            <a:r>
              <a:rPr lang="en-US" dirty="0"/>
              <a:t>After Satan's efforts failed, Matthew notes,</a:t>
            </a:r>
            <a:r>
              <a:rPr lang="en-US" i="1" dirty="0"/>
              <a:t> "Then the devil left Him, and behold, angels came and ministered to Him"</a:t>
            </a:r>
            <a:r>
              <a:rPr lang="en-US" b="1" dirty="0"/>
              <a:t> (4:11). </a:t>
            </a:r>
          </a:p>
          <a:p>
            <a:pPr marL="640594" lvl="1" indent="-174708">
              <a:buFont typeface="Arial" panose="020B0604020202020204" pitchFamily="34" charset="0"/>
              <a:buChar char="•"/>
            </a:pPr>
            <a:r>
              <a:rPr lang="en-US" dirty="0"/>
              <a:t>We too are promised relief if we resist the efforts of the wicked one,</a:t>
            </a:r>
            <a:r>
              <a:rPr lang="en-US" i="1" dirty="0"/>
              <a:t> </a:t>
            </a:r>
          </a:p>
          <a:p>
            <a:r>
              <a:rPr lang="en-US" b="1" dirty="0"/>
              <a:t>(James 4:7), </a:t>
            </a:r>
            <a:r>
              <a:rPr lang="en-US" i="1" dirty="0"/>
              <a:t>"Therefore submit to God. </a:t>
            </a:r>
            <a:r>
              <a:rPr lang="en-US" i="1" u="sng" dirty="0"/>
              <a:t>Resist the devil and he will flee from you.</a:t>
            </a:r>
            <a:r>
              <a:rPr lang="en-US" i="1" dirty="0"/>
              <a:t>"</a:t>
            </a:r>
            <a:r>
              <a:rPr lang="en-US" dirty="0"/>
              <a:t> </a:t>
            </a:r>
          </a:p>
          <a:p>
            <a:r>
              <a:rPr lang="en-US" b="1" dirty="0"/>
              <a:t>(1 Peter 5:8-9), </a:t>
            </a:r>
            <a:r>
              <a:rPr lang="en-US" i="1" dirty="0"/>
              <a:t>"Be sober, be vigilant; because your adversary the devil walks about like a roaring lion, seeking whom he may devour. </a:t>
            </a:r>
            <a:r>
              <a:rPr lang="en-US" i="1" u="sng" dirty="0"/>
              <a:t>Resist him</a:t>
            </a:r>
            <a:r>
              <a:rPr lang="en-US" i="1" dirty="0"/>
              <a:t>, steadfast in the faith, knowing that the same sufferings are experienced by your brotherhood in the world."</a:t>
            </a:r>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7</a:t>
            </a:fld>
            <a:endParaRPr lang="en-US"/>
          </a:p>
        </p:txBody>
      </p:sp>
    </p:spTree>
    <p:extLst>
      <p:ext uri="{BB962C8B-B14F-4D97-AF65-F5344CB8AC3E}">
        <p14:creationId xmlns:p14="http://schemas.microsoft.com/office/powerpoint/2010/main" val="3493292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Defend the Truth!</a:t>
            </a:r>
          </a:p>
          <a:p>
            <a:pPr marL="640594" lvl="1" indent="-174708">
              <a:buFont typeface="Arial" panose="020B0604020202020204" pitchFamily="34" charset="0"/>
              <a:buChar char="•"/>
            </a:pPr>
            <a:r>
              <a:rPr lang="en-US" b="1" dirty="0"/>
              <a:t>In the first century there were false teachers who sought to lead brethren into worldliness. </a:t>
            </a:r>
          </a:p>
          <a:p>
            <a:r>
              <a:rPr lang="en-US" b="1" dirty="0"/>
              <a:t>(2 Peter 2:18-19), </a:t>
            </a:r>
            <a:r>
              <a:rPr lang="en-US" dirty="0"/>
              <a:t>“</a:t>
            </a:r>
            <a:r>
              <a:rPr lang="en-US" i="1" dirty="0"/>
              <a:t>For when they speak great swelling words of emptiness, they allure through the lusts of the flesh, through lewdness, the ones who have actually escaped from those who live in error. While they promise them liberty, they themselves are slaves of corruption; for by whom a person is overcome, by him also he is brought into bondage“</a:t>
            </a:r>
            <a:endParaRPr lang="en-US" dirty="0"/>
          </a:p>
          <a:p>
            <a:pPr marL="640594" lvl="1" indent="-174708">
              <a:buFont typeface="Arial" panose="020B0604020202020204" pitchFamily="34" charset="0"/>
              <a:buChar char="•"/>
            </a:pPr>
            <a:r>
              <a:rPr lang="en-US" b="1" dirty="0"/>
              <a:t>Their kind remain today, and as in the first century, they claim to be righteous. This is not surprising. </a:t>
            </a:r>
          </a:p>
          <a:p>
            <a:r>
              <a:rPr lang="en-US" b="1" dirty="0"/>
              <a:t>(2 Corinthians 11:14-15), </a:t>
            </a:r>
            <a:r>
              <a:rPr lang="en-US" i="1" dirty="0"/>
              <a:t>"And no wonder! For Satan himself transforms himself into an angel of light. Therefore it is no great thing if his ministers also transform themselves into ministers of righteousness, whose end will be according to their works."</a:t>
            </a:r>
            <a:endParaRPr lang="en-US" dirty="0"/>
          </a:p>
          <a:p>
            <a:pPr marL="640594" lvl="1" indent="-174708">
              <a:buFont typeface="Arial" panose="020B0604020202020204" pitchFamily="34" charset="0"/>
              <a:buChar char="•"/>
            </a:pPr>
            <a:r>
              <a:rPr lang="en-US" b="1" dirty="0"/>
              <a:t>We need to be aware of the tactics of such teachers, and reject their lies. </a:t>
            </a:r>
          </a:p>
          <a:p>
            <a:pPr marL="640594" lvl="1" indent="-174708">
              <a:buFont typeface="Arial" panose="020B0604020202020204" pitchFamily="34" charset="0"/>
              <a:buChar char="•"/>
            </a:pPr>
            <a:r>
              <a:rPr lang="en-US" dirty="0"/>
              <a:t>But, we need also to acknowledge that</a:t>
            </a:r>
            <a:r>
              <a:rPr lang="en-US" i="1" dirty="0"/>
              <a:t> "many will follow their destructive ways"</a:t>
            </a:r>
            <a:r>
              <a:rPr lang="en-US" dirty="0"/>
              <a:t> and </a:t>
            </a:r>
            <a:r>
              <a:rPr lang="en-US" i="1" dirty="0"/>
              <a:t>"they will exploit you with deceptive words"</a:t>
            </a:r>
            <a:r>
              <a:rPr lang="en-US" dirty="0"/>
              <a:t> (2 Peter 2:2-3). </a:t>
            </a:r>
          </a:p>
          <a:p>
            <a:pPr marL="640594" lvl="1" indent="-174708">
              <a:buFont typeface="Arial" panose="020B0604020202020204" pitchFamily="34" charset="0"/>
              <a:buChar char="•"/>
            </a:pPr>
            <a:r>
              <a:rPr lang="en-US" dirty="0"/>
              <a:t>Therefore, to protect the vulnerable, we must heed the plea of Jude</a:t>
            </a:r>
          </a:p>
          <a:p>
            <a:r>
              <a:rPr lang="en-US" b="1" dirty="0"/>
              <a:t>(Jude 3), </a:t>
            </a:r>
            <a:r>
              <a:rPr lang="en-US" i="1" dirty="0"/>
              <a:t>"I found it necessary to write to you exhorting you to </a:t>
            </a:r>
            <a:r>
              <a:rPr lang="en-US" i="1" u="sng" dirty="0"/>
              <a:t>contend earnestly for the faith which was once for all delivered to the saints.</a:t>
            </a:r>
            <a:r>
              <a:rPr lang="en-US" i="1" dirty="0"/>
              <a:t>"</a:t>
            </a:r>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8</a:t>
            </a:fld>
            <a:endParaRPr lang="en-US"/>
          </a:p>
        </p:txBody>
      </p:sp>
    </p:spTree>
    <p:extLst>
      <p:ext uri="{BB962C8B-B14F-4D97-AF65-F5344CB8AC3E}">
        <p14:creationId xmlns:p14="http://schemas.microsoft.com/office/powerpoint/2010/main" val="2758726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b="1" dirty="0"/>
              <a:t>Inoculate your children against worldliness!</a:t>
            </a:r>
            <a:r>
              <a:rPr lang="en-US" dirty="0"/>
              <a:t> </a:t>
            </a:r>
          </a:p>
          <a:p>
            <a:pPr marL="640594" lvl="1" indent="-174708">
              <a:buFont typeface="Arial" panose="020B0604020202020204" pitchFamily="34" charset="0"/>
              <a:buChar char="•"/>
            </a:pPr>
            <a:r>
              <a:rPr lang="en-US" b="1" dirty="0"/>
              <a:t>Fathers are instructed by Paul</a:t>
            </a:r>
            <a:r>
              <a:rPr lang="en-US" b="1" i="1" dirty="0"/>
              <a:t> </a:t>
            </a:r>
          </a:p>
          <a:p>
            <a:r>
              <a:rPr lang="en-US" b="1" dirty="0"/>
              <a:t>(Ephesians 6:4), </a:t>
            </a:r>
            <a:r>
              <a:rPr lang="en-US" i="1" dirty="0"/>
              <a:t>"And you, fathers, do not provoke your children to wrath, but bring them up in the training and admonition of the Lord."</a:t>
            </a:r>
            <a:endParaRPr lang="en-US" dirty="0"/>
          </a:p>
          <a:p>
            <a:pPr marL="640594" lvl="1" indent="-174708">
              <a:buFont typeface="Arial" panose="020B0604020202020204" pitchFamily="34" charset="0"/>
              <a:buChar char="•"/>
            </a:pPr>
            <a:r>
              <a:rPr lang="en-US" dirty="0"/>
              <a:t>Our children are vulnerable to worldly influences. </a:t>
            </a:r>
          </a:p>
          <a:p>
            <a:pPr marL="640594" lvl="1" indent="-174708">
              <a:buFont typeface="Arial" panose="020B0604020202020204" pitchFamily="34" charset="0"/>
              <a:buChar char="•"/>
            </a:pPr>
            <a:r>
              <a:rPr lang="en-US" dirty="0"/>
              <a:t>Sin is ever present, and the electronic age (with televisions, computers, smart phones and social media) brings sin from every direction.</a:t>
            </a:r>
          </a:p>
          <a:p>
            <a:pPr marL="640594" lvl="1" indent="-174708">
              <a:buFont typeface="Arial" panose="020B0604020202020204" pitchFamily="34" charset="0"/>
              <a:buChar char="•"/>
            </a:pPr>
            <a:r>
              <a:rPr lang="en-US" dirty="0"/>
              <a:t>It also makes it more difficult for parents to protect their children from unrighteousness. </a:t>
            </a:r>
          </a:p>
          <a:p>
            <a:pPr marL="640594" lvl="1" indent="-174708">
              <a:buFont typeface="Arial" panose="020B0604020202020204" pitchFamily="34" charset="0"/>
              <a:buChar char="•"/>
            </a:pPr>
            <a:r>
              <a:rPr lang="en-US" dirty="0"/>
              <a:t>At no time in history has it ever been more important to diligently instruct your kids.  </a:t>
            </a:r>
          </a:p>
          <a:p>
            <a:pPr marL="640594" lvl="1" indent="-174708">
              <a:buFont typeface="Arial" panose="020B0604020202020204" pitchFamily="34" charset="0"/>
              <a:buChar char="•"/>
            </a:pPr>
            <a:r>
              <a:rPr lang="en-US" dirty="0"/>
              <a:t>Consider the words of Moses to Israel</a:t>
            </a:r>
            <a:endParaRPr lang="en-US" i="1" dirty="0"/>
          </a:p>
          <a:p>
            <a:r>
              <a:rPr lang="en-US" b="1" dirty="0"/>
              <a:t>(Deuteronomy 6:6-9), </a:t>
            </a:r>
            <a:r>
              <a:rPr lang="en-US" i="1" dirty="0"/>
              <a:t>"And these words which I command you today shall be in your heart. You shall teach them diligently to your children, and shall talk of them when you sit in your house, when you walk by the way, when you lie down, and when you rise up. You shall bind them as a sign on your hand, and they shall be as frontlets between your eyes. You shall write them on the doorposts of your house and on your gates."</a:t>
            </a:r>
            <a:endParaRPr lang="en-US" b="1" dirty="0"/>
          </a:p>
        </p:txBody>
      </p:sp>
      <p:sp>
        <p:nvSpPr>
          <p:cNvPr id="4" name="Slide Number Placeholder 3"/>
          <p:cNvSpPr>
            <a:spLocks noGrp="1"/>
          </p:cNvSpPr>
          <p:nvPr>
            <p:ph type="sldNum" sz="quarter" idx="10"/>
          </p:nvPr>
        </p:nvSpPr>
        <p:spPr/>
        <p:txBody>
          <a:bodyPr/>
          <a:lstStyle/>
          <a:p>
            <a:fld id="{5A127F8E-BC36-4100-9153-0B632D22CA98}" type="slidenum">
              <a:rPr lang="en-US" smtClean="0"/>
              <a:t>9</a:t>
            </a:fld>
            <a:endParaRPr lang="en-US"/>
          </a:p>
        </p:txBody>
      </p:sp>
    </p:spTree>
    <p:extLst>
      <p:ext uri="{BB962C8B-B14F-4D97-AF65-F5344CB8AC3E}">
        <p14:creationId xmlns:p14="http://schemas.microsoft.com/office/powerpoint/2010/main" val="2621455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a:t>Perhaps as the world becomes increasingly hostile to the profession of our faith, we will become more aware of just how ill fitting is our existence here on earth.  </a:t>
            </a:r>
          </a:p>
          <a:p>
            <a:endParaRPr lang="en-US" dirty="0"/>
          </a:p>
          <a:p>
            <a:r>
              <a:rPr lang="en-US" dirty="0"/>
              <a:t>The persecuted of past ages, </a:t>
            </a:r>
            <a:r>
              <a:rPr lang="en-US" i="1" dirty="0"/>
              <a:t>"confessed that they were strangers and pilgrims on the earth" </a:t>
            </a:r>
            <a:r>
              <a:rPr lang="en-US" dirty="0"/>
              <a:t>(Hebrews 11:13).  In addition, they declared</a:t>
            </a:r>
            <a:r>
              <a:rPr lang="en-US" i="1" dirty="0"/>
              <a:t> "plainly that they seek a homeland"</a:t>
            </a:r>
            <a:r>
              <a:rPr lang="en-US" dirty="0"/>
              <a:t> (Hebrews 11:14).  Their attitude is one we would do well to emulate.</a:t>
            </a:r>
            <a:br>
              <a:rPr lang="en-US" dirty="0"/>
            </a:br>
            <a:endParaRPr lang="en-US" dirty="0"/>
          </a:p>
          <a:p>
            <a:pPr marL="174708" indent="-174708">
              <a:buFont typeface="Arial" panose="020B0604020202020204" pitchFamily="34" charset="0"/>
              <a:buChar char="•"/>
            </a:pPr>
            <a:r>
              <a:rPr lang="en-US" dirty="0"/>
              <a:t>By and large the American version of "Christianity" is not a 22nd cousin of the</a:t>
            </a:r>
            <a:r>
              <a:rPr lang="en-US" i="1" dirty="0"/>
              <a:t> "faith once for all delivered to the saints."</a:t>
            </a:r>
            <a:r>
              <a:rPr lang="en-US" dirty="0"/>
              <a:t>  </a:t>
            </a:r>
          </a:p>
          <a:p>
            <a:pPr marL="174708" indent="-174708">
              <a:buFont typeface="Arial" panose="020B0604020202020204" pitchFamily="34" charset="0"/>
              <a:buChar char="•"/>
            </a:pPr>
            <a:r>
              <a:rPr lang="en-US" dirty="0"/>
              <a:t>Christians are too often swayed by worldly values and pressures, and may not even realize just how compromised they have become.  </a:t>
            </a:r>
          </a:p>
          <a:p>
            <a:r>
              <a:rPr lang="en-US" b="1" dirty="0"/>
              <a:t>(1 John 2:15-17), [May we all heed the warning of John],</a:t>
            </a:r>
            <a:r>
              <a:rPr lang="en-US" dirty="0"/>
              <a:t> </a:t>
            </a:r>
            <a:r>
              <a:rPr lang="en-US" i="1" dirty="0"/>
              <a:t>"Do not love the world or the things in the world. If anyone loves the world, the love of the Father is not in him. For all that is in the world—the lust of the flesh, the lust of the eyes, and the pride of life—is not of the Father but is of the world. And the world is passing away, and the lust of it; but he who does the will of God abides forever."</a:t>
            </a:r>
            <a:br>
              <a:rPr lang="en-US" dirty="0"/>
            </a:br>
            <a:endParaRPr lang="en-US" dirty="0"/>
          </a:p>
          <a:p>
            <a:r>
              <a:rPr lang="en-US" b="1" dirty="0"/>
              <a:t>Brethren, we need to wake up! We need to realize that we don't belong here on this earth! </a:t>
            </a:r>
          </a:p>
          <a:p>
            <a:r>
              <a:rPr lang="en-US" b="1" dirty="0"/>
              <a:t>We need to live our lives so that we will make it to heaven!  </a:t>
            </a:r>
          </a:p>
          <a:p>
            <a:r>
              <a:rPr lang="en-US" b="1" dirty="0"/>
              <a:t>(James 4:4), </a:t>
            </a:r>
            <a:r>
              <a:rPr lang="en-US" i="1" dirty="0"/>
              <a:t>"...Do you not know that friendship with the world is enmity with God? Whoever therefore wants to be a friend of the world makes himself an enemy of God."</a:t>
            </a:r>
            <a:endParaRPr lang="en-US" dirty="0"/>
          </a:p>
          <a:p>
            <a:endParaRPr lang="en-US" dirty="0"/>
          </a:p>
        </p:txBody>
      </p:sp>
      <p:sp>
        <p:nvSpPr>
          <p:cNvPr id="4" name="Slide Number Placeholder 3"/>
          <p:cNvSpPr>
            <a:spLocks noGrp="1"/>
          </p:cNvSpPr>
          <p:nvPr>
            <p:ph type="sldNum" sz="quarter" idx="10"/>
          </p:nvPr>
        </p:nvSpPr>
        <p:spPr/>
        <p:txBody>
          <a:bodyPr/>
          <a:lstStyle/>
          <a:p>
            <a:fld id="{5A127F8E-BC36-4100-9153-0B632D22CA98}" type="slidenum">
              <a:rPr lang="en-US" smtClean="0"/>
              <a:t>10</a:t>
            </a:fld>
            <a:endParaRPr lang="en-US"/>
          </a:p>
        </p:txBody>
      </p:sp>
    </p:spTree>
    <p:extLst>
      <p:ext uri="{BB962C8B-B14F-4D97-AF65-F5344CB8AC3E}">
        <p14:creationId xmlns:p14="http://schemas.microsoft.com/office/powerpoint/2010/main" val="2609985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B940506-CB4B-4E69-A48A-9F7C8B88546E}"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1649752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940506-CB4B-4E69-A48A-9F7C8B88546E}"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520424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940506-CB4B-4E69-A48A-9F7C8B88546E}"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3809029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854850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4166032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3963990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6F5F06-ADCE-4F5B-98D5-BFF4226D6EE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889114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6F5F06-ADCE-4F5B-98D5-BFF4226D6EE2}"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657615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6F5F06-ADCE-4F5B-98D5-BFF4226D6EE2}"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633881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F5F06-ADCE-4F5B-98D5-BFF4226D6EE2}"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9805051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1618786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940506-CB4B-4E69-A48A-9F7C8B88546E}"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950402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866F5F06-ADCE-4F5B-98D5-BFF4226D6EE2}"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4244709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4280397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6F5F06-ADCE-4F5B-98D5-BFF4226D6EE2}"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3D84D8-6D03-492C-BF49-DD311355ECDF}" type="slidenum">
              <a:rPr lang="en-US" smtClean="0"/>
              <a:t>‹#›</a:t>
            </a:fld>
            <a:endParaRPr lang="en-US"/>
          </a:p>
        </p:txBody>
      </p:sp>
    </p:spTree>
    <p:extLst>
      <p:ext uri="{BB962C8B-B14F-4D97-AF65-F5344CB8AC3E}">
        <p14:creationId xmlns:p14="http://schemas.microsoft.com/office/powerpoint/2010/main" val="22546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B940506-CB4B-4E69-A48A-9F7C8B88546E}" type="datetimeFigureOut">
              <a:rPr lang="en-US" smtClean="0"/>
              <a:t>4/21/2017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3249191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940506-CB4B-4E69-A48A-9F7C8B88546E}"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1190107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B940506-CB4B-4E69-A48A-9F7C8B88546E}" type="datetimeFigureOut">
              <a:rPr lang="en-US" smtClean="0"/>
              <a:t>4/21/2017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43917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B940506-CB4B-4E69-A48A-9F7C8B88546E}" type="datetimeFigureOut">
              <a:rPr lang="en-US" smtClean="0"/>
              <a:t>4/21/2017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2165822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40506-CB4B-4E69-A48A-9F7C8B88546E}" type="datetimeFigureOut">
              <a:rPr lang="en-US" smtClean="0"/>
              <a:t>4/21/2017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2424203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940506-CB4B-4E69-A48A-9F7C8B88546E}"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99492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B940506-CB4B-4E69-A48A-9F7C8B88546E}" type="datetimeFigureOut">
              <a:rPr lang="en-US" smtClean="0"/>
              <a:t>4/21/2017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37FB3-63E5-4062-9758-772FB1DF0C57}" type="slidenum">
              <a:rPr lang="en-US" smtClean="0"/>
              <a:t>‹#›</a:t>
            </a:fld>
            <a:endParaRPr lang="en-US"/>
          </a:p>
        </p:txBody>
      </p:sp>
    </p:spTree>
    <p:extLst>
      <p:ext uri="{BB962C8B-B14F-4D97-AF65-F5344CB8AC3E}">
        <p14:creationId xmlns:p14="http://schemas.microsoft.com/office/powerpoint/2010/main" val="344488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34000">
              <a:srgbClr val="9EE1EF"/>
            </a:gs>
            <a:gs pos="83000">
              <a:srgbClr val="42B0D1"/>
            </a:gs>
            <a:gs pos="100000">
              <a:srgbClr val="2195BA"/>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40506-CB4B-4E69-A48A-9F7C8B88546E}" type="datetimeFigureOut">
              <a:rPr lang="en-US" smtClean="0"/>
              <a:t>4/21/2017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37FB3-63E5-4062-9758-772FB1DF0C57}" type="slidenum">
              <a:rPr lang="en-US" smtClean="0"/>
              <a:t>‹#›</a:t>
            </a:fld>
            <a:endParaRPr lang="en-US"/>
          </a:p>
        </p:txBody>
      </p:sp>
    </p:spTree>
    <p:extLst>
      <p:ext uri="{BB962C8B-B14F-4D97-AF65-F5344CB8AC3E}">
        <p14:creationId xmlns:p14="http://schemas.microsoft.com/office/powerpoint/2010/main" val="6487601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6F5F06-ADCE-4F5B-98D5-BFF4226D6EE2}" type="datetimeFigureOut">
              <a:rPr lang="en-US" smtClean="0"/>
              <a:t>4/21/2017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53D84D8-6D03-492C-BF49-DD311355ECDF}" type="slidenum">
              <a:rPr lang="en-US" smtClean="0"/>
              <a:t>‹#›</a:t>
            </a:fld>
            <a:endParaRPr lang="en-US"/>
          </a:p>
        </p:txBody>
      </p:sp>
    </p:spTree>
    <p:extLst>
      <p:ext uri="{BB962C8B-B14F-4D97-AF65-F5344CB8AC3E}">
        <p14:creationId xmlns:p14="http://schemas.microsoft.com/office/powerpoint/2010/main" val="36784418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6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Conclusion</a:t>
            </a:r>
          </a:p>
          <a:p>
            <a:endParaRPr lang="en-US" sz="900" b="1" dirty="0"/>
          </a:p>
          <a:p>
            <a:r>
              <a:rPr lang="en-US" sz="4050" b="1" dirty="0">
                <a:solidFill>
                  <a:srgbClr val="FFFF00"/>
                </a:solidFill>
                <a:effectLst>
                  <a:outerShdw blurRad="38100" dist="38100" dir="2700000" algn="tl">
                    <a:srgbClr val="000000">
                      <a:alpha val="43137"/>
                    </a:srgbClr>
                  </a:outerShdw>
                </a:effectLst>
              </a:rPr>
              <a:t>We need to wake up, and realize that  we don’t belong here on this earth!</a:t>
            </a:r>
          </a:p>
          <a:p>
            <a:endParaRPr lang="en-US" sz="900" b="1" dirty="0"/>
          </a:p>
          <a:p>
            <a:r>
              <a:rPr lang="en-US" sz="3600" dirty="0"/>
              <a:t>Hebrews 11:13-14; 1 John 2:15-17; James 4:4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105506641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1" y="0"/>
            <a:ext cx="12192001" cy="6858000"/>
          </a:xfrm>
          <a:prstGeom prst="rect">
            <a:avLst/>
          </a:prstGeom>
        </p:spPr>
      </p:pic>
      <p:sp>
        <p:nvSpPr>
          <p:cNvPr id="2" name="Title 1"/>
          <p:cNvSpPr>
            <a:spLocks noGrp="1"/>
          </p:cNvSpPr>
          <p:nvPr>
            <p:ph type="title"/>
          </p:nvPr>
        </p:nvSpPr>
        <p:spPr>
          <a:xfrm>
            <a:off x="428625" y="1131094"/>
            <a:ext cx="8286750" cy="4498181"/>
          </a:xfrm>
        </p:spPr>
        <p:txBody>
          <a:bodyPr anchor="t">
            <a:normAutofit/>
          </a:bodyPr>
          <a:lstStyle/>
          <a:p>
            <a:pPr indent="257175"/>
            <a:r>
              <a:rPr lang="en-US" sz="3000" dirty="0">
                <a:solidFill>
                  <a:schemeClr val="bg1"/>
                </a:solidFill>
                <a:effectLst>
                  <a:outerShdw blurRad="38100" dist="38100" dir="2700000" algn="tl">
                    <a:srgbClr val="000000">
                      <a:alpha val="43137"/>
                    </a:srgbClr>
                  </a:outerShdw>
                </a:effectLst>
                <a:latin typeface="Berkshire Swash" panose="02000505000000020003" pitchFamily="2" charset="0"/>
              </a:rPr>
              <a:t>“Draw near to God and He will draw near to you. Cleanse your hands, you sinners; and purify your hearts, you double- minded. </a:t>
            </a:r>
            <a:r>
              <a:rPr lang="en-US" sz="3000" baseline="30000" dirty="0">
                <a:solidFill>
                  <a:schemeClr val="bg1"/>
                </a:solidFill>
                <a:effectLst>
                  <a:outerShdw blurRad="38100" dist="38100" dir="2700000" algn="tl">
                    <a:srgbClr val="000000">
                      <a:alpha val="43137"/>
                    </a:srgbClr>
                  </a:outerShdw>
                </a:effectLst>
                <a:latin typeface="Berkshire Swash" panose="02000505000000020003" pitchFamily="2" charset="0"/>
              </a:rPr>
              <a:t>9</a:t>
            </a:r>
            <a:r>
              <a:rPr lang="en-US" sz="3000" dirty="0">
                <a:solidFill>
                  <a:schemeClr val="bg1"/>
                </a:solidFill>
                <a:effectLst>
                  <a:outerShdw blurRad="38100" dist="38100" dir="2700000" algn="tl">
                    <a:srgbClr val="000000">
                      <a:alpha val="43137"/>
                    </a:srgbClr>
                  </a:outerShdw>
                </a:effectLst>
                <a:latin typeface="Berkshire Swash" panose="02000505000000020003" pitchFamily="2" charset="0"/>
              </a:rPr>
              <a:t> Lament and mourn and weep! Let your laughter be turned to mourning and your joy to gloom. </a:t>
            </a:r>
            <a:r>
              <a:rPr lang="en-US" sz="3000" baseline="30000" dirty="0">
                <a:solidFill>
                  <a:schemeClr val="bg1"/>
                </a:solidFill>
                <a:effectLst>
                  <a:outerShdw blurRad="38100" dist="38100" dir="2700000" algn="tl">
                    <a:srgbClr val="000000">
                      <a:alpha val="43137"/>
                    </a:srgbClr>
                  </a:outerShdw>
                </a:effectLst>
                <a:latin typeface="Berkshire Swash" panose="02000505000000020003" pitchFamily="2" charset="0"/>
              </a:rPr>
              <a:t>10</a:t>
            </a:r>
            <a:r>
              <a:rPr lang="en-US" sz="3000" dirty="0">
                <a:solidFill>
                  <a:schemeClr val="bg1"/>
                </a:solidFill>
                <a:effectLst>
                  <a:outerShdw blurRad="38100" dist="38100" dir="2700000" algn="tl">
                    <a:srgbClr val="000000">
                      <a:alpha val="43137"/>
                    </a:srgbClr>
                  </a:outerShdw>
                </a:effectLst>
                <a:latin typeface="Berkshire Swash" panose="02000505000000020003" pitchFamily="2" charset="0"/>
              </a:rPr>
              <a:t> Humble yourselves in the sight of the Lord, and He will lift you up.”</a:t>
            </a:r>
            <a:br>
              <a:rPr lang="en-US" sz="900" dirty="0">
                <a:solidFill>
                  <a:schemeClr val="bg1"/>
                </a:solidFill>
                <a:effectLst>
                  <a:outerShdw blurRad="38100" dist="38100" dir="2700000" algn="tl">
                    <a:srgbClr val="000000">
                      <a:alpha val="43137"/>
                    </a:srgbClr>
                  </a:outerShdw>
                </a:effectLst>
                <a:latin typeface="Berkshire Swash" panose="02000505000000020003" pitchFamily="2" charset="0"/>
              </a:rPr>
            </a:br>
            <a:br>
              <a:rPr lang="en-US" sz="900" dirty="0">
                <a:solidFill>
                  <a:schemeClr val="bg1"/>
                </a:solidFill>
                <a:effectLst>
                  <a:outerShdw blurRad="38100" dist="38100" dir="2700000" algn="tl">
                    <a:srgbClr val="000000">
                      <a:alpha val="43137"/>
                    </a:srgbClr>
                  </a:outerShdw>
                </a:effectLst>
                <a:latin typeface="Berkshire Swash" panose="02000505000000020003" pitchFamily="2" charset="0"/>
              </a:rPr>
            </a:br>
            <a:r>
              <a:rPr lang="en-US" sz="900" dirty="0">
                <a:solidFill>
                  <a:schemeClr val="bg1"/>
                </a:solidFill>
                <a:effectLst>
                  <a:outerShdw blurRad="38100" dist="38100" dir="2700000" algn="tl">
                    <a:srgbClr val="000000">
                      <a:alpha val="43137"/>
                    </a:srgbClr>
                  </a:outerShdw>
                </a:effectLst>
                <a:latin typeface="Berkshire Swash" panose="02000505000000020003" pitchFamily="2" charset="0"/>
              </a:rPr>
              <a:t>                                                                                                                                                                                                                           </a:t>
            </a:r>
            <a:r>
              <a:rPr lang="en-US" sz="3000" dirty="0">
                <a:solidFill>
                  <a:schemeClr val="bg1"/>
                </a:solidFill>
                <a:effectLst>
                  <a:outerShdw blurRad="38100" dist="38100" dir="2700000" algn="tl">
                    <a:srgbClr val="000000">
                      <a:alpha val="43137"/>
                    </a:srgbClr>
                  </a:outerShdw>
                </a:effectLst>
                <a:latin typeface="Berkshire Swash" panose="02000505000000020003" pitchFamily="2" charset="0"/>
              </a:rPr>
              <a:t>(James 4:8-10)</a:t>
            </a:r>
            <a:br>
              <a:rPr lang="en-US" i="1" dirty="0"/>
            </a:br>
            <a:endParaRPr lang="en-US" dirty="0"/>
          </a:p>
        </p:txBody>
      </p:sp>
    </p:spTree>
    <p:extLst>
      <p:ext uri="{BB962C8B-B14F-4D97-AF65-F5344CB8AC3E}">
        <p14:creationId xmlns:p14="http://schemas.microsoft.com/office/powerpoint/2010/main" val="22372015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6719" y="2011680"/>
            <a:ext cx="8321041" cy="4572000"/>
          </a:xfrm>
        </p:spPr>
        <p:txBody>
          <a:bodyPr>
            <a:noAutofit/>
          </a:bodyPr>
          <a:lstStyle/>
          <a:p>
            <a:pPr indent="176213" algn="l"/>
            <a:r>
              <a:rPr lang="en-US" sz="3400" b="1" i="1" dirty="0"/>
              <a:t> "Do all things without complaining and disputing, that you may become blameless and harmless, children of God without fault in the midst of a crooked and perverse generation, among whom you shine as lights in the world, holding fast the word of life, so that I may rejoice in the day of Christ that I have not run in vain or labored in vain” (Philippians 2:14-16).</a:t>
            </a:r>
            <a:endParaRPr lang="en-US" sz="3400"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183248843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Recognize that God is the one who determines right and wrong!</a:t>
            </a:r>
          </a:p>
          <a:p>
            <a:endParaRPr lang="en-US" sz="900" b="1" dirty="0"/>
          </a:p>
          <a:p>
            <a:r>
              <a:rPr lang="en-US" sz="3600" dirty="0"/>
              <a:t>Romans 10:2-3; Jeremiah 10:23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41863889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anim calcmode="lin" valueType="num">
                                      <p:cBhvr>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Change your thinking!</a:t>
            </a:r>
          </a:p>
          <a:p>
            <a:endParaRPr lang="en-US" sz="3600" b="1" dirty="0"/>
          </a:p>
          <a:p>
            <a:endParaRPr lang="en-US" sz="900" b="1" dirty="0"/>
          </a:p>
          <a:p>
            <a:r>
              <a:rPr lang="en-US" sz="3600" dirty="0"/>
              <a:t>Romans 12:2; Galatians 2:20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662654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Set your priorities!</a:t>
            </a:r>
          </a:p>
          <a:p>
            <a:endParaRPr lang="en-US" sz="3600" b="1" dirty="0"/>
          </a:p>
          <a:p>
            <a:endParaRPr lang="en-US" sz="900" b="1" dirty="0"/>
          </a:p>
          <a:p>
            <a:r>
              <a:rPr lang="en-US" sz="3600" dirty="0"/>
              <a:t>Matthew 6:33-34; 13:44-46; 16:26</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1858578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Run away from temptation!</a:t>
            </a:r>
          </a:p>
          <a:p>
            <a:endParaRPr lang="en-US" sz="3600" b="1" dirty="0"/>
          </a:p>
          <a:p>
            <a:endParaRPr lang="en-US" sz="900" b="1" dirty="0"/>
          </a:p>
          <a:p>
            <a:r>
              <a:rPr lang="en-US" sz="3600" dirty="0"/>
              <a:t>Genesis 39; 1 Cor. 6:18; 2 Timothy 2:22-23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2723386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Resist the temptation you can’t avoid!</a:t>
            </a:r>
          </a:p>
          <a:p>
            <a:endParaRPr lang="en-US" sz="3600" b="1" dirty="0"/>
          </a:p>
          <a:p>
            <a:endParaRPr lang="en-US" sz="900" b="1" dirty="0"/>
          </a:p>
          <a:p>
            <a:r>
              <a:rPr lang="en-US" sz="3600" dirty="0"/>
              <a:t>Matthew 4:11; James 4:7; 1 Peter 5:8-9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272625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Defend the truth!</a:t>
            </a:r>
          </a:p>
          <a:p>
            <a:endParaRPr lang="en-US" sz="3600" b="1" dirty="0"/>
          </a:p>
          <a:p>
            <a:endParaRPr lang="en-US" sz="900" b="1" dirty="0"/>
          </a:p>
          <a:p>
            <a:r>
              <a:rPr lang="en-US" sz="3600" dirty="0"/>
              <a:t>2 Peter 2:18-19; 2 Cor. 11:14-15; Jude 3</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1567870"/>
          </a:xfrm>
          <a:prstGeom prst="rect">
            <a:avLst/>
          </a:prstGeom>
        </p:spPr>
      </p:pic>
    </p:spTree>
    <p:extLst>
      <p:ext uri="{BB962C8B-B14F-4D97-AF65-F5344CB8AC3E}">
        <p14:creationId xmlns:p14="http://schemas.microsoft.com/office/powerpoint/2010/main" val="304524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6755" y="2659925"/>
            <a:ext cx="8856617" cy="3174274"/>
          </a:xfrm>
        </p:spPr>
        <p:txBody>
          <a:bodyPr>
            <a:noAutofit/>
          </a:bodyPr>
          <a:lstStyle/>
          <a:p>
            <a:r>
              <a:rPr lang="en-US" sz="4050" dirty="0">
                <a:latin typeface="Bernard MT Condensed" panose="02050806060905020404" pitchFamily="18" charset="0"/>
              </a:rPr>
              <a:t>The Christian’s Response to Worldliness</a:t>
            </a:r>
          </a:p>
          <a:p>
            <a:endParaRPr lang="en-US" sz="900" b="1" dirty="0"/>
          </a:p>
          <a:p>
            <a:r>
              <a:rPr lang="en-US" sz="4050" b="1" dirty="0">
                <a:solidFill>
                  <a:srgbClr val="FFFF00"/>
                </a:solidFill>
                <a:effectLst>
                  <a:outerShdw blurRad="38100" dist="38100" dir="2700000" algn="tl">
                    <a:srgbClr val="000000">
                      <a:alpha val="43137"/>
                    </a:srgbClr>
                  </a:outerShdw>
                </a:effectLst>
              </a:rPr>
              <a:t>Inoculate your children!</a:t>
            </a:r>
          </a:p>
          <a:p>
            <a:endParaRPr lang="en-US" sz="3600" b="1" dirty="0"/>
          </a:p>
          <a:p>
            <a:endParaRPr lang="en-US" sz="900" b="1" dirty="0"/>
          </a:p>
          <a:p>
            <a:r>
              <a:rPr lang="en-US" sz="3600" dirty="0"/>
              <a:t>Ephesians 6:4; Deuteronomy 6:6-9</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67"/>
            <a:ext cx="9144000" cy="1567870"/>
          </a:xfrm>
          <a:prstGeom prst="rect">
            <a:avLst/>
          </a:prstGeom>
        </p:spPr>
      </p:pic>
    </p:spTree>
    <p:extLst>
      <p:ext uri="{BB962C8B-B14F-4D97-AF65-F5344CB8AC3E}">
        <p14:creationId xmlns:p14="http://schemas.microsoft.com/office/powerpoint/2010/main" val="103360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234</TotalTime>
  <Words>465</Words>
  <Application>Microsoft Office PowerPoint</Application>
  <PresentationFormat>On-screen Show (4:3)</PresentationFormat>
  <Paragraphs>132</Paragraphs>
  <Slides>11</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Bauhaus 93</vt:lpstr>
      <vt:lpstr>Arial</vt:lpstr>
      <vt:lpstr>Calibri Light</vt:lpstr>
      <vt:lpstr>Bernard MT Condensed</vt:lpstr>
      <vt:lpstr>Calibri</vt:lpstr>
      <vt:lpstr>Berkshire Swash</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“Draw near to God and He will draw near to you. Cleanse your hands, you sinners; and purify your hearts, you double- minded. 9 Lament and mourn and weep! Let your laughter be turned to mourning and your joy to gloom. 10 Humble yourselves in the sight of the Lord, and He will lift you up.”                                                                                                                                                                                                                             (James 4:8-10)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19</cp:revision>
  <cp:lastPrinted>2017-03-29T19:17:39Z</cp:lastPrinted>
  <dcterms:created xsi:type="dcterms:W3CDTF">2017-02-16T03:59:28Z</dcterms:created>
  <dcterms:modified xsi:type="dcterms:W3CDTF">2017-04-21T16:51:02Z</dcterms:modified>
</cp:coreProperties>
</file>