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6" r:id="rId3"/>
    <p:sldId id="257" r:id="rId4"/>
    <p:sldId id="260" r:id="rId5"/>
    <p:sldId id="261" r:id="rId6"/>
    <p:sldId id="262" r:id="rId7"/>
    <p:sldId id="263" r:id="rId8"/>
    <p:sldId id="264" r:id="rId9"/>
    <p:sldId id="265" r:id="rId10"/>
    <p:sldId id="266" r:id="rId11"/>
    <p:sldId id="258" r:id="rId12"/>
    <p:sldId id="25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218130-DAA1-4A13-9598-5F1660E363ED}"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662A8-A898-434D-8013-B4CDDB7546A7}" type="slidenum">
              <a:rPr lang="en-US" smtClean="0"/>
              <a:t>‹#›</a:t>
            </a:fld>
            <a:endParaRPr lang="en-US"/>
          </a:p>
        </p:txBody>
      </p:sp>
    </p:spTree>
    <p:extLst>
      <p:ext uri="{BB962C8B-B14F-4D97-AF65-F5344CB8AC3E}">
        <p14:creationId xmlns:p14="http://schemas.microsoft.com/office/powerpoint/2010/main" val="404019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18130-DAA1-4A13-9598-5F1660E363ED}"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662A8-A898-434D-8013-B4CDDB7546A7}" type="slidenum">
              <a:rPr lang="en-US" smtClean="0"/>
              <a:t>‹#›</a:t>
            </a:fld>
            <a:endParaRPr lang="en-US"/>
          </a:p>
        </p:txBody>
      </p:sp>
    </p:spTree>
    <p:extLst>
      <p:ext uri="{BB962C8B-B14F-4D97-AF65-F5344CB8AC3E}">
        <p14:creationId xmlns:p14="http://schemas.microsoft.com/office/powerpoint/2010/main" val="15351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18130-DAA1-4A13-9598-5F1660E363ED}"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662A8-A898-434D-8013-B4CDDB7546A7}" type="slidenum">
              <a:rPr lang="en-US" smtClean="0"/>
              <a:t>‹#›</a:t>
            </a:fld>
            <a:endParaRPr lang="en-US"/>
          </a:p>
        </p:txBody>
      </p:sp>
    </p:spTree>
    <p:extLst>
      <p:ext uri="{BB962C8B-B14F-4D97-AF65-F5344CB8AC3E}">
        <p14:creationId xmlns:p14="http://schemas.microsoft.com/office/powerpoint/2010/main" val="160921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18130-DAA1-4A13-9598-5F1660E363ED}"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662A8-A898-434D-8013-B4CDDB7546A7}" type="slidenum">
              <a:rPr lang="en-US" smtClean="0"/>
              <a:t>‹#›</a:t>
            </a:fld>
            <a:endParaRPr lang="en-US"/>
          </a:p>
        </p:txBody>
      </p:sp>
    </p:spTree>
    <p:extLst>
      <p:ext uri="{BB962C8B-B14F-4D97-AF65-F5344CB8AC3E}">
        <p14:creationId xmlns:p14="http://schemas.microsoft.com/office/powerpoint/2010/main" val="51690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218130-DAA1-4A13-9598-5F1660E363ED}"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662A8-A898-434D-8013-B4CDDB7546A7}" type="slidenum">
              <a:rPr lang="en-US" smtClean="0"/>
              <a:t>‹#›</a:t>
            </a:fld>
            <a:endParaRPr lang="en-US"/>
          </a:p>
        </p:txBody>
      </p:sp>
    </p:spTree>
    <p:extLst>
      <p:ext uri="{BB962C8B-B14F-4D97-AF65-F5344CB8AC3E}">
        <p14:creationId xmlns:p14="http://schemas.microsoft.com/office/powerpoint/2010/main" val="183843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218130-DAA1-4A13-9598-5F1660E363ED}"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662A8-A898-434D-8013-B4CDDB7546A7}" type="slidenum">
              <a:rPr lang="en-US" smtClean="0"/>
              <a:t>‹#›</a:t>
            </a:fld>
            <a:endParaRPr lang="en-US"/>
          </a:p>
        </p:txBody>
      </p:sp>
    </p:spTree>
    <p:extLst>
      <p:ext uri="{BB962C8B-B14F-4D97-AF65-F5344CB8AC3E}">
        <p14:creationId xmlns:p14="http://schemas.microsoft.com/office/powerpoint/2010/main" val="217096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218130-DAA1-4A13-9598-5F1660E363ED}" type="datetimeFigureOut">
              <a:rPr lang="en-US" smtClean="0"/>
              <a:t>4/15/2017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5662A8-A898-434D-8013-B4CDDB7546A7}" type="slidenum">
              <a:rPr lang="en-US" smtClean="0"/>
              <a:t>‹#›</a:t>
            </a:fld>
            <a:endParaRPr lang="en-US"/>
          </a:p>
        </p:txBody>
      </p:sp>
    </p:spTree>
    <p:extLst>
      <p:ext uri="{BB962C8B-B14F-4D97-AF65-F5344CB8AC3E}">
        <p14:creationId xmlns:p14="http://schemas.microsoft.com/office/powerpoint/2010/main" val="412263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218130-DAA1-4A13-9598-5F1660E363ED}" type="datetimeFigureOut">
              <a:rPr lang="en-US" smtClean="0"/>
              <a:t>4/15/2017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5662A8-A898-434D-8013-B4CDDB7546A7}" type="slidenum">
              <a:rPr lang="en-US" smtClean="0"/>
              <a:t>‹#›</a:t>
            </a:fld>
            <a:endParaRPr lang="en-US"/>
          </a:p>
        </p:txBody>
      </p:sp>
    </p:spTree>
    <p:extLst>
      <p:ext uri="{BB962C8B-B14F-4D97-AF65-F5344CB8AC3E}">
        <p14:creationId xmlns:p14="http://schemas.microsoft.com/office/powerpoint/2010/main" val="22100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18130-DAA1-4A13-9598-5F1660E363ED}" type="datetimeFigureOut">
              <a:rPr lang="en-US" smtClean="0"/>
              <a:t>4/15/2017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5662A8-A898-434D-8013-B4CDDB7546A7}" type="slidenum">
              <a:rPr lang="en-US" smtClean="0"/>
              <a:t>‹#›</a:t>
            </a:fld>
            <a:endParaRPr lang="en-US"/>
          </a:p>
        </p:txBody>
      </p:sp>
    </p:spTree>
    <p:extLst>
      <p:ext uri="{BB962C8B-B14F-4D97-AF65-F5344CB8AC3E}">
        <p14:creationId xmlns:p14="http://schemas.microsoft.com/office/powerpoint/2010/main" val="208303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218130-DAA1-4A13-9598-5F1660E363ED}"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662A8-A898-434D-8013-B4CDDB7546A7}" type="slidenum">
              <a:rPr lang="en-US" smtClean="0"/>
              <a:t>‹#›</a:t>
            </a:fld>
            <a:endParaRPr lang="en-US"/>
          </a:p>
        </p:txBody>
      </p:sp>
    </p:spTree>
    <p:extLst>
      <p:ext uri="{BB962C8B-B14F-4D97-AF65-F5344CB8AC3E}">
        <p14:creationId xmlns:p14="http://schemas.microsoft.com/office/powerpoint/2010/main" val="41523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218130-DAA1-4A13-9598-5F1660E363ED}"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662A8-A898-434D-8013-B4CDDB7546A7}" type="slidenum">
              <a:rPr lang="en-US" smtClean="0"/>
              <a:t>‹#›</a:t>
            </a:fld>
            <a:endParaRPr lang="en-US"/>
          </a:p>
        </p:txBody>
      </p:sp>
    </p:spTree>
    <p:extLst>
      <p:ext uri="{BB962C8B-B14F-4D97-AF65-F5344CB8AC3E}">
        <p14:creationId xmlns:p14="http://schemas.microsoft.com/office/powerpoint/2010/main" val="186220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18130-DAA1-4A13-9598-5F1660E363ED}" type="datetimeFigureOut">
              <a:rPr lang="en-US" smtClean="0"/>
              <a:t>4/15/2017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662A8-A898-434D-8013-B4CDDB7546A7}" type="slidenum">
              <a:rPr lang="en-US" smtClean="0"/>
              <a:t>‹#›</a:t>
            </a:fld>
            <a:endParaRPr lang="en-US"/>
          </a:p>
        </p:txBody>
      </p:sp>
    </p:spTree>
    <p:extLst>
      <p:ext uri="{BB962C8B-B14F-4D97-AF65-F5344CB8AC3E}">
        <p14:creationId xmlns:p14="http://schemas.microsoft.com/office/powerpoint/2010/main" val="4201935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76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orums.unrealengine.com/attachment.php?attachmentid=104896&amp;d=1470406352"/>
          <p:cNvPicPr>
            <a:picLocks noChangeAspect="1" noChangeArrowheads="1"/>
          </p:cNvPicPr>
          <p:nvPr/>
        </p:nvPicPr>
        <p:blipFill rotWithShape="1">
          <a:blip r:embed="rId2">
            <a:extLst>
              <a:ext uri="{28A0092B-C50C-407E-A947-70E740481C1C}">
                <a14:useLocalDpi xmlns:a14="http://schemas.microsoft.com/office/drawing/2010/main" val="0"/>
              </a:ext>
            </a:extLst>
          </a:blip>
          <a:srcRect l="34167" r="-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A Parting Word</a:t>
            </a:r>
          </a:p>
        </p:txBody>
      </p:sp>
      <p:sp>
        <p:nvSpPr>
          <p:cNvPr id="3" name="Content Placeholder 2"/>
          <p:cNvSpPr>
            <a:spLocks noGrp="1"/>
          </p:cNvSpPr>
          <p:nvPr>
            <p:ph idx="1"/>
          </p:nvPr>
        </p:nvSpPr>
        <p:spPr/>
        <p:txBody>
          <a:bodyPr>
            <a:normAutofit/>
          </a:bodyPr>
          <a:lstStyle/>
          <a:p>
            <a:pPr marL="0" indent="0" algn="ctr">
              <a:buNone/>
            </a:pPr>
            <a:r>
              <a:rPr lang="en-US" dirty="0"/>
              <a:t>Psalm 134</a:t>
            </a:r>
          </a:p>
          <a:p>
            <a:pPr marL="514350" indent="-514350">
              <a:buFont typeface="+mj-lt"/>
              <a:buAutoNum type="arabicPeriod"/>
            </a:pPr>
            <a:r>
              <a:rPr lang="en-US" i="1" dirty="0"/>
              <a:t>Behold, bless the Lord, all you servants of the Lord, who by night stand in the house of the Lord! </a:t>
            </a:r>
          </a:p>
          <a:p>
            <a:pPr marL="514350" indent="-514350">
              <a:buFont typeface="+mj-lt"/>
              <a:buAutoNum type="arabicPeriod"/>
            </a:pPr>
            <a:r>
              <a:rPr lang="en-US" i="1" dirty="0"/>
              <a:t>Lift up your hands in the sanctuary, and bless the Lord. </a:t>
            </a:r>
          </a:p>
          <a:p>
            <a:pPr marL="514350" indent="-514350">
              <a:buFont typeface="+mj-lt"/>
              <a:buAutoNum type="arabicPeriod"/>
            </a:pPr>
            <a:r>
              <a:rPr lang="en-US" i="1" dirty="0"/>
              <a:t>The Lord who made heaven and earth bless you from Zion! </a:t>
            </a:r>
          </a:p>
          <a:p>
            <a:endParaRPr lang="en-US" dirty="0"/>
          </a:p>
        </p:txBody>
      </p:sp>
    </p:spTree>
    <p:extLst>
      <p:ext uri="{BB962C8B-B14F-4D97-AF65-F5344CB8AC3E}">
        <p14:creationId xmlns:p14="http://schemas.microsoft.com/office/powerpoint/2010/main" val="1562966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rPr>
              <a:t>Learning from the Ascent Psalms</a:t>
            </a:r>
          </a:p>
        </p:txBody>
      </p:sp>
      <p:sp>
        <p:nvSpPr>
          <p:cNvPr id="3" name="Content Placeholder 2"/>
          <p:cNvSpPr>
            <a:spLocks noGrp="1"/>
          </p:cNvSpPr>
          <p:nvPr>
            <p:ph idx="1"/>
          </p:nvPr>
        </p:nvSpPr>
        <p:spPr>
          <a:xfrm>
            <a:off x="628650" y="2080589"/>
            <a:ext cx="3877089" cy="4162633"/>
          </a:xfrm>
        </p:spPr>
        <p:txBody>
          <a:bodyPr/>
          <a:lstStyle/>
          <a:p>
            <a:pPr marL="0" indent="0">
              <a:buNone/>
            </a:pPr>
            <a:r>
              <a:rPr lang="en-US" dirty="0">
                <a:solidFill>
                  <a:schemeClr val="bg1"/>
                </a:solidFill>
              </a:rPr>
              <a:t>Among other things, these Psalms reveal the thoughts God wants us to have in our hearts as we assemble with the saints to worship Him.</a:t>
            </a:r>
          </a:p>
        </p:txBody>
      </p:sp>
      <p:pic>
        <p:nvPicPr>
          <p:cNvPr id="2050" name="Picture 2" descr="http://www.covalley.com/wp-content/uploads/2014/04/ascent-4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2075417"/>
            <a:ext cx="3810000" cy="381000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68650"/>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529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5152542"/>
            <a:ext cx="6858000" cy="797683"/>
          </a:xfrm>
        </p:spPr>
        <p:txBody>
          <a:bodyPr>
            <a:normAutofit/>
          </a:bodyPr>
          <a:lstStyle/>
          <a:p>
            <a:r>
              <a:rPr lang="en-US" sz="4000" dirty="0">
                <a:solidFill>
                  <a:schemeClr val="bg1"/>
                </a:solidFill>
                <a:latin typeface="+mj-lt"/>
              </a:rPr>
              <a:t>Psalms 120-134</a:t>
            </a:r>
          </a:p>
        </p:txBody>
      </p:sp>
      <p:pic>
        <p:nvPicPr>
          <p:cNvPr id="4" name="Picture 2" descr="http://www.southfellowship.org/wp-content/uploads/2016/07/Web-Psalms-of-Asc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827"/>
            <a:ext cx="9144000" cy="435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13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orums.unrealengine.com/attachment.php?attachmentid=104896&amp;d=1470406352"/>
          <p:cNvPicPr>
            <a:picLocks noChangeAspect="1" noChangeArrowheads="1"/>
          </p:cNvPicPr>
          <p:nvPr/>
        </p:nvPicPr>
        <p:blipFill rotWithShape="1">
          <a:blip r:embed="rId2">
            <a:extLst>
              <a:ext uri="{28A0092B-C50C-407E-A947-70E740481C1C}">
                <a14:useLocalDpi xmlns:a14="http://schemas.microsoft.com/office/drawing/2010/main" val="0"/>
              </a:ext>
            </a:extLst>
          </a:blip>
          <a:srcRect l="34167" r="-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The Psalms of Ascent</a:t>
            </a:r>
          </a:p>
        </p:txBody>
      </p:sp>
      <p:sp>
        <p:nvSpPr>
          <p:cNvPr id="3" name="Content Placeholder 2"/>
          <p:cNvSpPr>
            <a:spLocks noGrp="1"/>
          </p:cNvSpPr>
          <p:nvPr>
            <p:ph idx="1"/>
          </p:nvPr>
        </p:nvSpPr>
        <p:spPr/>
        <p:txBody>
          <a:bodyPr/>
          <a:lstStyle/>
          <a:p>
            <a:r>
              <a:rPr lang="en-US" dirty="0"/>
              <a:t>Four are attributed to David (122, 124, 131, 133).</a:t>
            </a:r>
          </a:p>
          <a:p>
            <a:r>
              <a:rPr lang="en-US" dirty="0"/>
              <a:t>One is attributed to Solomon (127).</a:t>
            </a:r>
          </a:p>
          <a:p>
            <a:r>
              <a:rPr lang="en-US" dirty="0"/>
              <a:t>Ten are anonymous.</a:t>
            </a:r>
          </a:p>
          <a:p>
            <a:pPr marL="0" indent="0">
              <a:buNone/>
            </a:pPr>
            <a:endParaRPr lang="en-US" sz="800" dirty="0"/>
          </a:p>
          <a:p>
            <a:r>
              <a:rPr lang="en-US" dirty="0"/>
              <a:t>The Hebrew word translated “ascent” is a verb meaning “to go up.” </a:t>
            </a:r>
          </a:p>
          <a:p>
            <a:endParaRPr lang="en-US" dirty="0"/>
          </a:p>
        </p:txBody>
      </p:sp>
    </p:spTree>
    <p:extLst>
      <p:ext uri="{BB962C8B-B14F-4D97-AF65-F5344CB8AC3E}">
        <p14:creationId xmlns:p14="http://schemas.microsoft.com/office/powerpoint/2010/main" val="4102169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orums.unrealengine.com/attachment.php?attachmentid=104896&amp;d=1470406352"/>
          <p:cNvPicPr>
            <a:picLocks noChangeAspect="1" noChangeArrowheads="1"/>
          </p:cNvPicPr>
          <p:nvPr/>
        </p:nvPicPr>
        <p:blipFill rotWithShape="1">
          <a:blip r:embed="rId2">
            <a:extLst>
              <a:ext uri="{28A0092B-C50C-407E-A947-70E740481C1C}">
                <a14:useLocalDpi xmlns:a14="http://schemas.microsoft.com/office/drawing/2010/main" val="0"/>
              </a:ext>
            </a:extLst>
          </a:blip>
          <a:srcRect l="34167" r="-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The Psalms of Ascent</a:t>
            </a:r>
          </a:p>
        </p:txBody>
      </p:sp>
      <p:sp>
        <p:nvSpPr>
          <p:cNvPr id="3" name="Content Placeholder 2"/>
          <p:cNvSpPr>
            <a:spLocks noGrp="1"/>
          </p:cNvSpPr>
          <p:nvPr>
            <p:ph idx="1"/>
          </p:nvPr>
        </p:nvSpPr>
        <p:spPr>
          <a:xfrm>
            <a:off x="628650" y="1732861"/>
            <a:ext cx="7886700" cy="4351338"/>
          </a:xfrm>
        </p:spPr>
        <p:txBody>
          <a:bodyPr/>
          <a:lstStyle/>
          <a:p>
            <a:pPr marL="514350" lvl="0" indent="-514350">
              <a:buFont typeface="+mj-lt"/>
              <a:buAutoNum type="arabicPeriod"/>
            </a:pPr>
            <a:r>
              <a:rPr lang="en-US" dirty="0"/>
              <a:t>Sung by the Jews as they made their journey to worship at Jerusalem during the three annual feasts: Passover, Pentecost, and Tabernacles.</a:t>
            </a:r>
          </a:p>
          <a:p>
            <a:pPr marL="514350" lvl="0" indent="-514350">
              <a:buFont typeface="+mj-lt"/>
              <a:buAutoNum type="arabicPeriod"/>
            </a:pPr>
            <a:r>
              <a:rPr lang="en-US" dirty="0"/>
              <a:t>Written by the Jews who were returning from Babylonian captivity.</a:t>
            </a:r>
          </a:p>
          <a:p>
            <a:pPr marL="514350" lvl="0" indent="-514350">
              <a:buFont typeface="+mj-lt"/>
              <a:buAutoNum type="arabicPeriod"/>
            </a:pPr>
            <a:r>
              <a:rPr lang="en-US" dirty="0"/>
              <a:t>Sung by the priests and Levites as they walked up the steps into the Temple.</a:t>
            </a:r>
          </a:p>
          <a:p>
            <a:pPr marL="514350" lvl="0" indent="-514350">
              <a:buFont typeface="+mj-lt"/>
              <a:buAutoNum type="arabicPeriod"/>
            </a:pPr>
            <a:r>
              <a:rPr lang="en-US" dirty="0"/>
              <a:t>Indicate a spiritual “going up” that Jews were expected to make as they grew in their faith. </a:t>
            </a:r>
          </a:p>
        </p:txBody>
      </p:sp>
    </p:spTree>
    <p:extLst>
      <p:ext uri="{BB962C8B-B14F-4D97-AF65-F5344CB8AC3E}">
        <p14:creationId xmlns:p14="http://schemas.microsoft.com/office/powerpoint/2010/main" val="2262451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orums.unrealengine.com/attachment.php?attachmentid=104896&amp;d=1470406352"/>
          <p:cNvPicPr>
            <a:picLocks noChangeAspect="1" noChangeArrowheads="1"/>
          </p:cNvPicPr>
          <p:nvPr/>
        </p:nvPicPr>
        <p:blipFill rotWithShape="1">
          <a:blip r:embed="rId2">
            <a:extLst>
              <a:ext uri="{28A0092B-C50C-407E-A947-70E740481C1C}">
                <a14:useLocalDpi xmlns:a14="http://schemas.microsoft.com/office/drawing/2010/main" val="0"/>
              </a:ext>
            </a:extLst>
          </a:blip>
          <a:srcRect l="34167" r="-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a:t>Traveling to </a:t>
            </a:r>
            <a:r>
              <a:rPr lang="en-US" b="1" dirty="0"/>
              <a:t>Jerusalem</a:t>
            </a:r>
          </a:p>
        </p:txBody>
      </p:sp>
      <p:sp>
        <p:nvSpPr>
          <p:cNvPr id="3" name="Content Placeholder 2"/>
          <p:cNvSpPr>
            <a:spLocks noGrp="1"/>
          </p:cNvSpPr>
          <p:nvPr>
            <p:ph idx="1"/>
          </p:nvPr>
        </p:nvSpPr>
        <p:spPr/>
        <p:txBody>
          <a:bodyPr/>
          <a:lstStyle/>
          <a:p>
            <a:r>
              <a:rPr lang="en-US" i="1" dirty="0"/>
              <a:t>“I will lift up my eyes to the hills - from whence comes my help? My help comes from the Lord, Who made heaven and earth”</a:t>
            </a:r>
            <a:r>
              <a:rPr lang="en-US" dirty="0"/>
              <a:t> (Ps. 121:1-2). </a:t>
            </a:r>
          </a:p>
          <a:p>
            <a:r>
              <a:rPr lang="en-US" i="1" dirty="0"/>
              <a:t>“Those who trust in the Lord are like Mount Zion, which cannot be moved, but abides forever. As the mountains surround Jerusalem, so the Lord surrounds His people from this time forth and forever”</a:t>
            </a:r>
            <a:r>
              <a:rPr lang="en-US" dirty="0"/>
              <a:t> (125:1-2). </a:t>
            </a:r>
          </a:p>
        </p:txBody>
      </p:sp>
    </p:spTree>
    <p:extLst>
      <p:ext uri="{BB962C8B-B14F-4D97-AF65-F5344CB8AC3E}">
        <p14:creationId xmlns:p14="http://schemas.microsoft.com/office/powerpoint/2010/main" val="16080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orums.unrealengine.com/attachment.php?attachmentid=104896&amp;d=1470406352"/>
          <p:cNvPicPr>
            <a:picLocks noChangeAspect="1" noChangeArrowheads="1"/>
          </p:cNvPicPr>
          <p:nvPr/>
        </p:nvPicPr>
        <p:blipFill rotWithShape="1">
          <a:blip r:embed="rId2">
            <a:extLst>
              <a:ext uri="{28A0092B-C50C-407E-A947-70E740481C1C}">
                <a14:useLocalDpi xmlns:a14="http://schemas.microsoft.com/office/drawing/2010/main" val="0"/>
              </a:ext>
            </a:extLst>
          </a:blip>
          <a:srcRect l="34167" r="-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Coming into God’s Presence</a:t>
            </a:r>
          </a:p>
        </p:txBody>
      </p:sp>
      <p:sp>
        <p:nvSpPr>
          <p:cNvPr id="3" name="Content Placeholder 2"/>
          <p:cNvSpPr>
            <a:spLocks noGrp="1"/>
          </p:cNvSpPr>
          <p:nvPr>
            <p:ph idx="1"/>
          </p:nvPr>
        </p:nvSpPr>
        <p:spPr/>
        <p:txBody>
          <a:bodyPr/>
          <a:lstStyle/>
          <a:p>
            <a:r>
              <a:rPr lang="en-US" i="1" dirty="0"/>
              <a:t>“I was glad when they said to me, ‘Let us go into the house of the Lord’”</a:t>
            </a:r>
            <a:r>
              <a:rPr lang="en-US" dirty="0"/>
              <a:t> (Ps. 122:1).</a:t>
            </a:r>
          </a:p>
          <a:p>
            <a:endParaRPr lang="en-US" sz="800" dirty="0"/>
          </a:p>
          <a:p>
            <a:r>
              <a:rPr lang="en-US" dirty="0"/>
              <a:t>Psalm 132 commemorates David’s efforts to secure a resting place for the Ark of the Covenant; Zion, from which God will be a blessing to His people. </a:t>
            </a:r>
          </a:p>
          <a:p>
            <a:endParaRPr lang="en-US" sz="800" dirty="0"/>
          </a:p>
          <a:p>
            <a:r>
              <a:rPr lang="en-US" dirty="0"/>
              <a:t>We must approach God with a humble and trusting attitude (Ps. 131). </a:t>
            </a:r>
          </a:p>
        </p:txBody>
      </p:sp>
    </p:spTree>
    <p:extLst>
      <p:ext uri="{BB962C8B-B14F-4D97-AF65-F5344CB8AC3E}">
        <p14:creationId xmlns:p14="http://schemas.microsoft.com/office/powerpoint/2010/main" val="4289306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forums.unrealengine.com/attachment.php?attachmentid=104896&amp;d=1470406352"/>
          <p:cNvPicPr>
            <a:picLocks noChangeAspect="1" noChangeArrowheads="1"/>
          </p:cNvPicPr>
          <p:nvPr/>
        </p:nvPicPr>
        <p:blipFill rotWithShape="1">
          <a:blip r:embed="rId2">
            <a:extLst>
              <a:ext uri="{28A0092B-C50C-407E-A947-70E740481C1C}">
                <a14:useLocalDpi xmlns:a14="http://schemas.microsoft.com/office/drawing/2010/main" val="0"/>
              </a:ext>
            </a:extLst>
          </a:blip>
          <a:srcRect l="34167" r="-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Worshiping with our Family</a:t>
            </a:r>
          </a:p>
        </p:txBody>
      </p:sp>
      <p:sp>
        <p:nvSpPr>
          <p:cNvPr id="3" name="Content Placeholder 2"/>
          <p:cNvSpPr>
            <a:spLocks noGrp="1"/>
          </p:cNvSpPr>
          <p:nvPr>
            <p:ph idx="1"/>
          </p:nvPr>
        </p:nvSpPr>
        <p:spPr>
          <a:xfrm>
            <a:off x="628650" y="1825625"/>
            <a:ext cx="7886700" cy="4351338"/>
          </a:xfrm>
        </p:spPr>
        <p:txBody>
          <a:bodyPr/>
          <a:lstStyle/>
          <a:p>
            <a:r>
              <a:rPr lang="en-US" dirty="0"/>
              <a:t>Children are a heritage, a reward, and a source of strength (Ps. 127:3-5).</a:t>
            </a:r>
          </a:p>
          <a:p>
            <a:pPr lvl="0"/>
            <a:r>
              <a:rPr lang="en-US" dirty="0"/>
              <a:t>The wife is a fruitful vine at the center of the home (Ps. 128:3).</a:t>
            </a:r>
          </a:p>
          <a:p>
            <a:pPr lvl="0"/>
            <a:r>
              <a:rPr lang="en-US" dirty="0"/>
              <a:t>Grandchildren (v. 6).</a:t>
            </a:r>
          </a:p>
          <a:p>
            <a:pPr lvl="0"/>
            <a:endParaRPr lang="en-US" sz="800" i="1" dirty="0"/>
          </a:p>
          <a:p>
            <a:pPr lvl="0"/>
            <a:r>
              <a:rPr lang="en-US" i="1" dirty="0"/>
              <a:t>“Behold, thus shall the </a:t>
            </a:r>
            <a:br>
              <a:rPr lang="en-US" i="1" dirty="0"/>
            </a:br>
            <a:r>
              <a:rPr lang="en-US" i="1" dirty="0"/>
              <a:t>man be blessed who </a:t>
            </a:r>
            <a:br>
              <a:rPr lang="en-US" i="1" dirty="0"/>
            </a:br>
            <a:r>
              <a:rPr lang="en-US" i="1" dirty="0"/>
              <a:t>fears the Lord”</a:t>
            </a:r>
            <a:r>
              <a:rPr lang="en-US" dirty="0"/>
              <a:t> (v. 4). </a:t>
            </a:r>
          </a:p>
          <a:p>
            <a:endParaRPr lang="en-US" dirty="0"/>
          </a:p>
        </p:txBody>
      </p:sp>
      <p:pic>
        <p:nvPicPr>
          <p:cNvPr id="4" name="Picture 2" descr="https://s-media-cache-ak0.pinimg.com/originals/b2/75/c8/b275c8b4db411530bf5b2fc05568296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507" y="3445565"/>
            <a:ext cx="4561719" cy="326838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662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orums.unrealengine.com/attachment.php?attachmentid=104896&amp;d=1470406352"/>
          <p:cNvPicPr>
            <a:picLocks noChangeAspect="1" noChangeArrowheads="1"/>
          </p:cNvPicPr>
          <p:nvPr/>
        </p:nvPicPr>
        <p:blipFill rotWithShape="1">
          <a:blip r:embed="rId2">
            <a:extLst>
              <a:ext uri="{28A0092B-C50C-407E-A947-70E740481C1C}">
                <a14:useLocalDpi xmlns:a14="http://schemas.microsoft.com/office/drawing/2010/main" val="0"/>
              </a:ext>
            </a:extLst>
          </a:blip>
          <a:srcRect l="34167" r="-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Unity of Believers</a:t>
            </a:r>
          </a:p>
        </p:txBody>
      </p:sp>
      <p:sp>
        <p:nvSpPr>
          <p:cNvPr id="3" name="Content Placeholder 2"/>
          <p:cNvSpPr>
            <a:spLocks noGrp="1"/>
          </p:cNvSpPr>
          <p:nvPr>
            <p:ph idx="1"/>
          </p:nvPr>
        </p:nvSpPr>
        <p:spPr/>
        <p:txBody>
          <a:bodyPr>
            <a:normAutofit/>
          </a:bodyPr>
          <a:lstStyle/>
          <a:p>
            <a:r>
              <a:rPr lang="en-US" i="1" dirty="0"/>
              <a:t>“Behold, how good and how pleasant it is for brethren to dwell together in unity!” </a:t>
            </a:r>
            <a:r>
              <a:rPr lang="en-US" dirty="0"/>
              <a:t>(Ps. 133:1).</a:t>
            </a:r>
          </a:p>
          <a:p>
            <a:endParaRPr lang="en-US" sz="800" dirty="0"/>
          </a:p>
          <a:p>
            <a:r>
              <a:rPr lang="en-US" dirty="0"/>
              <a:t>John 17:20-21</a:t>
            </a:r>
          </a:p>
          <a:p>
            <a:r>
              <a:rPr lang="en-US" dirty="0"/>
              <a:t>Ephesians 4:3-6</a:t>
            </a:r>
          </a:p>
        </p:txBody>
      </p:sp>
    </p:spTree>
    <p:extLst>
      <p:ext uri="{BB962C8B-B14F-4D97-AF65-F5344CB8AC3E}">
        <p14:creationId xmlns:p14="http://schemas.microsoft.com/office/powerpoint/2010/main" val="1235191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orums.unrealengine.com/attachment.php?attachmentid=104896&amp;d=1470406352"/>
          <p:cNvPicPr>
            <a:picLocks noChangeAspect="1" noChangeArrowheads="1"/>
          </p:cNvPicPr>
          <p:nvPr/>
        </p:nvPicPr>
        <p:blipFill rotWithShape="1">
          <a:blip r:embed="rId2">
            <a:extLst>
              <a:ext uri="{28A0092B-C50C-407E-A947-70E740481C1C}">
                <a14:useLocalDpi xmlns:a14="http://schemas.microsoft.com/office/drawing/2010/main" val="0"/>
              </a:ext>
            </a:extLst>
          </a:blip>
          <a:srcRect l="34167" r="-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Appeals we make unto God</a:t>
            </a:r>
          </a:p>
        </p:txBody>
      </p:sp>
      <p:sp>
        <p:nvSpPr>
          <p:cNvPr id="3" name="Content Placeholder 2"/>
          <p:cNvSpPr>
            <a:spLocks noGrp="1"/>
          </p:cNvSpPr>
          <p:nvPr>
            <p:ph idx="1"/>
          </p:nvPr>
        </p:nvSpPr>
        <p:spPr/>
        <p:txBody>
          <a:bodyPr/>
          <a:lstStyle/>
          <a:p>
            <a:pPr lvl="0"/>
            <a:r>
              <a:rPr lang="en-US" b="1" dirty="0"/>
              <a:t>Peace</a:t>
            </a:r>
            <a:r>
              <a:rPr lang="en-US" dirty="0"/>
              <a:t> (Ps. 120:1-2, 6-7)</a:t>
            </a:r>
          </a:p>
          <a:p>
            <a:pPr lvl="0"/>
            <a:r>
              <a:rPr lang="en-US" b="1" dirty="0"/>
              <a:t>Mercy</a:t>
            </a:r>
            <a:r>
              <a:rPr lang="en-US" dirty="0"/>
              <a:t> (Ps. 123:1-4)</a:t>
            </a:r>
          </a:p>
          <a:p>
            <a:pPr lvl="0"/>
            <a:r>
              <a:rPr lang="en-US" b="1" dirty="0"/>
              <a:t>Deliverance</a:t>
            </a:r>
            <a:r>
              <a:rPr lang="en-US" dirty="0"/>
              <a:t> (Ps. 124, 129)</a:t>
            </a:r>
          </a:p>
          <a:p>
            <a:pPr lvl="0"/>
            <a:r>
              <a:rPr lang="en-US" b="1" dirty="0"/>
              <a:t>Joy</a:t>
            </a:r>
            <a:r>
              <a:rPr lang="en-US" dirty="0"/>
              <a:t> (Ps. 126:5)</a:t>
            </a:r>
          </a:p>
          <a:p>
            <a:pPr lvl="0"/>
            <a:r>
              <a:rPr lang="en-US" b="1" dirty="0"/>
              <a:t>Forgiveness</a:t>
            </a:r>
            <a:r>
              <a:rPr lang="en-US" dirty="0"/>
              <a:t> (Ps. 130:1-4)</a:t>
            </a:r>
          </a:p>
          <a:p>
            <a:endParaRPr lang="en-US" dirty="0"/>
          </a:p>
        </p:txBody>
      </p:sp>
    </p:spTree>
    <p:extLst>
      <p:ext uri="{BB962C8B-B14F-4D97-AF65-F5344CB8AC3E}">
        <p14:creationId xmlns:p14="http://schemas.microsoft.com/office/powerpoint/2010/main" val="315887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487</Words>
  <Application>Microsoft Office PowerPoint</Application>
  <PresentationFormat>On-screen Show (4:3)</PresentationFormat>
  <Paragraphs>45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The Psalms of Ascent</vt:lpstr>
      <vt:lpstr>The Psalms of Ascent</vt:lpstr>
      <vt:lpstr>Traveling to Jerusalem</vt:lpstr>
      <vt:lpstr>Coming into God’s Presence</vt:lpstr>
      <vt:lpstr>Worshiping with our Family</vt:lpstr>
      <vt:lpstr>Unity of Believers</vt:lpstr>
      <vt:lpstr>Appeals we make unto God</vt:lpstr>
      <vt:lpstr>A Parting Word</vt:lpstr>
      <vt:lpstr>Learning from the Ascent Psalms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Ascent Psalms</dc:title>
  <dc:creator>Heath Rogers</dc:creator>
  <cp:lastModifiedBy>Heath Rogers</cp:lastModifiedBy>
  <cp:revision>10</cp:revision>
  <dcterms:created xsi:type="dcterms:W3CDTF">2017-04-14T13:45:38Z</dcterms:created>
  <dcterms:modified xsi:type="dcterms:W3CDTF">2017-04-15T16:53:30Z</dcterms:modified>
</cp:coreProperties>
</file>