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6" r:id="rId2"/>
    <p:sldId id="264" r:id="rId3"/>
    <p:sldId id="260" r:id="rId4"/>
    <p:sldId id="265" r:id="rId5"/>
    <p:sldId id="266" r:id="rId6"/>
    <p:sldId id="267" r:id="rId7"/>
    <p:sldId id="268" r:id="rId8"/>
    <p:sldId id="261" r:id="rId9"/>
    <p:sldId id="269" r:id="rId10"/>
    <p:sldId id="270" r:id="rId11"/>
    <p:sldId id="262" r:id="rId12"/>
    <p:sldId id="271" r:id="rId13"/>
    <p:sldId id="272" r:id="rId14"/>
    <p:sldId id="273" r:id="rId15"/>
    <p:sldId id="274" r:id="rId16"/>
    <p:sldId id="263" r:id="rId17"/>
    <p:sldId id="275" r:id="rId18"/>
    <p:sldId id="276" r:id="rId19"/>
    <p:sldId id="277" r:id="rId20"/>
    <p:sldId id="278" r:id="rId21"/>
    <p:sldId id="279" r:id="rId22"/>
    <p:sldId id="280" r:id="rId23"/>
    <p:sldId id="281" r:id="rId24"/>
    <p:sldId id="282" r:id="rId25"/>
    <p:sldId id="259" r:id="rId26"/>
    <p:sldId id="283" r:id="rId27"/>
    <p:sldId id="284" r:id="rId28"/>
    <p:sldId id="285"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00" autoAdjust="0"/>
    <p:restoredTop sz="94660"/>
  </p:normalViewPr>
  <p:slideViewPr>
    <p:cSldViewPr snapToGrid="0">
      <p:cViewPr varScale="1">
        <p:scale>
          <a:sx n="107" d="100"/>
          <a:sy n="107" d="100"/>
        </p:scale>
        <p:origin x="288" y="96"/>
      </p:cViewPr>
      <p:guideLst>
        <p:guide orient="horz" pos="2160"/>
        <p:guide pos="2880"/>
      </p:guideLst>
    </p:cSldViewPr>
  </p:slideViewPr>
  <p:notesTextViewPr>
    <p:cViewPr>
      <p:scale>
        <a:sx n="1" d="1"/>
        <a:sy n="1" d="1"/>
      </p:scale>
      <p:origin x="0" y="0"/>
    </p:cViewPr>
  </p:notesTextViewPr>
  <p:sorterViewPr>
    <p:cViewPr>
      <p:scale>
        <a:sx n="100" d="100"/>
        <a:sy n="100" d="100"/>
      </p:scale>
      <p:origin x="0" y="-49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15B518-89E6-480B-A10B-021DBEF10332}" type="datetimeFigureOut">
              <a:rPr lang="en-US" smtClean="0"/>
              <a:t>3/9/2017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A28324-DEBF-480D-9911-0F7D4AA32F45}" type="slidenum">
              <a:rPr lang="en-US" smtClean="0"/>
              <a:t>‹#›</a:t>
            </a:fld>
            <a:endParaRPr lang="en-US"/>
          </a:p>
        </p:txBody>
      </p:sp>
    </p:spTree>
    <p:extLst>
      <p:ext uri="{BB962C8B-B14F-4D97-AF65-F5344CB8AC3E}">
        <p14:creationId xmlns:p14="http://schemas.microsoft.com/office/powerpoint/2010/main" val="390899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alphaModFix amt="67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solidFill>
                  <a:schemeClr val="accent6">
                    <a:lumMod val="40000"/>
                    <a:lumOff val="60000"/>
                  </a:schemeClr>
                </a:solidFill>
                <a:effectLst>
                  <a:outerShdw blurRad="38100" dist="38100" dir="2700000" algn="tl">
                    <a:srgbClr val="000000">
                      <a:alpha val="43137"/>
                    </a:srgbClr>
                  </a:outerShdw>
                </a:effectLst>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58AA5F3D-53E9-42EF-B1B0-A71DE22EA164}" type="datetimeFigureOut">
              <a:rPr lang="en-US" smtClean="0"/>
              <a:pPr/>
              <a:t>3/9/2017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0BC262-9456-4052-ACEF-7C23DB9FF28F}" type="slidenum">
              <a:rPr lang="en-US" smtClean="0"/>
              <a:pPr/>
              <a:t>‹#›</a:t>
            </a:fld>
            <a:endParaRPr lang="en-US"/>
          </a:p>
        </p:txBody>
      </p:sp>
    </p:spTree>
    <p:extLst>
      <p:ext uri="{BB962C8B-B14F-4D97-AF65-F5344CB8AC3E}">
        <p14:creationId xmlns:p14="http://schemas.microsoft.com/office/powerpoint/2010/main" val="2902586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AA5F3D-53E9-42EF-B1B0-A71DE22EA164}" type="datetimeFigureOut">
              <a:rPr lang="en-US" smtClean="0"/>
              <a:pPr/>
              <a:t>3/9/2017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0BC262-9456-4052-ACEF-7C23DB9FF28F}" type="slidenum">
              <a:rPr lang="en-US" smtClean="0"/>
              <a:pPr/>
              <a:t>‹#›</a:t>
            </a:fld>
            <a:endParaRPr lang="en-US"/>
          </a:p>
        </p:txBody>
      </p:sp>
    </p:spTree>
    <p:extLst>
      <p:ext uri="{BB962C8B-B14F-4D97-AF65-F5344CB8AC3E}">
        <p14:creationId xmlns:p14="http://schemas.microsoft.com/office/powerpoint/2010/main" val="1046000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AA5F3D-53E9-42EF-B1B0-A71DE22EA164}" type="datetimeFigureOut">
              <a:rPr lang="en-US" smtClean="0"/>
              <a:pPr/>
              <a:t>3/9/2017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0BC262-9456-4052-ACEF-7C23DB9FF28F}" type="slidenum">
              <a:rPr lang="en-US" smtClean="0"/>
              <a:pPr/>
              <a:t>‹#›</a:t>
            </a:fld>
            <a:endParaRPr lang="en-US"/>
          </a:p>
        </p:txBody>
      </p:sp>
    </p:spTree>
    <p:extLst>
      <p:ext uri="{BB962C8B-B14F-4D97-AF65-F5344CB8AC3E}">
        <p14:creationId xmlns:p14="http://schemas.microsoft.com/office/powerpoint/2010/main" val="1317042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lumMod val="95000"/>
                  </a:schemeClr>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AA5F3D-53E9-42EF-B1B0-A71DE22EA164}" type="datetimeFigureOut">
              <a:rPr lang="en-US" smtClean="0"/>
              <a:pPr/>
              <a:t>3/9/2017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0BC262-9456-4052-ACEF-7C23DB9FF28F}" type="slidenum">
              <a:rPr lang="en-US" smtClean="0"/>
              <a:pPr/>
              <a:t>‹#›</a:t>
            </a:fld>
            <a:endParaRPr lang="en-US"/>
          </a:p>
        </p:txBody>
      </p:sp>
    </p:spTree>
    <p:extLst>
      <p:ext uri="{BB962C8B-B14F-4D97-AF65-F5344CB8AC3E}">
        <p14:creationId xmlns:p14="http://schemas.microsoft.com/office/powerpoint/2010/main" val="380059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8AA5F3D-53E9-42EF-B1B0-A71DE22EA164}" type="datetimeFigureOut">
              <a:rPr lang="en-US" smtClean="0"/>
              <a:pPr/>
              <a:t>3/9/2017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0BC262-9456-4052-ACEF-7C23DB9FF28F}" type="slidenum">
              <a:rPr lang="en-US" smtClean="0"/>
              <a:pPr/>
              <a:t>‹#›</a:t>
            </a:fld>
            <a:endParaRPr lang="en-US"/>
          </a:p>
        </p:txBody>
      </p:sp>
    </p:spTree>
    <p:extLst>
      <p:ext uri="{BB962C8B-B14F-4D97-AF65-F5344CB8AC3E}">
        <p14:creationId xmlns:p14="http://schemas.microsoft.com/office/powerpoint/2010/main" val="3043689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8AA5F3D-53E9-42EF-B1B0-A71DE22EA164}" type="datetimeFigureOut">
              <a:rPr lang="en-US" smtClean="0"/>
              <a:pPr/>
              <a:t>3/9/2017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0BC262-9456-4052-ACEF-7C23DB9FF28F}" type="slidenum">
              <a:rPr lang="en-US" smtClean="0"/>
              <a:pPr/>
              <a:t>‹#›</a:t>
            </a:fld>
            <a:endParaRPr lang="en-US"/>
          </a:p>
        </p:txBody>
      </p:sp>
    </p:spTree>
    <p:extLst>
      <p:ext uri="{BB962C8B-B14F-4D97-AF65-F5344CB8AC3E}">
        <p14:creationId xmlns:p14="http://schemas.microsoft.com/office/powerpoint/2010/main" val="3150624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8AA5F3D-53E9-42EF-B1B0-A71DE22EA164}" type="datetimeFigureOut">
              <a:rPr lang="en-US" smtClean="0"/>
              <a:pPr/>
              <a:t>3/9/2017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0BC262-9456-4052-ACEF-7C23DB9FF28F}" type="slidenum">
              <a:rPr lang="en-US" smtClean="0"/>
              <a:pPr/>
              <a:t>‹#›</a:t>
            </a:fld>
            <a:endParaRPr lang="en-US"/>
          </a:p>
        </p:txBody>
      </p:sp>
    </p:spTree>
    <p:extLst>
      <p:ext uri="{BB962C8B-B14F-4D97-AF65-F5344CB8AC3E}">
        <p14:creationId xmlns:p14="http://schemas.microsoft.com/office/powerpoint/2010/main" val="3218992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8AA5F3D-53E9-42EF-B1B0-A71DE22EA164}" type="datetimeFigureOut">
              <a:rPr lang="en-US" smtClean="0"/>
              <a:pPr/>
              <a:t>3/9/2017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0BC262-9456-4052-ACEF-7C23DB9FF28F}" type="slidenum">
              <a:rPr lang="en-US" smtClean="0"/>
              <a:pPr/>
              <a:t>‹#›</a:t>
            </a:fld>
            <a:endParaRPr lang="en-US"/>
          </a:p>
        </p:txBody>
      </p:sp>
    </p:spTree>
    <p:extLst>
      <p:ext uri="{BB962C8B-B14F-4D97-AF65-F5344CB8AC3E}">
        <p14:creationId xmlns:p14="http://schemas.microsoft.com/office/powerpoint/2010/main" val="2706902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AA5F3D-53E9-42EF-B1B0-A71DE22EA164}" type="datetimeFigureOut">
              <a:rPr lang="en-US" smtClean="0"/>
              <a:pPr/>
              <a:t>3/9/2017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0BC262-9456-4052-ACEF-7C23DB9FF28F}" type="slidenum">
              <a:rPr lang="en-US" smtClean="0"/>
              <a:pPr/>
              <a:t>‹#›</a:t>
            </a:fld>
            <a:endParaRPr lang="en-US"/>
          </a:p>
        </p:txBody>
      </p:sp>
    </p:spTree>
    <p:extLst>
      <p:ext uri="{BB962C8B-B14F-4D97-AF65-F5344CB8AC3E}">
        <p14:creationId xmlns:p14="http://schemas.microsoft.com/office/powerpoint/2010/main" val="867753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8AA5F3D-53E9-42EF-B1B0-A71DE22EA164}" type="datetimeFigureOut">
              <a:rPr lang="en-US" smtClean="0"/>
              <a:pPr/>
              <a:t>3/9/2017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0BC262-9456-4052-ACEF-7C23DB9FF28F}" type="slidenum">
              <a:rPr lang="en-US" smtClean="0"/>
              <a:pPr/>
              <a:t>‹#›</a:t>
            </a:fld>
            <a:endParaRPr lang="en-US"/>
          </a:p>
        </p:txBody>
      </p:sp>
    </p:spTree>
    <p:extLst>
      <p:ext uri="{BB962C8B-B14F-4D97-AF65-F5344CB8AC3E}">
        <p14:creationId xmlns:p14="http://schemas.microsoft.com/office/powerpoint/2010/main" val="2530868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8AA5F3D-53E9-42EF-B1B0-A71DE22EA164}" type="datetimeFigureOut">
              <a:rPr lang="en-US" smtClean="0"/>
              <a:pPr/>
              <a:t>3/9/2017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0BC262-9456-4052-ACEF-7C23DB9FF28F}" type="slidenum">
              <a:rPr lang="en-US" smtClean="0"/>
              <a:pPr/>
              <a:t>‹#›</a:t>
            </a:fld>
            <a:endParaRPr lang="en-US"/>
          </a:p>
        </p:txBody>
      </p:sp>
    </p:spTree>
    <p:extLst>
      <p:ext uri="{BB962C8B-B14F-4D97-AF65-F5344CB8AC3E}">
        <p14:creationId xmlns:p14="http://schemas.microsoft.com/office/powerpoint/2010/main" val="1691260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65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AA5F3D-53E9-42EF-B1B0-A71DE22EA164}" type="datetimeFigureOut">
              <a:rPr lang="en-US" smtClean="0"/>
              <a:pPr/>
              <a:t>3/9/2017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BC262-9456-4052-ACEF-7C23DB9FF28F}" type="slidenum">
              <a:rPr lang="en-US" smtClean="0"/>
              <a:pPr/>
              <a:t>‹#›</a:t>
            </a:fld>
            <a:endParaRPr lang="en-US"/>
          </a:p>
        </p:txBody>
      </p:sp>
    </p:spTree>
    <p:extLst>
      <p:ext uri="{BB962C8B-B14F-4D97-AF65-F5344CB8AC3E}">
        <p14:creationId xmlns:p14="http://schemas.microsoft.com/office/powerpoint/2010/main" val="22243777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6">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8000" dirty="0"/>
              <a:t>Money Problems</a:t>
            </a:r>
          </a:p>
        </p:txBody>
      </p:sp>
      <p:sp>
        <p:nvSpPr>
          <p:cNvPr id="3" name="Subtitle 2"/>
          <p:cNvSpPr>
            <a:spLocks noGrp="1"/>
          </p:cNvSpPr>
          <p:nvPr>
            <p:ph type="subTitle" idx="1"/>
          </p:nvPr>
        </p:nvSpPr>
        <p:spPr/>
        <p:txBody>
          <a:bodyPr>
            <a:normAutofit/>
          </a:bodyPr>
          <a:lstStyle/>
          <a:p>
            <a:r>
              <a:rPr lang="en-US" sz="4000" dirty="0"/>
              <a:t>Luke 16:10-12</a:t>
            </a:r>
          </a:p>
        </p:txBody>
      </p:sp>
    </p:spTree>
    <p:extLst>
      <p:ext uri="{BB962C8B-B14F-4D97-AF65-F5344CB8AC3E}">
        <p14:creationId xmlns:p14="http://schemas.microsoft.com/office/powerpoint/2010/main" val="1241182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0"/>
            <a:ext cx="7886700" cy="6858000"/>
          </a:xfrm>
        </p:spPr>
        <p:txBody>
          <a:bodyPr>
            <a:noAutofit/>
          </a:bodyPr>
          <a:lstStyle/>
          <a:p>
            <a:pPr marL="0" indent="0">
              <a:buNone/>
            </a:pPr>
            <a:r>
              <a:rPr lang="en-US" sz="4400" dirty="0"/>
              <a:t>Where there is no guidance, a people falls, but in an abundance of counselors there is safety. </a:t>
            </a:r>
            <a:br>
              <a:rPr lang="en-US" sz="4400" dirty="0"/>
            </a:br>
            <a:r>
              <a:rPr lang="en-US" sz="4400" dirty="0">
                <a:solidFill>
                  <a:schemeClr val="tx1"/>
                </a:solidFill>
                <a:effectLst>
                  <a:outerShdw blurRad="38100" dist="38100" dir="2700000" algn="tl">
                    <a:srgbClr val="000000">
                      <a:alpha val="43137"/>
                    </a:srgbClr>
                  </a:outerShdw>
                </a:effectLst>
              </a:rPr>
              <a:t>- </a:t>
            </a:r>
            <a:r>
              <a:rPr lang="en-US" sz="4400" dirty="0" err="1">
                <a:solidFill>
                  <a:schemeClr val="tx1"/>
                </a:solidFill>
                <a:effectLst>
                  <a:outerShdw blurRad="38100" dist="38100" dir="2700000" algn="tl">
                    <a:srgbClr val="000000">
                      <a:alpha val="43137"/>
                    </a:srgbClr>
                  </a:outerShdw>
                </a:effectLst>
              </a:rPr>
              <a:t>Pr</a:t>
            </a:r>
            <a:r>
              <a:rPr lang="en-US" sz="4400" dirty="0">
                <a:solidFill>
                  <a:schemeClr val="tx1"/>
                </a:solidFill>
                <a:effectLst>
                  <a:outerShdw blurRad="38100" dist="38100" dir="2700000" algn="tl">
                    <a:srgbClr val="000000">
                      <a:alpha val="43137"/>
                    </a:srgbClr>
                  </a:outerShdw>
                </a:effectLst>
              </a:rPr>
              <a:t> 11:14 ESV</a:t>
            </a:r>
            <a:endParaRPr lang="en-US" sz="4400" dirty="0">
              <a:solidFill>
                <a:schemeClr val="tx1"/>
              </a:solidFill>
            </a:endParaRPr>
          </a:p>
          <a:p>
            <a:pPr marL="0" indent="0">
              <a:buNone/>
            </a:pPr>
            <a:r>
              <a:rPr lang="en-US" sz="4400" dirty="0"/>
              <a:t>The way of a fool is right in his own eyes, but a wise man listens to advice.</a:t>
            </a:r>
            <a:r>
              <a:rPr lang="en-US" sz="4400" dirty="0">
                <a:solidFill>
                  <a:schemeClr val="accent6">
                    <a:lumMod val="40000"/>
                    <a:lumOff val="60000"/>
                  </a:schemeClr>
                </a:solidFill>
                <a:effectLst>
                  <a:outerShdw blurRad="38100" dist="38100" dir="2700000" algn="tl">
                    <a:srgbClr val="000000">
                      <a:alpha val="43137"/>
                    </a:srgbClr>
                  </a:outerShdw>
                </a:effectLst>
              </a:rPr>
              <a:t> </a:t>
            </a:r>
            <a:r>
              <a:rPr lang="en-US" sz="4400" dirty="0">
                <a:solidFill>
                  <a:schemeClr val="tx1"/>
                </a:solidFill>
                <a:effectLst>
                  <a:outerShdw blurRad="38100" dist="38100" dir="2700000" algn="tl">
                    <a:srgbClr val="000000">
                      <a:alpha val="43137"/>
                    </a:srgbClr>
                  </a:outerShdw>
                </a:effectLst>
              </a:rPr>
              <a:t>- </a:t>
            </a:r>
            <a:r>
              <a:rPr lang="en-US" sz="4400" dirty="0" err="1">
                <a:solidFill>
                  <a:schemeClr val="tx1"/>
                </a:solidFill>
                <a:effectLst>
                  <a:outerShdw blurRad="38100" dist="38100" dir="2700000" algn="tl">
                    <a:srgbClr val="000000">
                      <a:alpha val="43137"/>
                    </a:srgbClr>
                  </a:outerShdw>
                </a:effectLst>
              </a:rPr>
              <a:t>Pr</a:t>
            </a:r>
            <a:r>
              <a:rPr lang="en-US" sz="4400" dirty="0">
                <a:solidFill>
                  <a:schemeClr val="tx1"/>
                </a:solidFill>
                <a:effectLst>
                  <a:outerShdw blurRad="38100" dist="38100" dir="2700000" algn="tl">
                    <a:srgbClr val="000000">
                      <a:alpha val="43137"/>
                    </a:srgbClr>
                  </a:outerShdw>
                </a:effectLst>
              </a:rPr>
              <a:t> 12:15 ESV</a:t>
            </a:r>
            <a:r>
              <a:rPr lang="en-US" sz="4400" dirty="0"/>
              <a:t>	</a:t>
            </a:r>
          </a:p>
          <a:p>
            <a:pPr marL="0" indent="0">
              <a:buNone/>
            </a:pPr>
            <a:r>
              <a:rPr lang="en-US" sz="4400" dirty="0"/>
              <a:t>Without counsel plans fail, but with many advisers they succeed. </a:t>
            </a:r>
            <a:r>
              <a:rPr lang="en-US" sz="4400" dirty="0">
                <a:solidFill>
                  <a:schemeClr val="tx1"/>
                </a:solidFill>
                <a:effectLst>
                  <a:outerShdw blurRad="38100" dist="38100" dir="2700000" algn="tl">
                    <a:srgbClr val="000000">
                      <a:alpha val="43137"/>
                    </a:srgbClr>
                  </a:outerShdw>
                </a:effectLst>
              </a:rPr>
              <a:t>- </a:t>
            </a:r>
            <a:r>
              <a:rPr lang="en-US" sz="4400" dirty="0" err="1">
                <a:solidFill>
                  <a:schemeClr val="tx1"/>
                </a:solidFill>
                <a:effectLst>
                  <a:outerShdw blurRad="38100" dist="38100" dir="2700000" algn="tl">
                    <a:srgbClr val="000000">
                      <a:alpha val="43137"/>
                    </a:srgbClr>
                  </a:outerShdw>
                </a:effectLst>
              </a:rPr>
              <a:t>Pr</a:t>
            </a:r>
            <a:r>
              <a:rPr lang="en-US" sz="4400" dirty="0">
                <a:solidFill>
                  <a:schemeClr val="tx1"/>
                </a:solidFill>
                <a:effectLst>
                  <a:outerShdw blurRad="38100" dist="38100" dir="2700000" algn="tl">
                    <a:srgbClr val="000000">
                      <a:alpha val="43137"/>
                    </a:srgbClr>
                  </a:outerShdw>
                </a:effectLst>
              </a:rPr>
              <a:t> 15:22 ESV</a:t>
            </a:r>
          </a:p>
        </p:txBody>
      </p:sp>
    </p:spTree>
    <p:extLst>
      <p:ext uri="{BB962C8B-B14F-4D97-AF65-F5344CB8AC3E}">
        <p14:creationId xmlns:p14="http://schemas.microsoft.com/office/powerpoint/2010/main" val="3509284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solidFill>
                  <a:schemeClr val="accent6">
                    <a:lumMod val="40000"/>
                    <a:lumOff val="60000"/>
                  </a:schemeClr>
                </a:solidFill>
              </a:rPr>
              <a:t>Spiritual weaknesses that can lead to financial difficulties…</a:t>
            </a:r>
          </a:p>
        </p:txBody>
      </p:sp>
      <p:sp>
        <p:nvSpPr>
          <p:cNvPr id="3" name="Content Placeholder 2"/>
          <p:cNvSpPr>
            <a:spLocks noGrp="1"/>
          </p:cNvSpPr>
          <p:nvPr>
            <p:ph idx="1"/>
          </p:nvPr>
        </p:nvSpPr>
        <p:spPr/>
        <p:txBody>
          <a:bodyPr>
            <a:normAutofit/>
          </a:bodyPr>
          <a:lstStyle/>
          <a:p>
            <a:pPr>
              <a:buClr>
                <a:schemeClr val="bg1"/>
              </a:buClr>
              <a:buSzPct val="80000"/>
              <a:buFont typeface="Corbel" panose="020B0503020204020204" pitchFamily="34" charset="0"/>
              <a:buChar char="¢"/>
            </a:pPr>
            <a:r>
              <a:rPr lang="en-US" sz="6000" dirty="0"/>
              <a:t>Laziness</a:t>
            </a:r>
          </a:p>
          <a:p>
            <a:pPr>
              <a:buClr>
                <a:schemeClr val="bg1"/>
              </a:buClr>
              <a:buSzPct val="80000"/>
              <a:buFont typeface="Corbel" panose="020B0503020204020204" pitchFamily="34" charset="0"/>
              <a:buChar char="¢"/>
            </a:pPr>
            <a:r>
              <a:rPr lang="en-US" sz="6000" dirty="0"/>
              <a:t>Pride</a:t>
            </a:r>
          </a:p>
          <a:p>
            <a:pPr>
              <a:buClr>
                <a:schemeClr val="bg1"/>
              </a:buClr>
              <a:buSzPct val="80000"/>
              <a:buFont typeface="Corbel" panose="020B0503020204020204" pitchFamily="34" charset="0"/>
              <a:buChar char="¢"/>
            </a:pPr>
            <a:r>
              <a:rPr lang="en-US" sz="6600" i="1" dirty="0"/>
              <a:t>Lack of self-control</a:t>
            </a:r>
          </a:p>
        </p:txBody>
      </p:sp>
    </p:spTree>
    <p:extLst>
      <p:ext uri="{BB962C8B-B14F-4D97-AF65-F5344CB8AC3E}">
        <p14:creationId xmlns:p14="http://schemas.microsoft.com/office/powerpoint/2010/main" val="1014631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047205"/>
            <a:ext cx="7886700" cy="810795"/>
          </a:xfrm>
        </p:spPr>
        <p:txBody>
          <a:bodyPr>
            <a:normAutofit fontScale="90000"/>
          </a:bodyPr>
          <a:lstStyle/>
          <a:p>
            <a:pPr algn="r"/>
            <a:r>
              <a:rPr lang="en-US" sz="5400" dirty="0"/>
              <a:t>1 Corinthians 9:24-27 ESV</a:t>
            </a:r>
          </a:p>
        </p:txBody>
      </p:sp>
      <p:sp>
        <p:nvSpPr>
          <p:cNvPr id="3" name="Content Placeholder 2"/>
          <p:cNvSpPr>
            <a:spLocks noGrp="1"/>
          </p:cNvSpPr>
          <p:nvPr>
            <p:ph idx="1"/>
          </p:nvPr>
        </p:nvSpPr>
        <p:spPr>
          <a:xfrm>
            <a:off x="628650" y="189781"/>
            <a:ext cx="7886700" cy="5607170"/>
          </a:xfrm>
        </p:spPr>
        <p:txBody>
          <a:bodyPr>
            <a:noAutofit/>
          </a:bodyPr>
          <a:lstStyle/>
          <a:p>
            <a:pPr marL="0" indent="0">
              <a:buNone/>
            </a:pPr>
            <a:r>
              <a:rPr lang="en-US" sz="4800" dirty="0"/>
              <a:t>(24) Do you not know that in a race all the runners run, but only one receives the prize? So run that you may obtain it. (25) Every athlete exercises self-control in all things. They do it to receive a perishable wreath, but we an imperishable.</a:t>
            </a:r>
          </a:p>
        </p:txBody>
      </p:sp>
    </p:spTree>
    <p:extLst>
      <p:ext uri="{BB962C8B-B14F-4D97-AF65-F5344CB8AC3E}">
        <p14:creationId xmlns:p14="http://schemas.microsoft.com/office/powerpoint/2010/main" val="2061581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047205"/>
            <a:ext cx="7886700" cy="810795"/>
          </a:xfrm>
        </p:spPr>
        <p:txBody>
          <a:bodyPr>
            <a:normAutofit fontScale="90000"/>
          </a:bodyPr>
          <a:lstStyle/>
          <a:p>
            <a:pPr algn="r"/>
            <a:r>
              <a:rPr lang="en-US" sz="5400" dirty="0"/>
              <a:t>1 Corinthians 9:24-27 ESV</a:t>
            </a:r>
          </a:p>
        </p:txBody>
      </p:sp>
      <p:sp>
        <p:nvSpPr>
          <p:cNvPr id="3" name="Content Placeholder 2"/>
          <p:cNvSpPr>
            <a:spLocks noGrp="1"/>
          </p:cNvSpPr>
          <p:nvPr>
            <p:ph idx="1"/>
          </p:nvPr>
        </p:nvSpPr>
        <p:spPr>
          <a:xfrm>
            <a:off x="628650" y="189781"/>
            <a:ext cx="7886700" cy="5607170"/>
          </a:xfrm>
        </p:spPr>
        <p:txBody>
          <a:bodyPr>
            <a:noAutofit/>
          </a:bodyPr>
          <a:lstStyle/>
          <a:p>
            <a:pPr marL="0" indent="0">
              <a:buNone/>
            </a:pPr>
            <a:r>
              <a:rPr lang="en-US" sz="4800" dirty="0"/>
              <a:t>(26) So I do not run aimlessly; I do not box as one beating the air. (27) But I discipline my body and keep it under control, lest after preaching to others I myself should be disqualified.</a:t>
            </a:r>
          </a:p>
        </p:txBody>
      </p:sp>
    </p:spTree>
    <p:extLst>
      <p:ext uri="{BB962C8B-B14F-4D97-AF65-F5344CB8AC3E}">
        <p14:creationId xmlns:p14="http://schemas.microsoft.com/office/powerpoint/2010/main" val="205199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047205"/>
            <a:ext cx="7886700" cy="810795"/>
          </a:xfrm>
        </p:spPr>
        <p:txBody>
          <a:bodyPr>
            <a:normAutofit fontScale="90000"/>
          </a:bodyPr>
          <a:lstStyle/>
          <a:p>
            <a:pPr algn="r"/>
            <a:r>
              <a:rPr lang="en-US" sz="5400" dirty="0"/>
              <a:t>1 Corinthians 6:12 ESV</a:t>
            </a:r>
          </a:p>
        </p:txBody>
      </p:sp>
      <p:sp>
        <p:nvSpPr>
          <p:cNvPr id="3" name="Content Placeholder 2"/>
          <p:cNvSpPr>
            <a:spLocks noGrp="1"/>
          </p:cNvSpPr>
          <p:nvPr>
            <p:ph idx="1"/>
          </p:nvPr>
        </p:nvSpPr>
        <p:spPr>
          <a:xfrm>
            <a:off x="628650" y="189781"/>
            <a:ext cx="7886700" cy="5607170"/>
          </a:xfrm>
        </p:spPr>
        <p:txBody>
          <a:bodyPr>
            <a:noAutofit/>
          </a:bodyPr>
          <a:lstStyle/>
          <a:p>
            <a:pPr marL="0" indent="0">
              <a:buNone/>
            </a:pPr>
            <a:r>
              <a:rPr lang="en-US" sz="6000" dirty="0"/>
              <a:t>(12) "All things are lawful for me," but not all things are helpful. "All things are lawful for me," but I will not be dominated by anything.</a:t>
            </a:r>
          </a:p>
        </p:txBody>
      </p:sp>
    </p:spTree>
    <p:extLst>
      <p:ext uri="{BB962C8B-B14F-4D97-AF65-F5344CB8AC3E}">
        <p14:creationId xmlns:p14="http://schemas.microsoft.com/office/powerpoint/2010/main" val="4120473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047205"/>
            <a:ext cx="7886700" cy="810795"/>
          </a:xfrm>
        </p:spPr>
        <p:txBody>
          <a:bodyPr>
            <a:normAutofit fontScale="90000"/>
          </a:bodyPr>
          <a:lstStyle/>
          <a:p>
            <a:pPr algn="r"/>
            <a:r>
              <a:rPr lang="en-US" sz="5400" dirty="0"/>
              <a:t>Titus 2:11-12 ESV</a:t>
            </a:r>
          </a:p>
        </p:txBody>
      </p:sp>
      <p:sp>
        <p:nvSpPr>
          <p:cNvPr id="3" name="Content Placeholder 2"/>
          <p:cNvSpPr>
            <a:spLocks noGrp="1"/>
          </p:cNvSpPr>
          <p:nvPr>
            <p:ph idx="1"/>
          </p:nvPr>
        </p:nvSpPr>
        <p:spPr>
          <a:xfrm>
            <a:off x="628650" y="189781"/>
            <a:ext cx="7886700" cy="5607170"/>
          </a:xfrm>
        </p:spPr>
        <p:txBody>
          <a:bodyPr>
            <a:noAutofit/>
          </a:bodyPr>
          <a:lstStyle/>
          <a:p>
            <a:pPr marL="0" indent="0">
              <a:buNone/>
            </a:pPr>
            <a:r>
              <a:rPr lang="en-US" sz="4800" dirty="0"/>
              <a:t>(11) For the grace of God has appeared, bringing salvation for all people, (12) training us to renounce ungodliness and worldly passions, and to live self-controlled, upright, and godly lives in the present age,</a:t>
            </a:r>
          </a:p>
        </p:txBody>
      </p:sp>
    </p:spTree>
    <p:extLst>
      <p:ext uri="{BB962C8B-B14F-4D97-AF65-F5344CB8AC3E}">
        <p14:creationId xmlns:p14="http://schemas.microsoft.com/office/powerpoint/2010/main" val="460450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solidFill>
                  <a:schemeClr val="accent6">
                    <a:lumMod val="40000"/>
                    <a:lumOff val="60000"/>
                  </a:schemeClr>
                </a:solidFill>
              </a:rPr>
              <a:t>Spiritual weaknesses that can lead to financial difficulties…</a:t>
            </a:r>
          </a:p>
        </p:txBody>
      </p:sp>
      <p:sp>
        <p:nvSpPr>
          <p:cNvPr id="3" name="Content Placeholder 2"/>
          <p:cNvSpPr>
            <a:spLocks noGrp="1"/>
          </p:cNvSpPr>
          <p:nvPr>
            <p:ph idx="1"/>
          </p:nvPr>
        </p:nvSpPr>
        <p:spPr/>
        <p:txBody>
          <a:bodyPr>
            <a:normAutofit/>
          </a:bodyPr>
          <a:lstStyle/>
          <a:p>
            <a:pPr>
              <a:buClr>
                <a:schemeClr val="bg1"/>
              </a:buClr>
              <a:buSzPct val="80000"/>
              <a:buFont typeface="Corbel" panose="020B0503020204020204" pitchFamily="34" charset="0"/>
              <a:buChar char="¢"/>
            </a:pPr>
            <a:r>
              <a:rPr lang="en-US" sz="6000" dirty="0"/>
              <a:t>Laziness</a:t>
            </a:r>
          </a:p>
          <a:p>
            <a:pPr>
              <a:buClr>
                <a:schemeClr val="bg1"/>
              </a:buClr>
              <a:buSzPct val="80000"/>
              <a:buFont typeface="Corbel" panose="020B0503020204020204" pitchFamily="34" charset="0"/>
              <a:buChar char="¢"/>
            </a:pPr>
            <a:r>
              <a:rPr lang="en-US" sz="6000" dirty="0"/>
              <a:t>Pride</a:t>
            </a:r>
          </a:p>
          <a:p>
            <a:pPr>
              <a:buClr>
                <a:schemeClr val="bg1"/>
              </a:buClr>
              <a:buSzPct val="80000"/>
              <a:buFont typeface="Corbel" panose="020B0503020204020204" pitchFamily="34" charset="0"/>
              <a:buChar char="¢"/>
            </a:pPr>
            <a:r>
              <a:rPr lang="en-US" sz="6000" dirty="0"/>
              <a:t>Lack of self-control</a:t>
            </a:r>
          </a:p>
          <a:p>
            <a:pPr>
              <a:buClr>
                <a:schemeClr val="bg1"/>
              </a:buClr>
              <a:buSzPct val="80000"/>
              <a:buFont typeface="Corbel" panose="020B0503020204020204" pitchFamily="34" charset="0"/>
              <a:buChar char="¢"/>
            </a:pPr>
            <a:r>
              <a:rPr lang="en-US" sz="6600" i="1" dirty="0"/>
              <a:t>Greed</a:t>
            </a:r>
            <a:endParaRPr lang="en-US" sz="6000" i="1" dirty="0"/>
          </a:p>
        </p:txBody>
      </p:sp>
    </p:spTree>
    <p:extLst>
      <p:ext uri="{BB962C8B-B14F-4D97-AF65-F5344CB8AC3E}">
        <p14:creationId xmlns:p14="http://schemas.microsoft.com/office/powerpoint/2010/main" val="2944644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047205"/>
            <a:ext cx="7886700" cy="810795"/>
          </a:xfrm>
        </p:spPr>
        <p:txBody>
          <a:bodyPr>
            <a:normAutofit fontScale="90000"/>
          </a:bodyPr>
          <a:lstStyle/>
          <a:p>
            <a:pPr algn="r"/>
            <a:r>
              <a:rPr lang="en-US" sz="5400" dirty="0"/>
              <a:t>Luke 12:15 NASB</a:t>
            </a:r>
          </a:p>
        </p:txBody>
      </p:sp>
      <p:sp>
        <p:nvSpPr>
          <p:cNvPr id="3" name="Content Placeholder 2"/>
          <p:cNvSpPr>
            <a:spLocks noGrp="1"/>
          </p:cNvSpPr>
          <p:nvPr>
            <p:ph idx="1"/>
          </p:nvPr>
        </p:nvSpPr>
        <p:spPr>
          <a:xfrm>
            <a:off x="628650" y="189781"/>
            <a:ext cx="7886700" cy="5607170"/>
          </a:xfrm>
        </p:spPr>
        <p:txBody>
          <a:bodyPr>
            <a:noAutofit/>
          </a:bodyPr>
          <a:lstStyle/>
          <a:p>
            <a:pPr marL="0" indent="0">
              <a:buNone/>
            </a:pPr>
            <a:r>
              <a:rPr lang="en-US" sz="5400" dirty="0"/>
              <a:t>(15) Then He said to them, "Beware, and be on your guard against every form of greed; for not even when one has an abundance does his life consist of his possessions."</a:t>
            </a:r>
          </a:p>
        </p:txBody>
      </p:sp>
    </p:spTree>
    <p:extLst>
      <p:ext uri="{BB962C8B-B14F-4D97-AF65-F5344CB8AC3E}">
        <p14:creationId xmlns:p14="http://schemas.microsoft.com/office/powerpoint/2010/main" val="1231155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047205"/>
            <a:ext cx="7886700" cy="810795"/>
          </a:xfrm>
        </p:spPr>
        <p:txBody>
          <a:bodyPr>
            <a:normAutofit fontScale="90000"/>
          </a:bodyPr>
          <a:lstStyle/>
          <a:p>
            <a:pPr algn="r"/>
            <a:r>
              <a:rPr lang="en-US" sz="5400" dirty="0"/>
              <a:t>Proverbs 3:9-10 ESV</a:t>
            </a:r>
          </a:p>
        </p:txBody>
      </p:sp>
      <p:sp>
        <p:nvSpPr>
          <p:cNvPr id="3" name="Content Placeholder 2"/>
          <p:cNvSpPr>
            <a:spLocks noGrp="1"/>
          </p:cNvSpPr>
          <p:nvPr>
            <p:ph idx="1"/>
          </p:nvPr>
        </p:nvSpPr>
        <p:spPr>
          <a:xfrm>
            <a:off x="628650" y="189781"/>
            <a:ext cx="7886700" cy="5607170"/>
          </a:xfrm>
        </p:spPr>
        <p:txBody>
          <a:bodyPr>
            <a:noAutofit/>
          </a:bodyPr>
          <a:lstStyle/>
          <a:p>
            <a:pPr marL="0" indent="0">
              <a:buNone/>
            </a:pPr>
            <a:r>
              <a:rPr lang="en-US" sz="5400" dirty="0"/>
              <a:t>(9) Honor the LORD with your wealth and with the </a:t>
            </a:r>
            <a:r>
              <a:rPr lang="en-US" sz="5400" dirty="0" err="1"/>
              <a:t>firstfruits</a:t>
            </a:r>
            <a:r>
              <a:rPr lang="en-US" sz="5400" dirty="0"/>
              <a:t> of all your produce; (10) then your barns will be filled with plenty, and your vats will be bursting with wine.</a:t>
            </a:r>
          </a:p>
        </p:txBody>
      </p:sp>
    </p:spTree>
    <p:extLst>
      <p:ext uri="{BB962C8B-B14F-4D97-AF65-F5344CB8AC3E}">
        <p14:creationId xmlns:p14="http://schemas.microsoft.com/office/powerpoint/2010/main" val="876391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047205"/>
            <a:ext cx="7886700" cy="810795"/>
          </a:xfrm>
        </p:spPr>
        <p:txBody>
          <a:bodyPr>
            <a:normAutofit fontScale="90000"/>
          </a:bodyPr>
          <a:lstStyle/>
          <a:p>
            <a:pPr algn="r"/>
            <a:r>
              <a:rPr lang="en-US" sz="5400" dirty="0"/>
              <a:t>Malachi 3:10 ESV</a:t>
            </a:r>
          </a:p>
        </p:txBody>
      </p:sp>
      <p:sp>
        <p:nvSpPr>
          <p:cNvPr id="3" name="Content Placeholder 2"/>
          <p:cNvSpPr>
            <a:spLocks noGrp="1"/>
          </p:cNvSpPr>
          <p:nvPr>
            <p:ph idx="1"/>
          </p:nvPr>
        </p:nvSpPr>
        <p:spPr>
          <a:xfrm>
            <a:off x="628650" y="189781"/>
            <a:ext cx="7886700" cy="5607170"/>
          </a:xfrm>
        </p:spPr>
        <p:txBody>
          <a:bodyPr>
            <a:noAutofit/>
          </a:bodyPr>
          <a:lstStyle/>
          <a:p>
            <a:pPr marL="0" indent="0">
              <a:buNone/>
            </a:pPr>
            <a:r>
              <a:rPr lang="en-US" sz="4800" dirty="0"/>
              <a:t>(10) Bring the full tithe into the storehouse, that there may be food in my house. And thereby put me to the test, says the LORD of hosts, if I will not open the windows of heaven for you and pour down for you a blessing until there is no more need.</a:t>
            </a:r>
          </a:p>
        </p:txBody>
      </p:sp>
    </p:spTree>
    <p:extLst>
      <p:ext uri="{BB962C8B-B14F-4D97-AF65-F5344CB8AC3E}">
        <p14:creationId xmlns:p14="http://schemas.microsoft.com/office/powerpoint/2010/main" val="2958723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047205"/>
            <a:ext cx="7886700" cy="810795"/>
          </a:xfrm>
        </p:spPr>
        <p:txBody>
          <a:bodyPr>
            <a:normAutofit fontScale="90000"/>
          </a:bodyPr>
          <a:lstStyle/>
          <a:p>
            <a:pPr algn="r"/>
            <a:r>
              <a:rPr lang="en-US" sz="5400" dirty="0"/>
              <a:t>Luke 16:10-12 NASB</a:t>
            </a:r>
          </a:p>
        </p:txBody>
      </p:sp>
      <p:sp>
        <p:nvSpPr>
          <p:cNvPr id="3" name="Content Placeholder 2"/>
          <p:cNvSpPr>
            <a:spLocks noGrp="1"/>
          </p:cNvSpPr>
          <p:nvPr>
            <p:ph idx="1"/>
          </p:nvPr>
        </p:nvSpPr>
        <p:spPr>
          <a:xfrm>
            <a:off x="628650" y="189781"/>
            <a:ext cx="7886700" cy="5607170"/>
          </a:xfrm>
        </p:spPr>
        <p:txBody>
          <a:bodyPr>
            <a:noAutofit/>
          </a:bodyPr>
          <a:lstStyle/>
          <a:p>
            <a:pPr marL="0" indent="0">
              <a:buNone/>
            </a:pPr>
            <a:r>
              <a:rPr lang="en-US" sz="3600" dirty="0"/>
              <a:t>(10) "He who is faithful in a very little thing is faithful also in much; and he who is unrighteous in a very little thing is unrighteous also in much. (11) "Therefore if you have not been faithful in the use of unrighteous wealth, who will entrust the true riches to you? (12) "And if you have not been faithful in the use of that which is another's, who will give you that which is your own?</a:t>
            </a:r>
          </a:p>
        </p:txBody>
      </p:sp>
    </p:spTree>
    <p:extLst>
      <p:ext uri="{BB962C8B-B14F-4D97-AF65-F5344CB8AC3E}">
        <p14:creationId xmlns:p14="http://schemas.microsoft.com/office/powerpoint/2010/main" val="24246051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047205"/>
            <a:ext cx="7886700" cy="810795"/>
          </a:xfrm>
        </p:spPr>
        <p:txBody>
          <a:bodyPr>
            <a:normAutofit fontScale="90000"/>
          </a:bodyPr>
          <a:lstStyle/>
          <a:p>
            <a:pPr algn="r"/>
            <a:r>
              <a:rPr lang="en-US" sz="5400" dirty="0"/>
              <a:t>Luke 6:38 ESV</a:t>
            </a:r>
          </a:p>
        </p:txBody>
      </p:sp>
      <p:sp>
        <p:nvSpPr>
          <p:cNvPr id="3" name="Content Placeholder 2"/>
          <p:cNvSpPr>
            <a:spLocks noGrp="1"/>
          </p:cNvSpPr>
          <p:nvPr>
            <p:ph idx="1"/>
          </p:nvPr>
        </p:nvSpPr>
        <p:spPr>
          <a:xfrm>
            <a:off x="628650" y="189781"/>
            <a:ext cx="7886700" cy="5607170"/>
          </a:xfrm>
        </p:spPr>
        <p:txBody>
          <a:bodyPr>
            <a:noAutofit/>
          </a:bodyPr>
          <a:lstStyle/>
          <a:p>
            <a:pPr marL="0" indent="0">
              <a:buNone/>
            </a:pPr>
            <a:r>
              <a:rPr lang="en-US" sz="5400" dirty="0"/>
              <a:t>(38) give, and it will be given to you. Good measure, pressed down, shaken together, running over, will be put into your lap. For with the measure you use it will be measured back to you."</a:t>
            </a:r>
          </a:p>
        </p:txBody>
      </p:sp>
    </p:spTree>
    <p:extLst>
      <p:ext uri="{BB962C8B-B14F-4D97-AF65-F5344CB8AC3E}">
        <p14:creationId xmlns:p14="http://schemas.microsoft.com/office/powerpoint/2010/main" val="2149647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047205"/>
            <a:ext cx="7886700" cy="810795"/>
          </a:xfrm>
        </p:spPr>
        <p:txBody>
          <a:bodyPr>
            <a:normAutofit fontScale="90000"/>
          </a:bodyPr>
          <a:lstStyle/>
          <a:p>
            <a:pPr algn="r"/>
            <a:r>
              <a:rPr lang="en-US" sz="5400" dirty="0"/>
              <a:t>Exodus 16:16-21 ESV</a:t>
            </a:r>
          </a:p>
        </p:txBody>
      </p:sp>
      <p:sp>
        <p:nvSpPr>
          <p:cNvPr id="3" name="Content Placeholder 2"/>
          <p:cNvSpPr>
            <a:spLocks noGrp="1"/>
          </p:cNvSpPr>
          <p:nvPr>
            <p:ph idx="1"/>
          </p:nvPr>
        </p:nvSpPr>
        <p:spPr>
          <a:xfrm>
            <a:off x="628650" y="189781"/>
            <a:ext cx="7886700" cy="5607170"/>
          </a:xfrm>
        </p:spPr>
        <p:txBody>
          <a:bodyPr>
            <a:noAutofit/>
          </a:bodyPr>
          <a:lstStyle/>
          <a:p>
            <a:pPr marL="0" indent="0">
              <a:buNone/>
            </a:pPr>
            <a:r>
              <a:rPr lang="en-US" sz="3600" dirty="0"/>
              <a:t>(16) This is what the LORD has commanded: 'Gather of it, each one of you, as much as he can eat. You shall each take an </a:t>
            </a:r>
            <a:r>
              <a:rPr lang="en-US" sz="3600" dirty="0" err="1"/>
              <a:t>omer</a:t>
            </a:r>
            <a:r>
              <a:rPr lang="en-US" sz="3600" dirty="0"/>
              <a:t>, according to the number of the persons that each of you has in his tent.'" (17) And the people of Israel did so. They gathered, some more, some less. (18) But when they measured it with an </a:t>
            </a:r>
            <a:r>
              <a:rPr lang="en-US" sz="3600" dirty="0" err="1"/>
              <a:t>omer</a:t>
            </a:r>
            <a:r>
              <a:rPr lang="en-US" sz="3600" dirty="0"/>
              <a:t>, whoever gathered much had nothing left over, and whoever gathered little had no lack. Each of them gathered as much as he could eat </a:t>
            </a:r>
          </a:p>
        </p:txBody>
      </p:sp>
    </p:spTree>
    <p:extLst>
      <p:ext uri="{BB962C8B-B14F-4D97-AF65-F5344CB8AC3E}">
        <p14:creationId xmlns:p14="http://schemas.microsoft.com/office/powerpoint/2010/main" val="867191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047205"/>
            <a:ext cx="7886700" cy="810795"/>
          </a:xfrm>
        </p:spPr>
        <p:txBody>
          <a:bodyPr>
            <a:normAutofit fontScale="90000"/>
          </a:bodyPr>
          <a:lstStyle/>
          <a:p>
            <a:pPr algn="r"/>
            <a:r>
              <a:rPr lang="en-US" sz="5400" dirty="0"/>
              <a:t>Exodus 16:16-21 ESV</a:t>
            </a:r>
          </a:p>
        </p:txBody>
      </p:sp>
      <p:sp>
        <p:nvSpPr>
          <p:cNvPr id="3" name="Content Placeholder 2"/>
          <p:cNvSpPr>
            <a:spLocks noGrp="1"/>
          </p:cNvSpPr>
          <p:nvPr>
            <p:ph idx="1"/>
          </p:nvPr>
        </p:nvSpPr>
        <p:spPr>
          <a:xfrm>
            <a:off x="628650" y="189781"/>
            <a:ext cx="7886700" cy="5607170"/>
          </a:xfrm>
        </p:spPr>
        <p:txBody>
          <a:bodyPr>
            <a:noAutofit/>
          </a:bodyPr>
          <a:lstStyle/>
          <a:p>
            <a:pPr marL="0" indent="0">
              <a:buNone/>
            </a:pPr>
            <a:r>
              <a:rPr lang="en-US" sz="3600" dirty="0"/>
              <a:t>(19) And Moses said to them, "Let no one leave any of it over till the morning." (20) But they did not listen to Moses. Some left part of it till the morning, and it bred worms and stank. And Moses was angry with them. (21) Morning by morning they gathered it, each as much as he could eat; but when the sun grew hot, it melted.</a:t>
            </a:r>
          </a:p>
        </p:txBody>
      </p:sp>
    </p:spTree>
    <p:extLst>
      <p:ext uri="{BB962C8B-B14F-4D97-AF65-F5344CB8AC3E}">
        <p14:creationId xmlns:p14="http://schemas.microsoft.com/office/powerpoint/2010/main" val="64739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047205"/>
            <a:ext cx="7886700" cy="810795"/>
          </a:xfrm>
        </p:spPr>
        <p:txBody>
          <a:bodyPr>
            <a:normAutofit fontScale="90000"/>
          </a:bodyPr>
          <a:lstStyle/>
          <a:p>
            <a:pPr algn="r"/>
            <a:r>
              <a:rPr lang="en-US" sz="5400" dirty="0"/>
              <a:t>Proverbs 28:22 ESV</a:t>
            </a:r>
          </a:p>
        </p:txBody>
      </p:sp>
      <p:sp>
        <p:nvSpPr>
          <p:cNvPr id="3" name="Content Placeholder 2"/>
          <p:cNvSpPr>
            <a:spLocks noGrp="1"/>
          </p:cNvSpPr>
          <p:nvPr>
            <p:ph idx="1"/>
          </p:nvPr>
        </p:nvSpPr>
        <p:spPr>
          <a:xfrm>
            <a:off x="628650" y="189781"/>
            <a:ext cx="7886700" cy="5607170"/>
          </a:xfrm>
        </p:spPr>
        <p:txBody>
          <a:bodyPr>
            <a:noAutofit/>
          </a:bodyPr>
          <a:lstStyle/>
          <a:p>
            <a:pPr marL="0" indent="0">
              <a:buNone/>
            </a:pPr>
            <a:r>
              <a:rPr lang="en-US" sz="7200" dirty="0"/>
              <a:t>(22) A stingy man hastens after wealth and does not know that poverty will come upon him.</a:t>
            </a:r>
          </a:p>
        </p:txBody>
      </p:sp>
    </p:spTree>
    <p:extLst>
      <p:ext uri="{BB962C8B-B14F-4D97-AF65-F5344CB8AC3E}">
        <p14:creationId xmlns:p14="http://schemas.microsoft.com/office/powerpoint/2010/main" val="3363396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047205"/>
            <a:ext cx="7886700" cy="810795"/>
          </a:xfrm>
        </p:spPr>
        <p:txBody>
          <a:bodyPr>
            <a:normAutofit fontScale="90000"/>
          </a:bodyPr>
          <a:lstStyle/>
          <a:p>
            <a:pPr algn="r"/>
            <a:r>
              <a:rPr lang="en-US" sz="5400" dirty="0"/>
              <a:t>Proverbs 28:22 HCSB</a:t>
            </a:r>
          </a:p>
        </p:txBody>
      </p:sp>
      <p:sp>
        <p:nvSpPr>
          <p:cNvPr id="3" name="Content Placeholder 2"/>
          <p:cNvSpPr>
            <a:spLocks noGrp="1"/>
          </p:cNvSpPr>
          <p:nvPr>
            <p:ph idx="1"/>
          </p:nvPr>
        </p:nvSpPr>
        <p:spPr>
          <a:xfrm>
            <a:off x="628650" y="189781"/>
            <a:ext cx="7886700" cy="5607170"/>
          </a:xfrm>
        </p:spPr>
        <p:txBody>
          <a:bodyPr>
            <a:noAutofit/>
          </a:bodyPr>
          <a:lstStyle/>
          <a:p>
            <a:pPr marL="0" indent="0">
              <a:buNone/>
            </a:pPr>
            <a:r>
              <a:rPr lang="en-US" sz="7200" dirty="0"/>
              <a:t>(22) A greedy man is in a hurry for wealth; he doesn't know that poverty will come to him.</a:t>
            </a:r>
          </a:p>
        </p:txBody>
      </p:sp>
    </p:spTree>
    <p:extLst>
      <p:ext uri="{BB962C8B-B14F-4D97-AF65-F5344CB8AC3E}">
        <p14:creationId xmlns:p14="http://schemas.microsoft.com/office/powerpoint/2010/main" val="1228901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solidFill>
                  <a:schemeClr val="accent6">
                    <a:lumMod val="40000"/>
                    <a:lumOff val="60000"/>
                  </a:schemeClr>
                </a:solidFill>
              </a:rPr>
              <a:t>Spiritual weaknesses that can lead to financial difficulties…</a:t>
            </a:r>
          </a:p>
        </p:txBody>
      </p:sp>
      <p:sp>
        <p:nvSpPr>
          <p:cNvPr id="3" name="Content Placeholder 2"/>
          <p:cNvSpPr>
            <a:spLocks noGrp="1"/>
          </p:cNvSpPr>
          <p:nvPr>
            <p:ph idx="1"/>
          </p:nvPr>
        </p:nvSpPr>
        <p:spPr/>
        <p:txBody>
          <a:bodyPr>
            <a:normAutofit/>
          </a:bodyPr>
          <a:lstStyle/>
          <a:p>
            <a:pPr>
              <a:buClr>
                <a:schemeClr val="bg1"/>
              </a:buClr>
              <a:buSzPct val="80000"/>
              <a:buFont typeface="Corbel" panose="020B0503020204020204" pitchFamily="34" charset="0"/>
              <a:buChar char="¢"/>
            </a:pPr>
            <a:r>
              <a:rPr lang="en-US" sz="6000" dirty="0"/>
              <a:t>Laziness</a:t>
            </a:r>
          </a:p>
          <a:p>
            <a:pPr>
              <a:buClr>
                <a:schemeClr val="bg1"/>
              </a:buClr>
              <a:buSzPct val="80000"/>
              <a:buFont typeface="Corbel" panose="020B0503020204020204" pitchFamily="34" charset="0"/>
              <a:buChar char="¢"/>
            </a:pPr>
            <a:r>
              <a:rPr lang="en-US" sz="6000" dirty="0"/>
              <a:t>Pride</a:t>
            </a:r>
          </a:p>
          <a:p>
            <a:pPr>
              <a:buClr>
                <a:schemeClr val="bg1"/>
              </a:buClr>
              <a:buSzPct val="80000"/>
              <a:buFont typeface="Corbel" panose="020B0503020204020204" pitchFamily="34" charset="0"/>
              <a:buChar char="¢"/>
            </a:pPr>
            <a:r>
              <a:rPr lang="en-US" sz="6000" dirty="0"/>
              <a:t>Lack of self-control</a:t>
            </a:r>
          </a:p>
          <a:p>
            <a:pPr>
              <a:buClr>
                <a:schemeClr val="bg1"/>
              </a:buClr>
              <a:buSzPct val="80000"/>
              <a:buFont typeface="Corbel" panose="020B0503020204020204" pitchFamily="34" charset="0"/>
              <a:buChar char="¢"/>
            </a:pPr>
            <a:r>
              <a:rPr lang="en-US" sz="6000" dirty="0"/>
              <a:t>Greed</a:t>
            </a:r>
          </a:p>
        </p:txBody>
      </p:sp>
    </p:spTree>
    <p:extLst>
      <p:ext uri="{BB962C8B-B14F-4D97-AF65-F5344CB8AC3E}">
        <p14:creationId xmlns:p14="http://schemas.microsoft.com/office/powerpoint/2010/main" val="9059806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047205"/>
            <a:ext cx="7886700" cy="810795"/>
          </a:xfrm>
        </p:spPr>
        <p:txBody>
          <a:bodyPr>
            <a:normAutofit fontScale="90000"/>
          </a:bodyPr>
          <a:lstStyle/>
          <a:p>
            <a:pPr algn="r"/>
            <a:r>
              <a:rPr lang="en-US" sz="5400" dirty="0"/>
              <a:t>Ephesians 4:28 ESV</a:t>
            </a:r>
          </a:p>
        </p:txBody>
      </p:sp>
      <p:sp>
        <p:nvSpPr>
          <p:cNvPr id="3" name="Content Placeholder 2"/>
          <p:cNvSpPr>
            <a:spLocks noGrp="1"/>
          </p:cNvSpPr>
          <p:nvPr>
            <p:ph idx="1"/>
          </p:nvPr>
        </p:nvSpPr>
        <p:spPr>
          <a:xfrm>
            <a:off x="628650" y="189781"/>
            <a:ext cx="7886700" cy="5607170"/>
          </a:xfrm>
        </p:spPr>
        <p:txBody>
          <a:bodyPr>
            <a:noAutofit/>
          </a:bodyPr>
          <a:lstStyle/>
          <a:p>
            <a:pPr marL="0" indent="0">
              <a:buNone/>
            </a:pPr>
            <a:r>
              <a:rPr lang="en-US" sz="5400" dirty="0"/>
              <a:t>(28) Let the thief no longer steal, but rather let him labor, doing honest work with his own hands, so that he may have something to share with anyone in need.</a:t>
            </a:r>
          </a:p>
        </p:txBody>
      </p:sp>
    </p:spTree>
    <p:extLst>
      <p:ext uri="{BB962C8B-B14F-4D97-AF65-F5344CB8AC3E}">
        <p14:creationId xmlns:p14="http://schemas.microsoft.com/office/powerpoint/2010/main" val="33258117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8000" dirty="0"/>
              <a:t>Money Problems</a:t>
            </a:r>
          </a:p>
        </p:txBody>
      </p:sp>
      <p:sp>
        <p:nvSpPr>
          <p:cNvPr id="3" name="Subtitle 2"/>
          <p:cNvSpPr>
            <a:spLocks noGrp="1"/>
          </p:cNvSpPr>
          <p:nvPr>
            <p:ph type="subTitle" idx="1"/>
          </p:nvPr>
        </p:nvSpPr>
        <p:spPr/>
        <p:txBody>
          <a:bodyPr>
            <a:normAutofit/>
          </a:bodyPr>
          <a:lstStyle/>
          <a:p>
            <a:r>
              <a:rPr lang="en-US" sz="4000" dirty="0"/>
              <a:t>Luke 16:10-12</a:t>
            </a:r>
          </a:p>
        </p:txBody>
      </p:sp>
    </p:spTree>
    <p:extLst>
      <p:ext uri="{BB962C8B-B14F-4D97-AF65-F5344CB8AC3E}">
        <p14:creationId xmlns:p14="http://schemas.microsoft.com/office/powerpoint/2010/main" val="21395742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047205"/>
            <a:ext cx="7886700" cy="810795"/>
          </a:xfrm>
        </p:spPr>
        <p:txBody>
          <a:bodyPr>
            <a:normAutofit fontScale="90000"/>
          </a:bodyPr>
          <a:lstStyle/>
          <a:p>
            <a:pPr algn="r"/>
            <a:r>
              <a:rPr lang="en-US" sz="5400" dirty="0"/>
              <a:t>Matthew 13:44-46 ESV</a:t>
            </a:r>
          </a:p>
        </p:txBody>
      </p:sp>
      <p:sp>
        <p:nvSpPr>
          <p:cNvPr id="3" name="Content Placeholder 2"/>
          <p:cNvSpPr>
            <a:spLocks noGrp="1"/>
          </p:cNvSpPr>
          <p:nvPr>
            <p:ph idx="1"/>
          </p:nvPr>
        </p:nvSpPr>
        <p:spPr>
          <a:xfrm>
            <a:off x="628650" y="189781"/>
            <a:ext cx="7886700" cy="5607170"/>
          </a:xfrm>
        </p:spPr>
        <p:txBody>
          <a:bodyPr>
            <a:noAutofit/>
          </a:bodyPr>
          <a:lstStyle/>
          <a:p>
            <a:pPr marL="0" indent="0">
              <a:buNone/>
            </a:pPr>
            <a:r>
              <a:rPr lang="en-US" sz="4000" dirty="0"/>
              <a:t>(44) "The kingdom of heaven is like treasure hidden in a field, which a man found and covered up. Then in his joy he goes and sells all that he has and buys that field. (45) "Again, the kingdom of heaven is like a merchant in search of fine pearls, (46) who, on finding one pearl of great value, went and sold all that he had and bought it.</a:t>
            </a:r>
          </a:p>
        </p:txBody>
      </p:sp>
    </p:spTree>
    <p:extLst>
      <p:ext uri="{BB962C8B-B14F-4D97-AF65-F5344CB8AC3E}">
        <p14:creationId xmlns:p14="http://schemas.microsoft.com/office/powerpoint/2010/main" val="2850645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solidFill>
                  <a:schemeClr val="accent6">
                    <a:lumMod val="40000"/>
                    <a:lumOff val="60000"/>
                  </a:schemeClr>
                </a:solidFill>
              </a:rPr>
              <a:t>Spiritual weaknesses that can lead to financial difficulties…</a:t>
            </a:r>
          </a:p>
        </p:txBody>
      </p:sp>
      <p:sp>
        <p:nvSpPr>
          <p:cNvPr id="3" name="Content Placeholder 2"/>
          <p:cNvSpPr>
            <a:spLocks noGrp="1"/>
          </p:cNvSpPr>
          <p:nvPr>
            <p:ph idx="1"/>
          </p:nvPr>
        </p:nvSpPr>
        <p:spPr/>
        <p:txBody>
          <a:bodyPr>
            <a:normAutofit/>
          </a:bodyPr>
          <a:lstStyle/>
          <a:p>
            <a:pPr>
              <a:buClr>
                <a:schemeClr val="bg1"/>
              </a:buClr>
              <a:buSzPct val="80000"/>
              <a:buFont typeface="Corbel" panose="020B0503020204020204" pitchFamily="34" charset="0"/>
              <a:buChar char="¢"/>
            </a:pPr>
            <a:r>
              <a:rPr lang="en-US" sz="6600" i="1" dirty="0"/>
              <a:t>Laziness</a:t>
            </a:r>
            <a:endParaRPr lang="en-US" sz="6000" i="1" dirty="0"/>
          </a:p>
        </p:txBody>
      </p:sp>
    </p:spTree>
    <p:extLst>
      <p:ext uri="{BB962C8B-B14F-4D97-AF65-F5344CB8AC3E}">
        <p14:creationId xmlns:p14="http://schemas.microsoft.com/office/powerpoint/2010/main" val="1195411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047205"/>
            <a:ext cx="7886700" cy="810795"/>
          </a:xfrm>
        </p:spPr>
        <p:txBody>
          <a:bodyPr>
            <a:normAutofit fontScale="90000"/>
          </a:bodyPr>
          <a:lstStyle/>
          <a:p>
            <a:pPr algn="r"/>
            <a:r>
              <a:rPr lang="en-US" sz="5400" dirty="0"/>
              <a:t>2 Thessalonians 3:10-12 ESV</a:t>
            </a:r>
          </a:p>
        </p:txBody>
      </p:sp>
      <p:sp>
        <p:nvSpPr>
          <p:cNvPr id="3" name="Content Placeholder 2"/>
          <p:cNvSpPr>
            <a:spLocks noGrp="1"/>
          </p:cNvSpPr>
          <p:nvPr>
            <p:ph idx="1"/>
          </p:nvPr>
        </p:nvSpPr>
        <p:spPr>
          <a:xfrm>
            <a:off x="628650" y="189781"/>
            <a:ext cx="7886700" cy="5607170"/>
          </a:xfrm>
        </p:spPr>
        <p:txBody>
          <a:bodyPr>
            <a:noAutofit/>
          </a:bodyPr>
          <a:lstStyle/>
          <a:p>
            <a:pPr marL="0" indent="0">
              <a:buNone/>
            </a:pPr>
            <a:r>
              <a:rPr lang="en-US" sz="4000" dirty="0"/>
              <a:t>(10) For even when we were with you, we would give you this command: If anyone is not willing to work, let him not eat. (11) For we hear that some among you walk in idleness, not busy at work, but busybodies. (12) Now such persons we command and encourage in the Lord Jesus Christ to do their work quietly and to earn their own living.</a:t>
            </a:r>
          </a:p>
        </p:txBody>
      </p:sp>
    </p:spTree>
    <p:extLst>
      <p:ext uri="{BB962C8B-B14F-4D97-AF65-F5344CB8AC3E}">
        <p14:creationId xmlns:p14="http://schemas.microsoft.com/office/powerpoint/2010/main" val="3692246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047205"/>
            <a:ext cx="7886700" cy="810795"/>
          </a:xfrm>
        </p:spPr>
        <p:txBody>
          <a:bodyPr>
            <a:normAutofit fontScale="90000"/>
          </a:bodyPr>
          <a:lstStyle/>
          <a:p>
            <a:pPr algn="r"/>
            <a:r>
              <a:rPr lang="en-US" sz="5400" dirty="0"/>
              <a:t>Colossians 3:23-24 ESV</a:t>
            </a:r>
          </a:p>
        </p:txBody>
      </p:sp>
      <p:sp>
        <p:nvSpPr>
          <p:cNvPr id="3" name="Content Placeholder 2"/>
          <p:cNvSpPr>
            <a:spLocks noGrp="1"/>
          </p:cNvSpPr>
          <p:nvPr>
            <p:ph idx="1"/>
          </p:nvPr>
        </p:nvSpPr>
        <p:spPr>
          <a:xfrm>
            <a:off x="628650" y="189781"/>
            <a:ext cx="7886700" cy="5607170"/>
          </a:xfrm>
        </p:spPr>
        <p:txBody>
          <a:bodyPr>
            <a:noAutofit/>
          </a:bodyPr>
          <a:lstStyle/>
          <a:p>
            <a:pPr marL="0" indent="0">
              <a:buNone/>
            </a:pPr>
            <a:r>
              <a:rPr lang="en-US" sz="5400" dirty="0"/>
              <a:t>(23) Whatever you do, work heartily, as for the Lord and not for men, (24) knowing that from the Lord you will receive the inheritance as your reward. You are serving the Lord Christ.</a:t>
            </a:r>
          </a:p>
        </p:txBody>
      </p:sp>
    </p:spTree>
    <p:extLst>
      <p:ext uri="{BB962C8B-B14F-4D97-AF65-F5344CB8AC3E}">
        <p14:creationId xmlns:p14="http://schemas.microsoft.com/office/powerpoint/2010/main" val="4071674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047205"/>
            <a:ext cx="7886700" cy="810795"/>
          </a:xfrm>
        </p:spPr>
        <p:txBody>
          <a:bodyPr>
            <a:normAutofit fontScale="90000"/>
          </a:bodyPr>
          <a:lstStyle/>
          <a:p>
            <a:pPr algn="r"/>
            <a:r>
              <a:rPr lang="en-US" sz="5400" dirty="0"/>
              <a:t>Proverbs 21:25 ESV</a:t>
            </a:r>
          </a:p>
        </p:txBody>
      </p:sp>
      <p:sp>
        <p:nvSpPr>
          <p:cNvPr id="3" name="Content Placeholder 2"/>
          <p:cNvSpPr>
            <a:spLocks noGrp="1"/>
          </p:cNvSpPr>
          <p:nvPr>
            <p:ph idx="1"/>
          </p:nvPr>
        </p:nvSpPr>
        <p:spPr>
          <a:xfrm>
            <a:off x="628650" y="189781"/>
            <a:ext cx="7886700" cy="5607170"/>
          </a:xfrm>
        </p:spPr>
        <p:txBody>
          <a:bodyPr>
            <a:noAutofit/>
          </a:bodyPr>
          <a:lstStyle/>
          <a:p>
            <a:pPr marL="0" indent="0">
              <a:buNone/>
            </a:pPr>
            <a:r>
              <a:rPr lang="en-US" sz="8000" dirty="0"/>
              <a:t>(25) The desire of the sluggard kills him, for his hands refuse to labor.</a:t>
            </a:r>
          </a:p>
        </p:txBody>
      </p:sp>
    </p:spTree>
    <p:extLst>
      <p:ext uri="{BB962C8B-B14F-4D97-AF65-F5344CB8AC3E}">
        <p14:creationId xmlns:p14="http://schemas.microsoft.com/office/powerpoint/2010/main" val="1509823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047205"/>
            <a:ext cx="7886700" cy="810795"/>
          </a:xfrm>
        </p:spPr>
        <p:txBody>
          <a:bodyPr>
            <a:normAutofit fontScale="90000"/>
          </a:bodyPr>
          <a:lstStyle/>
          <a:p>
            <a:pPr algn="r"/>
            <a:r>
              <a:rPr lang="en-US" sz="5400" dirty="0"/>
              <a:t>Proverbs 24:30-34 ESV</a:t>
            </a:r>
          </a:p>
        </p:txBody>
      </p:sp>
      <p:sp>
        <p:nvSpPr>
          <p:cNvPr id="3" name="Content Placeholder 2"/>
          <p:cNvSpPr>
            <a:spLocks noGrp="1"/>
          </p:cNvSpPr>
          <p:nvPr>
            <p:ph idx="1"/>
          </p:nvPr>
        </p:nvSpPr>
        <p:spPr>
          <a:xfrm>
            <a:off x="628650" y="189781"/>
            <a:ext cx="7886700" cy="5607170"/>
          </a:xfrm>
        </p:spPr>
        <p:txBody>
          <a:bodyPr>
            <a:noAutofit/>
          </a:bodyPr>
          <a:lstStyle/>
          <a:p>
            <a:pPr marL="0" indent="0">
              <a:buNone/>
            </a:pPr>
            <a:r>
              <a:rPr lang="en-US" sz="3600" dirty="0"/>
              <a:t>(30) I passed by the field of a sluggard, by the vineyard of a man lacking sense, (31) and behold, it was all overgrown with thorns; the ground was covered with nettles, and its stone wall was broken down. (32) Then I saw and considered it; I looked and received instruction. (33) A little sleep, a little slumber, a little folding of the hands to rest, (34) and poverty will come upon you like a robber, and want like an armed man.</a:t>
            </a:r>
          </a:p>
        </p:txBody>
      </p:sp>
    </p:spTree>
    <p:extLst>
      <p:ext uri="{BB962C8B-B14F-4D97-AF65-F5344CB8AC3E}">
        <p14:creationId xmlns:p14="http://schemas.microsoft.com/office/powerpoint/2010/main" val="91660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solidFill>
                  <a:schemeClr val="accent6">
                    <a:lumMod val="40000"/>
                    <a:lumOff val="60000"/>
                  </a:schemeClr>
                </a:solidFill>
              </a:rPr>
              <a:t>Spiritual weaknesses that can lead to financial difficulties…</a:t>
            </a:r>
          </a:p>
        </p:txBody>
      </p:sp>
      <p:sp>
        <p:nvSpPr>
          <p:cNvPr id="3" name="Content Placeholder 2"/>
          <p:cNvSpPr>
            <a:spLocks noGrp="1"/>
          </p:cNvSpPr>
          <p:nvPr>
            <p:ph idx="1"/>
          </p:nvPr>
        </p:nvSpPr>
        <p:spPr/>
        <p:txBody>
          <a:bodyPr>
            <a:normAutofit/>
          </a:bodyPr>
          <a:lstStyle/>
          <a:p>
            <a:pPr>
              <a:buClr>
                <a:schemeClr val="bg1"/>
              </a:buClr>
              <a:buSzPct val="80000"/>
              <a:buFont typeface="Corbel" panose="020B0503020204020204" pitchFamily="34" charset="0"/>
              <a:buChar char="¢"/>
            </a:pPr>
            <a:r>
              <a:rPr lang="en-US" sz="6000" dirty="0"/>
              <a:t>Laziness</a:t>
            </a:r>
          </a:p>
          <a:p>
            <a:pPr>
              <a:buClr>
                <a:schemeClr val="bg1"/>
              </a:buClr>
              <a:buSzPct val="80000"/>
              <a:buFont typeface="Corbel" panose="020B0503020204020204" pitchFamily="34" charset="0"/>
              <a:buChar char="¢"/>
            </a:pPr>
            <a:r>
              <a:rPr lang="en-US" sz="6600" i="1" dirty="0"/>
              <a:t>Pride</a:t>
            </a:r>
            <a:endParaRPr lang="en-US" sz="6000" i="1" dirty="0"/>
          </a:p>
        </p:txBody>
      </p:sp>
    </p:spTree>
    <p:extLst>
      <p:ext uri="{BB962C8B-B14F-4D97-AF65-F5344CB8AC3E}">
        <p14:creationId xmlns:p14="http://schemas.microsoft.com/office/powerpoint/2010/main" val="4284914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047205"/>
            <a:ext cx="7886700" cy="810795"/>
          </a:xfrm>
        </p:spPr>
        <p:txBody>
          <a:bodyPr>
            <a:normAutofit fontScale="90000"/>
          </a:bodyPr>
          <a:lstStyle/>
          <a:p>
            <a:pPr algn="r"/>
            <a:r>
              <a:rPr lang="en-US" sz="5400" dirty="0"/>
              <a:t>Proverbs 11:2 ESV</a:t>
            </a:r>
          </a:p>
        </p:txBody>
      </p:sp>
      <p:sp>
        <p:nvSpPr>
          <p:cNvPr id="3" name="Content Placeholder 2"/>
          <p:cNvSpPr>
            <a:spLocks noGrp="1"/>
          </p:cNvSpPr>
          <p:nvPr>
            <p:ph idx="1"/>
          </p:nvPr>
        </p:nvSpPr>
        <p:spPr>
          <a:xfrm>
            <a:off x="628650" y="189781"/>
            <a:ext cx="7886700" cy="5607170"/>
          </a:xfrm>
        </p:spPr>
        <p:txBody>
          <a:bodyPr>
            <a:noAutofit/>
          </a:bodyPr>
          <a:lstStyle/>
          <a:p>
            <a:pPr marL="0" indent="0">
              <a:buNone/>
            </a:pPr>
            <a:r>
              <a:rPr lang="en-US" sz="7200" dirty="0"/>
              <a:t>(2) When pride comes, then comes disgrace, but with the humble is wisdom.</a:t>
            </a:r>
          </a:p>
        </p:txBody>
      </p:sp>
    </p:spTree>
    <p:extLst>
      <p:ext uri="{BB962C8B-B14F-4D97-AF65-F5344CB8AC3E}">
        <p14:creationId xmlns:p14="http://schemas.microsoft.com/office/powerpoint/2010/main" val="3644007301"/>
      </p:ext>
    </p:extLst>
  </p:cSld>
  <p:clrMapOvr>
    <a:masterClrMapping/>
  </p:clrMapOvr>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orb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3186</TotalTime>
  <Words>1233</Words>
  <Application>Microsoft Office PowerPoint</Application>
  <PresentationFormat>On-screen Show (4:3)</PresentationFormat>
  <Paragraphs>66</Paragraphs>
  <Slides>28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Corbel</vt:lpstr>
      <vt:lpstr>Office Theme</vt:lpstr>
      <vt:lpstr>Money Problems</vt:lpstr>
      <vt:lpstr>Luke 16:10-12 NASB</vt:lpstr>
      <vt:lpstr>Spiritual weaknesses that can lead to financial difficulties…</vt:lpstr>
      <vt:lpstr>2 Thessalonians 3:10-12 ESV</vt:lpstr>
      <vt:lpstr>Colossians 3:23-24 ESV</vt:lpstr>
      <vt:lpstr>Proverbs 21:25 ESV</vt:lpstr>
      <vt:lpstr>Proverbs 24:30-34 ESV</vt:lpstr>
      <vt:lpstr>Spiritual weaknesses that can lead to financial difficulties…</vt:lpstr>
      <vt:lpstr>Proverbs 11:2 ESV</vt:lpstr>
      <vt:lpstr>PowerPoint Presentation</vt:lpstr>
      <vt:lpstr>Spiritual weaknesses that can lead to financial difficulties…</vt:lpstr>
      <vt:lpstr>1 Corinthians 9:24-27 ESV</vt:lpstr>
      <vt:lpstr>1 Corinthians 9:24-27 ESV</vt:lpstr>
      <vt:lpstr>1 Corinthians 6:12 ESV</vt:lpstr>
      <vt:lpstr>Titus 2:11-12 ESV</vt:lpstr>
      <vt:lpstr>Spiritual weaknesses that can lead to financial difficulties…</vt:lpstr>
      <vt:lpstr>Luke 12:15 NASB</vt:lpstr>
      <vt:lpstr>Proverbs 3:9-10 ESV</vt:lpstr>
      <vt:lpstr>Malachi 3:10 ESV</vt:lpstr>
      <vt:lpstr>Luke 6:38 ESV</vt:lpstr>
      <vt:lpstr>Exodus 16:16-21 ESV</vt:lpstr>
      <vt:lpstr>Exodus 16:16-21 ESV</vt:lpstr>
      <vt:lpstr>Proverbs 28:22 ESV</vt:lpstr>
      <vt:lpstr>Proverbs 28:22 HCSB</vt:lpstr>
      <vt:lpstr>Spiritual weaknesses that can lead to financial difficulties…</vt:lpstr>
      <vt:lpstr>Ephesians 4:28 ESV</vt:lpstr>
      <vt:lpstr>Money Problems</vt:lpstr>
      <vt:lpstr>Matthew 13:44-46 ESV</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Davis</dc:creator>
  <cp:lastModifiedBy>Michael Hepner</cp:lastModifiedBy>
  <cp:revision>21</cp:revision>
  <dcterms:created xsi:type="dcterms:W3CDTF">2016-12-13T21:20:55Z</dcterms:created>
  <dcterms:modified xsi:type="dcterms:W3CDTF">2017-03-10T01:45:41Z</dcterms:modified>
</cp:coreProperties>
</file>