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 id="266" r:id="rId11"/>
    <p:sldId id="267" r:id="rId12"/>
    <p:sldId id="270" r:id="rId13"/>
    <p:sldId id="271" r:id="rId14"/>
    <p:sldId id="272" r:id="rId15"/>
    <p:sldId id="277" r:id="rId16"/>
    <p:sldId id="273" r:id="rId17"/>
    <p:sldId id="274" r:id="rId18"/>
    <p:sldId id="275" r:id="rId19"/>
    <p:sldId id="276"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5DAAE8-21DC-4DED-8873-B21FD886C86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290567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AAE8-21DC-4DED-8873-B21FD886C86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163702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AAE8-21DC-4DED-8873-B21FD886C86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230084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DAAE8-21DC-4DED-8873-B21FD886C86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253701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DAAE8-21DC-4DED-8873-B21FD886C86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184473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DAAE8-21DC-4DED-8873-B21FD886C86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280121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5DAAE8-21DC-4DED-8873-B21FD886C86A}"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335659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5DAAE8-21DC-4DED-8873-B21FD886C86A}"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52995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DAAE8-21DC-4DED-8873-B21FD886C86A}"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41083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DAAE8-21DC-4DED-8873-B21FD886C86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402415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DAAE8-21DC-4DED-8873-B21FD886C86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2D3B-9FAC-4BDB-A40D-9226F204CA0D}" type="slidenum">
              <a:rPr lang="en-US" smtClean="0"/>
              <a:t>‹#›</a:t>
            </a:fld>
            <a:endParaRPr lang="en-US"/>
          </a:p>
        </p:txBody>
      </p:sp>
    </p:spTree>
    <p:extLst>
      <p:ext uri="{BB962C8B-B14F-4D97-AF65-F5344CB8AC3E}">
        <p14:creationId xmlns:p14="http://schemas.microsoft.com/office/powerpoint/2010/main" val="343746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DAAE8-21DC-4DED-8873-B21FD886C86A}" type="datetimeFigureOut">
              <a:rPr lang="en-US" smtClean="0"/>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2D3B-9FAC-4BDB-A40D-9226F204CA0D}" type="slidenum">
              <a:rPr lang="en-US" smtClean="0"/>
              <a:t>‹#›</a:t>
            </a:fld>
            <a:endParaRPr lang="en-US"/>
          </a:p>
        </p:txBody>
      </p:sp>
    </p:spTree>
    <p:extLst>
      <p:ext uri="{BB962C8B-B14F-4D97-AF65-F5344CB8AC3E}">
        <p14:creationId xmlns:p14="http://schemas.microsoft.com/office/powerpoint/2010/main" val="101780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6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3048000"/>
          </a:xfrm>
        </p:spPr>
        <p:txBody>
          <a:bodyPr>
            <a:normAutofit/>
          </a:bodyPr>
          <a:lstStyle/>
          <a:p>
            <a:pPr marL="0" indent="0">
              <a:buNone/>
            </a:pPr>
            <a:r>
              <a:rPr lang="en-US" b="1" dirty="0" smtClean="0"/>
              <a:t>1. </a:t>
            </a:r>
            <a:r>
              <a:rPr lang="en-US" b="1" dirty="0" err="1" smtClean="0"/>
              <a:t>Jehoram</a:t>
            </a:r>
            <a:r>
              <a:rPr lang="en-US" dirty="0" smtClean="0"/>
              <a:t> </a:t>
            </a:r>
            <a:r>
              <a:rPr lang="en-US" dirty="0"/>
              <a:t>(2 Chron. </a:t>
            </a:r>
            <a:r>
              <a:rPr lang="en-US" dirty="0" smtClean="0"/>
              <a:t>21). </a:t>
            </a:r>
            <a:r>
              <a:rPr lang="en-US" dirty="0"/>
              <a:t>Reigned 8 years. </a:t>
            </a:r>
            <a:endParaRPr lang="en-US" dirty="0" smtClean="0"/>
          </a:p>
          <a:p>
            <a:pPr marL="0" indent="0">
              <a:buNone/>
            </a:pPr>
            <a:endParaRPr lang="en-US" sz="800" dirty="0" smtClean="0"/>
          </a:p>
          <a:p>
            <a:pPr marL="0" indent="0">
              <a:buNone/>
            </a:pPr>
            <a:r>
              <a:rPr lang="en-US" b="1" dirty="0"/>
              <a:t>2. </a:t>
            </a:r>
            <a:r>
              <a:rPr lang="en-US" b="1" dirty="0" err="1"/>
              <a:t>Ahaziah</a:t>
            </a:r>
            <a:r>
              <a:rPr lang="en-US" dirty="0"/>
              <a:t> </a:t>
            </a:r>
            <a:r>
              <a:rPr lang="en-US" dirty="0" smtClean="0"/>
              <a:t>(2 Chron. 22:1-9) Reigned 1 year. </a:t>
            </a:r>
          </a:p>
          <a:p>
            <a:pPr marL="0" indent="0">
              <a:buNone/>
            </a:pPr>
            <a:endParaRPr lang="en-US" sz="800" dirty="0" smtClean="0"/>
          </a:p>
          <a:p>
            <a:pPr marL="0" indent="0">
              <a:buNone/>
            </a:pPr>
            <a:r>
              <a:rPr lang="en-US" b="1" dirty="0"/>
              <a:t>3. </a:t>
            </a:r>
            <a:r>
              <a:rPr lang="en-US" b="1" dirty="0" err="1"/>
              <a:t>Athaliah</a:t>
            </a:r>
            <a:r>
              <a:rPr lang="en-US" dirty="0"/>
              <a:t> </a:t>
            </a:r>
            <a:r>
              <a:rPr lang="en-US" dirty="0" smtClean="0"/>
              <a:t>(2 Chron. 22:10-12) Reigned </a:t>
            </a:r>
            <a:r>
              <a:rPr lang="en-US" dirty="0"/>
              <a:t>6 years</a:t>
            </a:r>
            <a:r>
              <a:rPr lang="en-US" dirty="0" smtClean="0"/>
              <a:t>.</a:t>
            </a:r>
          </a:p>
          <a:p>
            <a:pPr marL="0" indent="0">
              <a:buNone/>
            </a:pPr>
            <a:endParaRPr lang="en-US" sz="900" dirty="0" smtClean="0"/>
          </a:p>
          <a:p>
            <a:pPr marL="0" indent="0">
              <a:buNone/>
            </a:pPr>
            <a:r>
              <a:rPr lang="en-US" b="1" dirty="0"/>
              <a:t>4. </a:t>
            </a:r>
            <a:r>
              <a:rPr lang="en-US" b="1" dirty="0" err="1"/>
              <a:t>Joash</a:t>
            </a:r>
            <a:r>
              <a:rPr lang="en-US" dirty="0"/>
              <a:t> </a:t>
            </a:r>
            <a:r>
              <a:rPr lang="en-US" dirty="0" smtClean="0"/>
              <a:t>(</a:t>
            </a:r>
            <a:r>
              <a:rPr lang="en-US" dirty="0"/>
              <a:t>2 Chron. </a:t>
            </a:r>
            <a:r>
              <a:rPr lang="en-US" dirty="0" smtClean="0"/>
              <a:t>23-24) Reigned </a:t>
            </a:r>
            <a:r>
              <a:rPr lang="en-US" dirty="0"/>
              <a:t>40 years</a:t>
            </a:r>
            <a:r>
              <a:rPr lang="en-US" dirty="0" smtClean="0"/>
              <a:t>.</a:t>
            </a:r>
            <a:endParaRPr lang="en-US" dirty="0"/>
          </a:p>
        </p:txBody>
      </p:sp>
      <p:sp>
        <p:nvSpPr>
          <p:cNvPr id="2" name="Rounded Rectangle 1"/>
          <p:cNvSpPr/>
          <p:nvPr/>
        </p:nvSpPr>
        <p:spPr>
          <a:xfrm>
            <a:off x="838200" y="3733800"/>
            <a:ext cx="7391400" cy="2590800"/>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0" y="4114800"/>
            <a:ext cx="6172200" cy="1815882"/>
          </a:xfrm>
          <a:prstGeom prst="rect">
            <a:avLst/>
          </a:prstGeom>
          <a:noFill/>
        </p:spPr>
        <p:txBody>
          <a:bodyPr wrap="square" rtlCol="0">
            <a:spAutoFit/>
          </a:bodyPr>
          <a:lstStyle/>
          <a:p>
            <a:pPr lvl="0" algn="ctr"/>
            <a:r>
              <a:rPr lang="en-US" sz="2800" b="1" dirty="0">
                <a:solidFill>
                  <a:schemeClr val="bg1"/>
                </a:solidFill>
              </a:rPr>
              <a:t>The house of Ahab had corrupted Judah through the influence of </a:t>
            </a:r>
            <a:r>
              <a:rPr lang="en-US" sz="2800" b="1" dirty="0" err="1" smtClean="0">
                <a:solidFill>
                  <a:schemeClr val="bg1"/>
                </a:solidFill>
              </a:rPr>
              <a:t>Athaliah</a:t>
            </a:r>
            <a:r>
              <a:rPr lang="en-US" sz="2800" b="1" dirty="0" smtClean="0">
                <a:solidFill>
                  <a:schemeClr val="bg1"/>
                </a:solidFill>
              </a:rPr>
              <a:t>, </a:t>
            </a:r>
            <a:br>
              <a:rPr lang="en-US" sz="2800" b="1" dirty="0" smtClean="0">
                <a:solidFill>
                  <a:schemeClr val="bg1"/>
                </a:solidFill>
              </a:rPr>
            </a:br>
            <a:r>
              <a:rPr lang="en-US" sz="2800" b="1" dirty="0" smtClean="0">
                <a:solidFill>
                  <a:schemeClr val="bg1"/>
                </a:solidFill>
              </a:rPr>
              <a:t>and </a:t>
            </a:r>
            <a:r>
              <a:rPr lang="en-US" sz="2800" b="1" dirty="0" err="1">
                <a:solidFill>
                  <a:schemeClr val="bg1"/>
                </a:solidFill>
              </a:rPr>
              <a:t>Athaliah</a:t>
            </a:r>
            <a:r>
              <a:rPr lang="en-US" sz="2800" b="1" dirty="0">
                <a:solidFill>
                  <a:schemeClr val="bg1"/>
                </a:solidFill>
              </a:rPr>
              <a:t> was in Judah because of </a:t>
            </a:r>
            <a:r>
              <a:rPr lang="en-US" sz="2800" b="1" dirty="0" err="1">
                <a:solidFill>
                  <a:schemeClr val="bg1"/>
                </a:solidFill>
              </a:rPr>
              <a:t>Jehoshapaht</a:t>
            </a:r>
            <a:r>
              <a:rPr lang="en-US" sz="2800" b="1" dirty="0">
                <a:solidFill>
                  <a:schemeClr val="bg1"/>
                </a:solidFill>
              </a:rPr>
              <a:t>. </a:t>
            </a:r>
          </a:p>
        </p:txBody>
      </p:sp>
    </p:spTree>
    <p:extLst>
      <p:ext uri="{BB962C8B-B14F-4D97-AF65-F5344CB8AC3E}">
        <p14:creationId xmlns:p14="http://schemas.microsoft.com/office/powerpoint/2010/main" val="73837919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chemeClr val="tx1"/>
            </a:solidFill>
          </a:ln>
          <a:effectLst>
            <a:outerShdw blurRad="50800" dist="38100" dir="2700000" algn="tl" rotWithShape="0">
              <a:prstClr val="black">
                <a:alpha val="40000"/>
              </a:prstClr>
            </a:outerShdw>
          </a:effectLst>
        </p:spPr>
        <p:txBody>
          <a:bodyPr/>
          <a:lstStyle/>
          <a:p>
            <a:r>
              <a:rPr lang="en-US" b="1" dirty="0" smtClean="0">
                <a:solidFill>
                  <a:schemeClr val="bg1"/>
                </a:solidFill>
              </a:rPr>
              <a:t>Evil Companionships Corrupt</a:t>
            </a:r>
            <a:endParaRPr lang="en-US"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b="1" dirty="0" smtClean="0"/>
              <a:t>First Corinthians 15:33</a:t>
            </a:r>
          </a:p>
          <a:p>
            <a:r>
              <a:rPr lang="en-US" sz="3000" i="1" dirty="0" smtClean="0"/>
              <a:t>“Be not deceived: evil communications corrupt good manners” </a:t>
            </a:r>
            <a:r>
              <a:rPr lang="en-US" sz="3000" dirty="0" smtClean="0"/>
              <a:t>(KJV).</a:t>
            </a:r>
          </a:p>
          <a:p>
            <a:endParaRPr lang="en-US" sz="800" dirty="0" smtClean="0"/>
          </a:p>
          <a:p>
            <a:r>
              <a:rPr lang="en-US" sz="3000" i="1" dirty="0" smtClean="0"/>
              <a:t>“Do not be deceived: Bad company ruins good morals” </a:t>
            </a:r>
            <a:r>
              <a:rPr lang="en-US" sz="3000" dirty="0" smtClean="0"/>
              <a:t>(ESV).</a:t>
            </a:r>
          </a:p>
          <a:p>
            <a:endParaRPr lang="en-US" sz="800" i="1" dirty="0" smtClean="0"/>
          </a:p>
          <a:p>
            <a:r>
              <a:rPr lang="en-US" sz="3000" i="1" dirty="0" smtClean="0"/>
              <a:t>“Do not be misled: Bad company corrupts good character” </a:t>
            </a:r>
            <a:r>
              <a:rPr lang="en-US" sz="3000" dirty="0" smtClean="0"/>
              <a:t>(NIV).</a:t>
            </a:r>
          </a:p>
          <a:p>
            <a:endParaRPr lang="en-US" sz="900" i="1" dirty="0" smtClean="0"/>
          </a:p>
          <a:p>
            <a:r>
              <a:rPr lang="en-US" sz="3000" i="1" dirty="0" smtClean="0"/>
              <a:t>“Be not deceived: Evil companionships corrupt good morals” </a:t>
            </a:r>
            <a:r>
              <a:rPr lang="en-US" sz="3000" dirty="0" smtClean="0"/>
              <a:t>(ASV).</a:t>
            </a:r>
            <a:endParaRPr lang="en-US" sz="3000" dirty="0"/>
          </a:p>
        </p:txBody>
      </p:sp>
    </p:spTree>
    <p:extLst>
      <p:ext uri="{BB962C8B-B14F-4D97-AF65-F5344CB8AC3E}">
        <p14:creationId xmlns:p14="http://schemas.microsoft.com/office/powerpoint/2010/main" val="39565662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chemeClr val="tx1"/>
            </a:solidFill>
          </a:ln>
          <a:effectLst>
            <a:outerShdw blurRad="50800" dist="38100" dir="2700000" algn="tl" rotWithShape="0">
              <a:prstClr val="black">
                <a:alpha val="40000"/>
              </a:prstClr>
            </a:outerShdw>
          </a:effectLst>
        </p:spPr>
        <p:txBody>
          <a:bodyPr/>
          <a:lstStyle/>
          <a:p>
            <a:r>
              <a:rPr lang="en-US" b="1" dirty="0" smtClean="0">
                <a:solidFill>
                  <a:schemeClr val="bg1"/>
                </a:solidFill>
              </a:rPr>
              <a:t>Evil Companionships Corrupt</a:t>
            </a:r>
            <a:endParaRPr lang="en-US"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sz="3000" i="1" dirty="0" smtClean="0"/>
              <a:t>“He who walks with wise men will be wise, but the companion of fools will be destroyed” </a:t>
            </a:r>
            <a:br>
              <a:rPr lang="en-US" sz="3000" i="1" dirty="0" smtClean="0"/>
            </a:br>
            <a:r>
              <a:rPr lang="en-US" sz="3000" dirty="0" smtClean="0"/>
              <a:t>(Prov. 13:20). </a:t>
            </a:r>
          </a:p>
          <a:p>
            <a:endParaRPr lang="en-US" sz="800" dirty="0" smtClean="0"/>
          </a:p>
          <a:p>
            <a:r>
              <a:rPr lang="en-US" sz="3000" i="1" dirty="0" smtClean="0"/>
              <a:t>“Do not be deceived, God is not mocked; for whatever a man sows, that he will also reap. For he who sows to his flesh will of the flesh reap corruption, but he who sows to the Spirit will of the Spirit reap everlasting life” </a:t>
            </a:r>
            <a:r>
              <a:rPr lang="en-US" sz="3000" dirty="0" smtClean="0"/>
              <a:t>(Gal. 6:7-8).</a:t>
            </a:r>
            <a:endParaRPr lang="en-US" sz="3000" dirty="0"/>
          </a:p>
        </p:txBody>
      </p:sp>
    </p:spTree>
    <p:extLst>
      <p:ext uri="{BB962C8B-B14F-4D97-AF65-F5344CB8AC3E}">
        <p14:creationId xmlns:p14="http://schemas.microsoft.com/office/powerpoint/2010/main" val="1950777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chemeClr val="tx1"/>
            </a:solidFill>
          </a:ln>
          <a:effectLst>
            <a:outerShdw blurRad="50800" dist="38100" dir="2700000" algn="tl" rotWithShape="0">
              <a:prstClr val="black">
                <a:alpha val="40000"/>
              </a:prstClr>
            </a:outerShdw>
          </a:effectLst>
        </p:spPr>
        <p:txBody>
          <a:bodyPr/>
          <a:lstStyle/>
          <a:p>
            <a:r>
              <a:rPr lang="en-US" b="1" dirty="0" smtClean="0">
                <a:solidFill>
                  <a:schemeClr val="bg1"/>
                </a:solidFill>
              </a:rPr>
              <a:t>Evil Companionships Corrupt</a:t>
            </a:r>
            <a:endParaRPr lang="en-US"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sz="3000" i="1" dirty="0" smtClean="0"/>
              <a:t>“Do not be unequally yoked together with unbelievers. </a:t>
            </a:r>
            <a:br>
              <a:rPr lang="en-US" sz="3000" i="1" dirty="0" smtClean="0"/>
            </a:br>
            <a:r>
              <a:rPr lang="en-US" sz="3000" i="1" dirty="0" smtClean="0"/>
              <a:t>For what fellowship has righteousness with lawlessness? </a:t>
            </a:r>
            <a:br>
              <a:rPr lang="en-US" sz="3000" i="1" dirty="0" smtClean="0"/>
            </a:br>
            <a:r>
              <a:rPr lang="en-US" sz="3000" i="1" dirty="0" smtClean="0"/>
              <a:t>And what communion has light with darkness? </a:t>
            </a:r>
            <a:br>
              <a:rPr lang="en-US" sz="3000" i="1" dirty="0" smtClean="0"/>
            </a:br>
            <a:r>
              <a:rPr lang="en-US" sz="3000" i="1" dirty="0" smtClean="0"/>
              <a:t>And what accord has Christ with Belial? </a:t>
            </a:r>
            <a:br>
              <a:rPr lang="en-US" sz="3000" i="1" dirty="0" smtClean="0"/>
            </a:br>
            <a:r>
              <a:rPr lang="en-US" sz="3000" i="1" dirty="0" smtClean="0"/>
              <a:t>Or what part has a believer with an unbeliever? </a:t>
            </a:r>
            <a:br>
              <a:rPr lang="en-US" sz="3000" i="1" dirty="0" smtClean="0"/>
            </a:br>
            <a:r>
              <a:rPr lang="en-US" sz="3000" i="1" dirty="0" smtClean="0"/>
              <a:t>And what agreement has the temple of God with idols? …” </a:t>
            </a:r>
            <a:r>
              <a:rPr lang="en-US" sz="3000" dirty="0" smtClean="0"/>
              <a:t>(2 Cor. 6:14-16).</a:t>
            </a:r>
          </a:p>
        </p:txBody>
      </p:sp>
    </p:spTree>
    <p:extLst>
      <p:ext uri="{BB962C8B-B14F-4D97-AF65-F5344CB8AC3E}">
        <p14:creationId xmlns:p14="http://schemas.microsoft.com/office/powerpoint/2010/main" val="3448170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Autofit/>
          </a:bodyPr>
          <a:lstStyle/>
          <a:p>
            <a:r>
              <a:rPr lang="en-US" sz="3400" b="1" dirty="0" smtClean="0">
                <a:solidFill>
                  <a:schemeClr val="bg1"/>
                </a:solidFill>
              </a:rPr>
              <a:t>Why God’s People Choose Evil Companions</a:t>
            </a:r>
            <a:endParaRPr lang="en-US" sz="3400" b="1" dirty="0">
              <a:solidFill>
                <a:schemeClr val="bg1"/>
              </a:solidFill>
            </a:endParaRPr>
          </a:p>
        </p:txBody>
      </p:sp>
    </p:spTree>
    <p:extLst>
      <p:ext uri="{BB962C8B-B14F-4D97-AF65-F5344CB8AC3E}">
        <p14:creationId xmlns:p14="http://schemas.microsoft.com/office/powerpoint/2010/main" val="2600625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Autofit/>
          </a:bodyPr>
          <a:lstStyle/>
          <a:p>
            <a:r>
              <a:rPr lang="en-US" sz="3400" b="1" dirty="0" smtClean="0">
                <a:solidFill>
                  <a:schemeClr val="bg1"/>
                </a:solidFill>
              </a:rPr>
              <a:t>Why God’s People Choose Evil Companions</a:t>
            </a:r>
            <a:endParaRPr lang="en-US" sz="3400" b="1"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b="1" dirty="0" smtClean="0"/>
              <a:t>Some ignore the warnings of God’s word. </a:t>
            </a:r>
          </a:p>
          <a:p>
            <a:pPr lvl="1"/>
            <a:r>
              <a:rPr lang="en-US" dirty="0" smtClean="0"/>
              <a:t>Jehoshaphat did not seek God’s word until after he had made his alliance (2 Chron. 18:4).</a:t>
            </a:r>
          </a:p>
          <a:p>
            <a:pPr lvl="1"/>
            <a:r>
              <a:rPr lang="en-US" dirty="0" smtClean="0"/>
              <a:t>This still didn’t stop him (vs. 18-22).</a:t>
            </a:r>
            <a:endParaRPr lang="en-US" dirty="0"/>
          </a:p>
        </p:txBody>
      </p:sp>
    </p:spTree>
    <p:extLst>
      <p:ext uri="{BB962C8B-B14F-4D97-AF65-F5344CB8AC3E}">
        <p14:creationId xmlns:p14="http://schemas.microsoft.com/office/powerpoint/2010/main" val="2852746968"/>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Autofit/>
          </a:bodyPr>
          <a:lstStyle/>
          <a:p>
            <a:r>
              <a:rPr lang="en-US" sz="3400" b="1" dirty="0" smtClean="0">
                <a:solidFill>
                  <a:schemeClr val="bg1"/>
                </a:solidFill>
              </a:rPr>
              <a:t>Why God’s People Choose Evil Companions</a:t>
            </a:r>
            <a:endParaRPr lang="en-US" sz="3400" b="1"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a:pPr>
            <a:r>
              <a:rPr lang="en-US" b="1" dirty="0" smtClean="0"/>
              <a:t>Some ignore the warnings of God’s word.</a:t>
            </a:r>
          </a:p>
          <a:p>
            <a:pPr marL="514350" indent="-514350">
              <a:buAutoNum type="arabicPeriod"/>
            </a:pPr>
            <a:r>
              <a:rPr lang="en-US" b="1" dirty="0" smtClean="0"/>
              <a:t>Some believe they are strong enough to resist the influence of evil companions.</a:t>
            </a:r>
          </a:p>
          <a:p>
            <a:pPr lvl="1"/>
            <a:r>
              <a:rPr lang="en-US" dirty="0" smtClean="0"/>
              <a:t>This is the result of pride (Prov. 16:18).</a:t>
            </a:r>
          </a:p>
          <a:p>
            <a:pPr lvl="1"/>
            <a:r>
              <a:rPr lang="en-US" dirty="0" smtClean="0"/>
              <a:t>Samson gave away the secret of his strength because his companion wore him down </a:t>
            </a:r>
            <a:br>
              <a:rPr lang="en-US" dirty="0" smtClean="0"/>
            </a:br>
            <a:r>
              <a:rPr lang="en-US" dirty="0" smtClean="0"/>
              <a:t>(Judges 16:15-17).</a:t>
            </a:r>
          </a:p>
          <a:p>
            <a:pPr lvl="1"/>
            <a:r>
              <a:rPr lang="en-US" dirty="0" smtClean="0"/>
              <a:t>Solomon’s love for his foreign wives turned his heart away from the Lord (1 Kings 11:1-4).</a:t>
            </a:r>
            <a:endParaRPr lang="en-US" dirty="0"/>
          </a:p>
        </p:txBody>
      </p:sp>
    </p:spTree>
    <p:extLst>
      <p:ext uri="{BB962C8B-B14F-4D97-AF65-F5344CB8AC3E}">
        <p14:creationId xmlns:p14="http://schemas.microsoft.com/office/powerpoint/2010/main" val="3890884888"/>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Autofit/>
          </a:bodyPr>
          <a:lstStyle/>
          <a:p>
            <a:r>
              <a:rPr lang="en-US" sz="3400" b="1" dirty="0" smtClean="0">
                <a:solidFill>
                  <a:schemeClr val="bg1"/>
                </a:solidFill>
              </a:rPr>
              <a:t>Why God’s People Choose Evil Companions</a:t>
            </a:r>
            <a:endParaRPr lang="en-US" sz="3400" b="1"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a:pPr>
            <a:r>
              <a:rPr lang="en-US" b="1" dirty="0" smtClean="0"/>
              <a:t>Some ignore the warnings of God’s word.</a:t>
            </a:r>
          </a:p>
          <a:p>
            <a:pPr marL="514350" indent="-514350">
              <a:buAutoNum type="arabicPeriod"/>
            </a:pPr>
            <a:r>
              <a:rPr lang="en-US" b="1" dirty="0" smtClean="0"/>
              <a:t>Some believe they are strong enough to resist the influence of evil companions.</a:t>
            </a:r>
          </a:p>
          <a:p>
            <a:pPr marL="514350" indent="-514350">
              <a:buAutoNum type="arabicPeriod"/>
            </a:pPr>
            <a:r>
              <a:rPr lang="en-US" b="1" dirty="0" smtClean="0"/>
              <a:t>Some focus upon the physical. </a:t>
            </a:r>
          </a:p>
          <a:p>
            <a:pPr lvl="1"/>
            <a:r>
              <a:rPr lang="en-US" dirty="0" smtClean="0"/>
              <a:t>Lot moved his flocks and herds to the well-watered plain of the Jordan (Gen. 13:10).</a:t>
            </a:r>
          </a:p>
          <a:p>
            <a:pPr lvl="1"/>
            <a:r>
              <a:rPr lang="en-US" dirty="0" smtClean="0"/>
              <a:t>In doing so, he moved his family near the city of Sodom (v. 13) and paid dearly. </a:t>
            </a:r>
            <a:endParaRPr lang="en-US" dirty="0"/>
          </a:p>
        </p:txBody>
      </p:sp>
    </p:spTree>
    <p:extLst>
      <p:ext uri="{BB962C8B-B14F-4D97-AF65-F5344CB8AC3E}">
        <p14:creationId xmlns:p14="http://schemas.microsoft.com/office/powerpoint/2010/main" val="3140332439"/>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Autofit/>
          </a:bodyPr>
          <a:lstStyle/>
          <a:p>
            <a:r>
              <a:rPr lang="en-US" sz="3400" b="1" dirty="0" smtClean="0">
                <a:solidFill>
                  <a:schemeClr val="bg1"/>
                </a:solidFill>
              </a:rPr>
              <a:t>Why God’s People Choose Evil Companions</a:t>
            </a:r>
            <a:endParaRPr lang="en-US" sz="3400" b="1"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AutoNum type="arabicPeriod"/>
            </a:pPr>
            <a:r>
              <a:rPr lang="en-US" b="1" dirty="0" smtClean="0"/>
              <a:t>Some ignore the warnings of God’s word.</a:t>
            </a:r>
          </a:p>
          <a:p>
            <a:pPr marL="514350" indent="-514350">
              <a:buAutoNum type="arabicPeriod"/>
            </a:pPr>
            <a:r>
              <a:rPr lang="en-US" b="1" dirty="0" smtClean="0"/>
              <a:t>Some believe they are strong enough to resist the influence of evil companions.</a:t>
            </a:r>
          </a:p>
          <a:p>
            <a:pPr marL="514350" indent="-514350">
              <a:buAutoNum type="arabicPeriod"/>
            </a:pPr>
            <a:r>
              <a:rPr lang="en-US" b="1" dirty="0" smtClean="0"/>
              <a:t>Some focus upon the physical.</a:t>
            </a:r>
          </a:p>
          <a:p>
            <a:pPr marL="514350" indent="-514350">
              <a:buAutoNum type="arabicPeriod"/>
            </a:pPr>
            <a:r>
              <a:rPr lang="en-US" b="1" dirty="0" smtClean="0"/>
              <a:t>Some separate themselves from the Lord. </a:t>
            </a:r>
          </a:p>
          <a:p>
            <a:pPr lvl="1"/>
            <a:r>
              <a:rPr lang="en-US" dirty="0" smtClean="0"/>
              <a:t>Peter denied the Lord when he was not in His presence (Luke 22:54-62).</a:t>
            </a:r>
          </a:p>
          <a:p>
            <a:pPr lvl="1"/>
            <a:r>
              <a:rPr lang="en-US" dirty="0" smtClean="0"/>
              <a:t>There is a danger of warming ourselves at an unbeliever’s fire. </a:t>
            </a:r>
            <a:endParaRPr lang="en-US" dirty="0"/>
          </a:p>
        </p:txBody>
      </p:sp>
    </p:spTree>
    <p:extLst>
      <p:ext uri="{BB962C8B-B14F-4D97-AF65-F5344CB8AC3E}">
        <p14:creationId xmlns:p14="http://schemas.microsoft.com/office/powerpoint/2010/main" val="3140332439"/>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eduoliveira.com.br/blog/wp-content/uploads/2016/02/o-tal-do-equilibrio.jpeg"/>
          <p:cNvPicPr>
            <a:picLocks noChangeAspect="1" noChangeArrowheads="1"/>
          </p:cNvPicPr>
          <p:nvPr/>
        </p:nvPicPr>
        <p:blipFill rotWithShape="1">
          <a:blip r:embed="rId2">
            <a:extLst>
              <a:ext uri="{28A0092B-C50C-407E-A947-70E740481C1C}">
                <a14:useLocalDpi xmlns:a14="http://schemas.microsoft.com/office/drawing/2010/main" val="0"/>
              </a:ext>
            </a:extLst>
          </a:blip>
          <a:srcRect l="8904" r="8904"/>
          <a:stretch/>
        </p:blipFill>
        <p:spPr bwMode="auto">
          <a:xfrm>
            <a:off x="0" y="295274"/>
            <a:ext cx="9144000" cy="6257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752600"/>
            <a:ext cx="8229600" cy="1143000"/>
          </a:xfrm>
        </p:spPr>
        <p:txBody>
          <a:bodyPr/>
          <a:lstStyle/>
          <a:p>
            <a:r>
              <a:rPr lang="en-US" b="1" dirty="0" smtClean="0">
                <a:solidFill>
                  <a:schemeClr val="bg1"/>
                </a:solidFill>
              </a:rPr>
              <a:t>What About Us?</a:t>
            </a:r>
            <a:endParaRPr lang="en-US" b="1" dirty="0">
              <a:solidFill>
                <a:schemeClr val="bg1"/>
              </a:solidFill>
            </a:endParaRPr>
          </a:p>
        </p:txBody>
      </p:sp>
      <p:sp>
        <p:nvSpPr>
          <p:cNvPr id="3" name="Content Placeholder 2"/>
          <p:cNvSpPr>
            <a:spLocks noGrp="1"/>
          </p:cNvSpPr>
          <p:nvPr>
            <p:ph idx="1"/>
          </p:nvPr>
        </p:nvSpPr>
        <p:spPr>
          <a:xfrm>
            <a:off x="457200" y="3078162"/>
            <a:ext cx="8229600" cy="1824037"/>
          </a:xfrm>
        </p:spPr>
        <p:txBody>
          <a:bodyPr/>
          <a:lstStyle/>
          <a:p>
            <a:r>
              <a:rPr lang="en-US" b="1" dirty="0" smtClean="0">
                <a:solidFill>
                  <a:schemeClr val="bg1"/>
                </a:solidFill>
              </a:rPr>
              <a:t>God’s people must learn how to let our light shine before unbelievers without becoming unequally yoked with evil companions. </a:t>
            </a:r>
            <a:endParaRPr lang="en-US" b="1" dirty="0">
              <a:solidFill>
                <a:schemeClr val="bg1"/>
              </a:solidFill>
            </a:endParaRPr>
          </a:p>
        </p:txBody>
      </p:sp>
    </p:spTree>
    <p:extLst>
      <p:ext uri="{BB962C8B-B14F-4D97-AF65-F5344CB8AC3E}">
        <p14:creationId xmlns:p14="http://schemas.microsoft.com/office/powerpoint/2010/main" val="832099378"/>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eduoliveira.com.br/blog/wp-content/uploads/2016/02/o-tal-do-equilibrio.jpeg"/>
          <p:cNvPicPr>
            <a:picLocks noChangeAspect="1" noChangeArrowheads="1"/>
          </p:cNvPicPr>
          <p:nvPr/>
        </p:nvPicPr>
        <p:blipFill rotWithShape="1">
          <a:blip r:embed="rId2">
            <a:extLst>
              <a:ext uri="{28A0092B-C50C-407E-A947-70E740481C1C}">
                <a14:useLocalDpi xmlns:a14="http://schemas.microsoft.com/office/drawing/2010/main" val="0"/>
              </a:ext>
            </a:extLst>
          </a:blip>
          <a:srcRect l="8904" r="8904"/>
          <a:stretch/>
        </p:blipFill>
        <p:spPr bwMode="auto">
          <a:xfrm>
            <a:off x="0" y="295274"/>
            <a:ext cx="9144000" cy="6257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2746375"/>
          </a:xfrm>
        </p:spPr>
        <p:txBody>
          <a:bodyPr>
            <a:noAutofit/>
          </a:bodyPr>
          <a:lstStyle/>
          <a:p>
            <a:r>
              <a:rPr lang="en-US" sz="6600" dirty="0" smtClean="0">
                <a:ln w="3175">
                  <a:solidFill>
                    <a:schemeClr val="tx1"/>
                  </a:solidFill>
                </a:ln>
                <a:solidFill>
                  <a:srgbClr val="FFFF00"/>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The Danger of Evil Companions</a:t>
            </a:r>
            <a:endParaRPr lang="en-US" sz="6600" dirty="0">
              <a:ln w="3175">
                <a:solidFill>
                  <a:schemeClr val="tx1"/>
                </a:solidFill>
              </a:ln>
              <a:solidFill>
                <a:srgbClr val="FFFF00"/>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46603949"/>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16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solidFill>
              <a:schemeClr val="tx1"/>
            </a:solidFill>
          </a:ln>
          <a:effectLst>
            <a:outerShdw blurRad="50800" dist="38100" dir="2700000" algn="tl" rotWithShape="0">
              <a:prstClr val="black">
                <a:alpha val="40000"/>
              </a:prstClr>
            </a:outerShdw>
          </a:effectLst>
        </p:spPr>
        <p:txBody>
          <a:bodyPr/>
          <a:lstStyle/>
          <a:p>
            <a:r>
              <a:rPr lang="en-US" b="1" dirty="0" smtClean="0">
                <a:solidFill>
                  <a:schemeClr val="bg1"/>
                </a:solidFill>
              </a:rPr>
              <a:t>King Jehoshaphat</a:t>
            </a:r>
            <a:endParaRPr lang="en-US" b="1"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He was one of the good kings of Judah </a:t>
            </a:r>
            <a:br>
              <a:rPr lang="en-US" dirty="0" smtClean="0"/>
            </a:br>
            <a:r>
              <a:rPr lang="en-US" dirty="0" smtClean="0"/>
              <a:t>(2 Chron. 17:1-6). </a:t>
            </a:r>
          </a:p>
          <a:p>
            <a:pPr lvl="0"/>
            <a:r>
              <a:rPr lang="en-US" dirty="0"/>
              <a:t>He sought God and walked in His ways (v. 4</a:t>
            </a:r>
            <a:r>
              <a:rPr lang="en-US" dirty="0" smtClean="0"/>
              <a:t>). </a:t>
            </a:r>
          </a:p>
          <a:p>
            <a:pPr lvl="0"/>
            <a:r>
              <a:rPr lang="en-US" dirty="0" smtClean="0"/>
              <a:t>He </a:t>
            </a:r>
            <a:r>
              <a:rPr lang="en-US" dirty="0"/>
              <a:t>removed the places of idol worship from Judah (v. 6).</a:t>
            </a:r>
          </a:p>
          <a:p>
            <a:pPr lvl="0"/>
            <a:r>
              <a:rPr lang="en-US" dirty="0"/>
              <a:t>He </a:t>
            </a:r>
            <a:r>
              <a:rPr lang="en-US" dirty="0" smtClean="0"/>
              <a:t>taught </a:t>
            </a:r>
            <a:r>
              <a:rPr lang="en-US" dirty="0"/>
              <a:t>the law of God to the people (vs. 7-9). </a:t>
            </a:r>
          </a:p>
          <a:p>
            <a:pPr lvl="0"/>
            <a:r>
              <a:rPr lang="en-US" dirty="0"/>
              <a:t>He appointed judges throughout the </a:t>
            </a:r>
            <a:r>
              <a:rPr lang="en-US" dirty="0" smtClean="0"/>
              <a:t>land </a:t>
            </a:r>
            <a:br>
              <a:rPr lang="en-US" dirty="0" smtClean="0"/>
            </a:br>
            <a:r>
              <a:rPr lang="en-US" dirty="0" smtClean="0"/>
              <a:t>(</a:t>
            </a:r>
            <a:r>
              <a:rPr lang="en-US" dirty="0"/>
              <a:t>2 Chron. 19:4-11).</a:t>
            </a:r>
          </a:p>
          <a:p>
            <a:pPr lvl="0"/>
            <a:r>
              <a:rPr lang="en-US" dirty="0"/>
              <a:t>When </a:t>
            </a:r>
            <a:r>
              <a:rPr lang="en-US" dirty="0" smtClean="0"/>
              <a:t>nations threatened </a:t>
            </a:r>
            <a:r>
              <a:rPr lang="en-US" dirty="0"/>
              <a:t>to attack Judah, he commanded the people to fast and </a:t>
            </a:r>
            <a:r>
              <a:rPr lang="en-US" dirty="0" smtClean="0"/>
              <a:t>prayed </a:t>
            </a:r>
            <a:r>
              <a:rPr lang="en-US" dirty="0"/>
              <a:t>to the Lord for </a:t>
            </a:r>
            <a:r>
              <a:rPr lang="en-US" dirty="0" smtClean="0"/>
              <a:t>help </a:t>
            </a:r>
            <a:r>
              <a:rPr lang="en-US" dirty="0"/>
              <a:t>(2 Chron. 20:1-30</a:t>
            </a:r>
            <a:r>
              <a:rPr lang="en-US" dirty="0" smtClean="0"/>
              <a:t>).</a:t>
            </a:r>
            <a:endParaRPr lang="en-US" dirty="0"/>
          </a:p>
        </p:txBody>
      </p:sp>
    </p:spTree>
    <p:extLst>
      <p:ext uri="{BB962C8B-B14F-4D97-AF65-F5344CB8AC3E}">
        <p14:creationId xmlns:p14="http://schemas.microsoft.com/office/powerpoint/2010/main" val="3357332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solidFill>
              <a:schemeClr val="tx1"/>
            </a:solidFill>
          </a:ln>
          <a:effectLst>
            <a:outerShdw blurRad="50800" dist="38100" dir="2700000" algn="tl" rotWithShape="0">
              <a:prstClr val="black">
                <a:alpha val="40000"/>
              </a:prstClr>
            </a:outerShdw>
          </a:effectLst>
        </p:spPr>
        <p:txBody>
          <a:bodyPr/>
          <a:lstStyle/>
          <a:p>
            <a:r>
              <a:rPr lang="en-US" b="1" dirty="0" smtClean="0">
                <a:solidFill>
                  <a:schemeClr val="bg1"/>
                </a:solidFill>
              </a:rPr>
              <a:t>King Jehoshaphat</a:t>
            </a:r>
            <a:endParaRPr lang="en-US" b="1"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He made an alliance with King Ahab of Israel.</a:t>
            </a:r>
          </a:p>
          <a:p>
            <a:pPr lvl="1"/>
            <a:r>
              <a:rPr lang="en-US" i="1" dirty="0" smtClean="0"/>
              <a:t>“…by marriage he allied himself with Ahab” </a:t>
            </a:r>
            <a:br>
              <a:rPr lang="en-US" i="1" dirty="0" smtClean="0"/>
            </a:br>
            <a:r>
              <a:rPr lang="en-US" dirty="0" smtClean="0"/>
              <a:t>(2 Chron. 18:1). </a:t>
            </a:r>
          </a:p>
          <a:p>
            <a:pPr lvl="0"/>
            <a:endParaRPr lang="en-US" sz="900" dirty="0" smtClean="0"/>
          </a:p>
          <a:p>
            <a:pPr lvl="0"/>
            <a:r>
              <a:rPr lang="en-US" dirty="0" smtClean="0"/>
              <a:t>In doing so, he allied himself, his family and his nation with an incredibly wicked man.</a:t>
            </a:r>
          </a:p>
          <a:p>
            <a:pPr lvl="1"/>
            <a:r>
              <a:rPr lang="en-US" i="1" dirty="0"/>
              <a:t>“But there was no one like Ahab who sold himself to do wickedness in the sight of the Lord, because Jezebel his wife stirred him up”</a:t>
            </a:r>
            <a:r>
              <a:rPr lang="en-US" dirty="0"/>
              <a:t> (1 Kings 21:25</a:t>
            </a:r>
            <a:r>
              <a:rPr lang="en-US" dirty="0" smtClean="0"/>
              <a:t>).</a:t>
            </a:r>
            <a:endParaRPr lang="en-US" dirty="0"/>
          </a:p>
        </p:txBody>
      </p:sp>
    </p:spTree>
    <p:extLst>
      <p:ext uri="{BB962C8B-B14F-4D97-AF65-F5344CB8AC3E}">
        <p14:creationId xmlns:p14="http://schemas.microsoft.com/office/powerpoint/2010/main" val="1327225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solidFill>
              <a:schemeClr val="tx1"/>
            </a:solidFill>
          </a:ln>
          <a:effectLst>
            <a:outerShdw blurRad="50800" dist="38100" dir="2700000" algn="tl" rotWithShape="0">
              <a:prstClr val="black">
                <a:alpha val="40000"/>
              </a:prstClr>
            </a:outerShdw>
          </a:effectLst>
        </p:spPr>
        <p:txBody>
          <a:bodyPr/>
          <a:lstStyle/>
          <a:p>
            <a:r>
              <a:rPr lang="en-US" b="1" dirty="0" smtClean="0">
                <a:solidFill>
                  <a:schemeClr val="bg1"/>
                </a:solidFill>
              </a:rPr>
              <a:t>King Jehoshaphat</a:t>
            </a:r>
            <a:endParaRPr lang="en-US" b="1"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He pledged his loyalty to Ahab.</a:t>
            </a:r>
          </a:p>
          <a:p>
            <a:pPr lvl="1"/>
            <a:r>
              <a:rPr lang="en-US" i="1" dirty="0" smtClean="0"/>
              <a:t>“I am as you are, and my people as your people; we will be with you in the war” </a:t>
            </a:r>
            <a:r>
              <a:rPr lang="en-US" dirty="0" smtClean="0"/>
              <a:t>(2 Chron. 18:3). </a:t>
            </a:r>
          </a:p>
          <a:p>
            <a:pPr lvl="0"/>
            <a:endParaRPr lang="en-US" sz="900" dirty="0" smtClean="0"/>
          </a:p>
          <a:p>
            <a:pPr lvl="0"/>
            <a:r>
              <a:rPr lang="en-US" dirty="0" smtClean="0"/>
              <a:t>He was rebuked afterward.</a:t>
            </a:r>
          </a:p>
          <a:p>
            <a:pPr lvl="1"/>
            <a:r>
              <a:rPr lang="en-US" i="1" dirty="0" smtClean="0"/>
              <a:t>“</a:t>
            </a:r>
            <a:r>
              <a:rPr lang="en-US" i="1" dirty="0"/>
              <a:t>And Jehu the son of </a:t>
            </a:r>
            <a:r>
              <a:rPr lang="en-US" i="1" dirty="0" err="1"/>
              <a:t>Hanani</a:t>
            </a:r>
            <a:r>
              <a:rPr lang="en-US" i="1" dirty="0"/>
              <a:t> the seer went out to meet him, and said to King Jehoshaphat, ‘Should you help the wicked and love those who hate the Lord? Therefore the wrath of the Lord is upon you’”</a:t>
            </a:r>
            <a:r>
              <a:rPr lang="en-US" dirty="0"/>
              <a:t> (2 Chron. 19:2</a:t>
            </a:r>
            <a:r>
              <a:rPr lang="en-US" dirty="0" smtClean="0"/>
              <a:t>).</a:t>
            </a:r>
            <a:endParaRPr lang="en-US" dirty="0"/>
          </a:p>
        </p:txBody>
      </p:sp>
    </p:spTree>
    <p:extLst>
      <p:ext uri="{BB962C8B-B14F-4D97-AF65-F5344CB8AC3E}">
        <p14:creationId xmlns:p14="http://schemas.microsoft.com/office/powerpoint/2010/main" val="277448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b="1" dirty="0"/>
              <a:t>1. </a:t>
            </a:r>
            <a:r>
              <a:rPr lang="en-US" b="1" dirty="0" err="1"/>
              <a:t>Jehoram</a:t>
            </a:r>
            <a:r>
              <a:rPr lang="en-US" dirty="0"/>
              <a:t> (2 Chron. 21:4). Reigned 8 years. </a:t>
            </a:r>
          </a:p>
          <a:p>
            <a:pPr lvl="1"/>
            <a:r>
              <a:rPr lang="en-US" dirty="0"/>
              <a:t>Upon establishing himself as king, his first act was to kill all his brothers.</a:t>
            </a:r>
          </a:p>
          <a:p>
            <a:pPr lvl="1"/>
            <a:r>
              <a:rPr lang="en-US" dirty="0"/>
              <a:t>He walked in the sin and rebellion of the kings of Israel </a:t>
            </a:r>
            <a:r>
              <a:rPr lang="en-US" i="1" dirty="0"/>
              <a:t>“for he had the daughter of Ahab as a wife”</a:t>
            </a:r>
            <a:r>
              <a:rPr lang="en-US" dirty="0"/>
              <a:t> (v. 6). </a:t>
            </a:r>
          </a:p>
          <a:p>
            <a:pPr lvl="1"/>
            <a:r>
              <a:rPr lang="en-US" dirty="0"/>
              <a:t>Subject nations revolted against and attacked Judah.</a:t>
            </a:r>
          </a:p>
          <a:p>
            <a:pPr lvl="1"/>
            <a:r>
              <a:rPr lang="en-US" dirty="0" err="1"/>
              <a:t>Jehoram</a:t>
            </a:r>
            <a:r>
              <a:rPr lang="en-US" dirty="0"/>
              <a:t> was struck with sickness and died a painful </a:t>
            </a:r>
            <a:r>
              <a:rPr lang="en-US" dirty="0" smtClean="0"/>
              <a:t>death which no one </a:t>
            </a:r>
            <a:r>
              <a:rPr lang="en-US" dirty="0"/>
              <a:t>mourned </a:t>
            </a:r>
            <a:r>
              <a:rPr lang="en-US" dirty="0" smtClean="0"/>
              <a:t>(</a:t>
            </a:r>
            <a:r>
              <a:rPr lang="en-US" dirty="0"/>
              <a:t>vs. 19-20). </a:t>
            </a:r>
          </a:p>
        </p:txBody>
      </p:sp>
    </p:spTree>
    <p:extLst>
      <p:ext uri="{BB962C8B-B14F-4D97-AF65-F5344CB8AC3E}">
        <p14:creationId xmlns:p14="http://schemas.microsoft.com/office/powerpoint/2010/main" val="61722976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b="1" dirty="0" smtClean="0"/>
              <a:t>1. </a:t>
            </a:r>
            <a:r>
              <a:rPr lang="en-US" b="1" dirty="0" err="1" smtClean="0"/>
              <a:t>Jehoram</a:t>
            </a:r>
            <a:r>
              <a:rPr lang="en-US" dirty="0" smtClean="0"/>
              <a:t> </a:t>
            </a:r>
            <a:r>
              <a:rPr lang="en-US" dirty="0"/>
              <a:t>(2 Chron. </a:t>
            </a:r>
            <a:r>
              <a:rPr lang="en-US" dirty="0" smtClean="0"/>
              <a:t>21). </a:t>
            </a:r>
            <a:r>
              <a:rPr lang="en-US" dirty="0"/>
              <a:t>Reigned 8 years. </a:t>
            </a:r>
            <a:endParaRPr lang="en-US" dirty="0" smtClean="0"/>
          </a:p>
          <a:p>
            <a:pPr marL="0" indent="0">
              <a:buNone/>
            </a:pPr>
            <a:endParaRPr lang="en-US" sz="800" dirty="0" smtClean="0"/>
          </a:p>
          <a:p>
            <a:pPr marL="0" indent="0">
              <a:buNone/>
            </a:pPr>
            <a:r>
              <a:rPr lang="en-US" b="1" dirty="0"/>
              <a:t>2. </a:t>
            </a:r>
            <a:r>
              <a:rPr lang="en-US" b="1" dirty="0" err="1"/>
              <a:t>Ahaziah</a:t>
            </a:r>
            <a:r>
              <a:rPr lang="en-US" dirty="0"/>
              <a:t> </a:t>
            </a:r>
            <a:r>
              <a:rPr lang="en-US" dirty="0" smtClean="0"/>
              <a:t>(2 Chron. 22:1-9) Reigned 1 year. </a:t>
            </a:r>
            <a:endParaRPr lang="en-US" dirty="0"/>
          </a:p>
          <a:p>
            <a:pPr lvl="1"/>
            <a:r>
              <a:rPr lang="en-US" dirty="0"/>
              <a:t>He walked in the ways of the house of Ahab </a:t>
            </a:r>
            <a:r>
              <a:rPr lang="en-US" i="1" dirty="0"/>
              <a:t>“for his mother advised him to do wickedly”</a:t>
            </a:r>
            <a:r>
              <a:rPr lang="en-US" dirty="0"/>
              <a:t> (2 Chron. 22:3-4). </a:t>
            </a:r>
          </a:p>
          <a:p>
            <a:pPr lvl="1"/>
            <a:r>
              <a:rPr lang="en-US" dirty="0"/>
              <a:t>He was killed by one who was anointed by the Lord to cut off the house of Ahab (v. 7). </a:t>
            </a:r>
          </a:p>
          <a:p>
            <a:endParaRPr lang="en-US" dirty="0"/>
          </a:p>
        </p:txBody>
      </p:sp>
    </p:spTree>
    <p:extLst>
      <p:ext uri="{BB962C8B-B14F-4D97-AF65-F5344CB8AC3E}">
        <p14:creationId xmlns:p14="http://schemas.microsoft.com/office/powerpoint/2010/main" val="555166414"/>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b="1" dirty="0" smtClean="0"/>
              <a:t>1. </a:t>
            </a:r>
            <a:r>
              <a:rPr lang="en-US" b="1" dirty="0" err="1" smtClean="0"/>
              <a:t>Jehoram</a:t>
            </a:r>
            <a:r>
              <a:rPr lang="en-US" dirty="0" smtClean="0"/>
              <a:t> </a:t>
            </a:r>
            <a:r>
              <a:rPr lang="en-US" dirty="0"/>
              <a:t>(2 Chron. </a:t>
            </a:r>
            <a:r>
              <a:rPr lang="en-US" dirty="0" smtClean="0"/>
              <a:t>21). </a:t>
            </a:r>
            <a:r>
              <a:rPr lang="en-US" dirty="0"/>
              <a:t>Reigned 8 years. </a:t>
            </a:r>
            <a:endParaRPr lang="en-US" dirty="0" smtClean="0"/>
          </a:p>
          <a:p>
            <a:pPr marL="0" indent="0">
              <a:buNone/>
            </a:pPr>
            <a:endParaRPr lang="en-US" sz="800" dirty="0" smtClean="0"/>
          </a:p>
          <a:p>
            <a:pPr marL="0" indent="0">
              <a:buNone/>
            </a:pPr>
            <a:r>
              <a:rPr lang="en-US" b="1" dirty="0"/>
              <a:t>2. </a:t>
            </a:r>
            <a:r>
              <a:rPr lang="en-US" b="1" dirty="0" err="1"/>
              <a:t>Ahaziah</a:t>
            </a:r>
            <a:r>
              <a:rPr lang="en-US" dirty="0"/>
              <a:t> </a:t>
            </a:r>
            <a:r>
              <a:rPr lang="en-US" dirty="0" smtClean="0"/>
              <a:t>(2 Chron. 22:1-9) Reigned 1 year. </a:t>
            </a:r>
          </a:p>
          <a:p>
            <a:pPr marL="0" indent="0">
              <a:buNone/>
            </a:pPr>
            <a:endParaRPr lang="en-US" sz="800" dirty="0" smtClean="0"/>
          </a:p>
          <a:p>
            <a:pPr marL="0" indent="0">
              <a:buNone/>
            </a:pPr>
            <a:r>
              <a:rPr lang="en-US" b="1" dirty="0"/>
              <a:t>3. </a:t>
            </a:r>
            <a:r>
              <a:rPr lang="en-US" b="1" dirty="0" err="1"/>
              <a:t>Athaliah</a:t>
            </a:r>
            <a:r>
              <a:rPr lang="en-US" dirty="0"/>
              <a:t> </a:t>
            </a:r>
            <a:r>
              <a:rPr lang="en-US" dirty="0" smtClean="0"/>
              <a:t>(2 Chron. 22:10-12) Reigned </a:t>
            </a:r>
            <a:r>
              <a:rPr lang="en-US" dirty="0"/>
              <a:t>6 years.</a:t>
            </a:r>
          </a:p>
          <a:p>
            <a:pPr lvl="1"/>
            <a:r>
              <a:rPr lang="en-US" dirty="0"/>
              <a:t>She attempted to kill all the rightful heirs to the throne to secure her reign.</a:t>
            </a:r>
          </a:p>
          <a:p>
            <a:pPr lvl="1"/>
            <a:r>
              <a:rPr lang="en-US" dirty="0"/>
              <a:t>These were her </a:t>
            </a:r>
            <a:r>
              <a:rPr lang="en-US" dirty="0" smtClean="0"/>
              <a:t>grandsons!</a:t>
            </a:r>
            <a:endParaRPr lang="en-US" dirty="0"/>
          </a:p>
          <a:p>
            <a:pPr lvl="1"/>
            <a:r>
              <a:rPr lang="en-US" dirty="0"/>
              <a:t>One grandson, </a:t>
            </a:r>
            <a:r>
              <a:rPr lang="en-US" dirty="0" err="1"/>
              <a:t>Joash</a:t>
            </a:r>
            <a:r>
              <a:rPr lang="en-US" dirty="0"/>
              <a:t>, was hidden from her.</a:t>
            </a:r>
          </a:p>
          <a:p>
            <a:endParaRPr lang="en-US" dirty="0"/>
          </a:p>
        </p:txBody>
      </p:sp>
    </p:spTree>
    <p:extLst>
      <p:ext uri="{BB962C8B-B14F-4D97-AF65-F5344CB8AC3E}">
        <p14:creationId xmlns:p14="http://schemas.microsoft.com/office/powerpoint/2010/main" val="86169898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b="1" dirty="0" smtClean="0"/>
              <a:t>1. </a:t>
            </a:r>
            <a:r>
              <a:rPr lang="en-US" b="1" dirty="0" err="1" smtClean="0"/>
              <a:t>Jehoram</a:t>
            </a:r>
            <a:r>
              <a:rPr lang="en-US" dirty="0" smtClean="0"/>
              <a:t> </a:t>
            </a:r>
            <a:r>
              <a:rPr lang="en-US" dirty="0"/>
              <a:t>(2 Chron. </a:t>
            </a:r>
            <a:r>
              <a:rPr lang="en-US" dirty="0" smtClean="0"/>
              <a:t>21). </a:t>
            </a:r>
            <a:r>
              <a:rPr lang="en-US" dirty="0"/>
              <a:t>Reigned 8 years. </a:t>
            </a:r>
            <a:endParaRPr lang="en-US" dirty="0" smtClean="0"/>
          </a:p>
          <a:p>
            <a:pPr marL="0" indent="0">
              <a:buNone/>
            </a:pPr>
            <a:endParaRPr lang="en-US" sz="800" dirty="0" smtClean="0"/>
          </a:p>
          <a:p>
            <a:pPr marL="0" indent="0">
              <a:buNone/>
            </a:pPr>
            <a:r>
              <a:rPr lang="en-US" b="1" dirty="0"/>
              <a:t>2. </a:t>
            </a:r>
            <a:r>
              <a:rPr lang="en-US" b="1" dirty="0" err="1"/>
              <a:t>Ahaziah</a:t>
            </a:r>
            <a:r>
              <a:rPr lang="en-US" dirty="0"/>
              <a:t> </a:t>
            </a:r>
            <a:r>
              <a:rPr lang="en-US" dirty="0" smtClean="0"/>
              <a:t>(2 Chron. 22:1-9) Reigned 1 year. </a:t>
            </a:r>
          </a:p>
          <a:p>
            <a:pPr marL="0" indent="0">
              <a:buNone/>
            </a:pPr>
            <a:endParaRPr lang="en-US" sz="800" dirty="0" smtClean="0"/>
          </a:p>
          <a:p>
            <a:pPr marL="0" indent="0">
              <a:buNone/>
            </a:pPr>
            <a:r>
              <a:rPr lang="en-US" b="1" dirty="0"/>
              <a:t>3. </a:t>
            </a:r>
            <a:r>
              <a:rPr lang="en-US" b="1" dirty="0" err="1"/>
              <a:t>Athaliah</a:t>
            </a:r>
            <a:r>
              <a:rPr lang="en-US" dirty="0"/>
              <a:t> </a:t>
            </a:r>
            <a:r>
              <a:rPr lang="en-US" dirty="0" smtClean="0"/>
              <a:t>(2 Chron. 22:10-12) Reigned </a:t>
            </a:r>
            <a:r>
              <a:rPr lang="en-US" dirty="0"/>
              <a:t>6 years</a:t>
            </a:r>
            <a:r>
              <a:rPr lang="en-US" dirty="0" smtClean="0"/>
              <a:t>.</a:t>
            </a:r>
          </a:p>
          <a:p>
            <a:pPr marL="0" indent="0">
              <a:buNone/>
            </a:pPr>
            <a:endParaRPr lang="en-US" sz="900" dirty="0" smtClean="0"/>
          </a:p>
          <a:p>
            <a:pPr marL="0" indent="0">
              <a:buNone/>
            </a:pPr>
            <a:r>
              <a:rPr lang="en-US" b="1" dirty="0"/>
              <a:t>4. </a:t>
            </a:r>
            <a:r>
              <a:rPr lang="en-US" b="1" dirty="0" err="1"/>
              <a:t>Joash</a:t>
            </a:r>
            <a:r>
              <a:rPr lang="en-US" dirty="0"/>
              <a:t> </a:t>
            </a:r>
            <a:r>
              <a:rPr lang="en-US" dirty="0" smtClean="0"/>
              <a:t>(</a:t>
            </a:r>
            <a:r>
              <a:rPr lang="en-US" dirty="0"/>
              <a:t>2 Chron. </a:t>
            </a:r>
            <a:r>
              <a:rPr lang="en-US" dirty="0" smtClean="0"/>
              <a:t>23-24) Reigned </a:t>
            </a:r>
            <a:r>
              <a:rPr lang="en-US" dirty="0"/>
              <a:t>40 years.</a:t>
            </a:r>
          </a:p>
          <a:p>
            <a:pPr lvl="1"/>
            <a:r>
              <a:rPr lang="en-US" dirty="0" err="1"/>
              <a:t>Joash</a:t>
            </a:r>
            <a:r>
              <a:rPr lang="en-US" dirty="0"/>
              <a:t> did what was right in the sight of the Lord as long as his mentor, </a:t>
            </a:r>
            <a:r>
              <a:rPr lang="en-US" dirty="0" err="1"/>
              <a:t>Jehoiada</a:t>
            </a:r>
            <a:r>
              <a:rPr lang="en-US" dirty="0"/>
              <a:t> the priest, was alive (2 Chron. 24:2).</a:t>
            </a:r>
          </a:p>
          <a:p>
            <a:pPr lvl="1"/>
            <a:r>
              <a:rPr lang="en-US" dirty="0"/>
              <a:t>However, when </a:t>
            </a:r>
            <a:r>
              <a:rPr lang="en-US" dirty="0" err="1"/>
              <a:t>Jehoiada</a:t>
            </a:r>
            <a:r>
              <a:rPr lang="en-US" dirty="0"/>
              <a:t> died, </a:t>
            </a:r>
            <a:r>
              <a:rPr lang="en-US" dirty="0" err="1"/>
              <a:t>Joash</a:t>
            </a:r>
            <a:r>
              <a:rPr lang="en-US" dirty="0"/>
              <a:t> listened to the advice of others, left the house of the </a:t>
            </a:r>
            <a:r>
              <a:rPr lang="en-US" dirty="0" smtClean="0"/>
              <a:t>Lord, </a:t>
            </a:r>
            <a:r>
              <a:rPr lang="en-US" dirty="0"/>
              <a:t>and worshiped idols (vs. 17-18). </a:t>
            </a:r>
          </a:p>
        </p:txBody>
      </p:sp>
    </p:spTree>
    <p:extLst>
      <p:ext uri="{BB962C8B-B14F-4D97-AF65-F5344CB8AC3E}">
        <p14:creationId xmlns:p14="http://schemas.microsoft.com/office/powerpoint/2010/main" val="2046345885"/>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904</Words>
  <Application>Microsoft Office PowerPoint</Application>
  <PresentationFormat>On-screen Show (4:3)</PresentationFormat>
  <Paragraphs>96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The Danger of Evil Companions</vt:lpstr>
      <vt:lpstr>King Jehoshaphat</vt:lpstr>
      <vt:lpstr>King Jehoshaphat</vt:lpstr>
      <vt:lpstr>King Jehoshaphat</vt:lpstr>
      <vt:lpstr>PowerPoint Presentation</vt:lpstr>
      <vt:lpstr>PowerPoint Presentation</vt:lpstr>
      <vt:lpstr>PowerPoint Presentation</vt:lpstr>
      <vt:lpstr>PowerPoint Presentation</vt:lpstr>
      <vt:lpstr>PowerPoint Presentation</vt:lpstr>
      <vt:lpstr>Evil Companionships Corrupt</vt:lpstr>
      <vt:lpstr>Evil Companionships Corrupt</vt:lpstr>
      <vt:lpstr>Evil Companionships Corrupt</vt:lpstr>
      <vt:lpstr>Why God’s People Choose Evil Companions</vt:lpstr>
      <vt:lpstr>Why God’s People Choose Evil Companions</vt:lpstr>
      <vt:lpstr>Why God’s People Choose Evil Companions</vt:lpstr>
      <vt:lpstr>Why God’s People Choose Evil Companions</vt:lpstr>
      <vt:lpstr>Why God’s People Choose Evil Companions</vt:lpstr>
      <vt:lpstr>What About Us?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Danger of Evil Companions</dc:title>
  <dc:creator>Heath</dc:creator>
  <cp:lastModifiedBy>Heath</cp:lastModifiedBy>
  <cp:revision>12</cp:revision>
  <dcterms:created xsi:type="dcterms:W3CDTF">2017-01-21T18:29:38Z</dcterms:created>
  <dcterms:modified xsi:type="dcterms:W3CDTF">2017-01-22T00:24:23Z</dcterms:modified>
</cp:coreProperties>
</file>