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71" r:id="rId2"/>
    <p:sldId id="258" r:id="rId3"/>
    <p:sldId id="256" r:id="rId4"/>
    <p:sldId id="272" r:id="rId5"/>
    <p:sldId id="257"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0326DDA0-2234-480C-AE00-F499463AF13D}" type="datetimeFigureOut">
              <a:rPr lang="en-US" smtClean="0"/>
              <a:t>4/5/2016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3B18CB57-4982-43D6-A404-D6C1B6F992B0}" type="slidenum">
              <a:rPr lang="en-US" smtClean="0"/>
              <a:t>‹#›</a:t>
            </a:fld>
            <a:endParaRPr lang="en-US"/>
          </a:p>
        </p:txBody>
      </p:sp>
    </p:spTree>
    <p:extLst>
      <p:ext uri="{BB962C8B-B14F-4D97-AF65-F5344CB8AC3E}">
        <p14:creationId xmlns:p14="http://schemas.microsoft.com/office/powerpoint/2010/main" val="39329087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DEF8E3-BDF2-4108-B39F-500E8DC7D293}"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924788472"/>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EF8E3-BDF2-4108-B39F-500E8DC7D293}"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3909786750"/>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EF8E3-BDF2-4108-B39F-500E8DC7D293}"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983175150"/>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DEF8E3-BDF2-4108-B39F-500E8DC7D293}"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3979755396"/>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DEF8E3-BDF2-4108-B39F-500E8DC7D293}" type="datetimeFigureOut">
              <a:rPr lang="en-US" smtClean="0"/>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4065566580"/>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DEF8E3-BDF2-4108-B39F-500E8DC7D293}"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3121886150"/>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DEF8E3-BDF2-4108-B39F-500E8DC7D293}" type="datetimeFigureOut">
              <a:rPr lang="en-US" smtClean="0"/>
              <a:t>4/5/2016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3581051951"/>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DEF8E3-BDF2-4108-B39F-500E8DC7D293}" type="datetimeFigureOut">
              <a:rPr lang="en-US" smtClean="0"/>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4240886032"/>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DEF8E3-BDF2-4108-B39F-500E8DC7D293}" type="datetimeFigureOut">
              <a:rPr lang="en-US" smtClean="0"/>
              <a:t>4/5/2016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4272133542"/>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EF8E3-BDF2-4108-B39F-500E8DC7D293}"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3273991156"/>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DEF8E3-BDF2-4108-B39F-500E8DC7D293}" type="datetimeFigureOut">
              <a:rPr lang="en-US" smtClean="0"/>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AF75C-31F9-4AD6-BBDA-AA3CDF7DDB37}" type="slidenum">
              <a:rPr lang="en-US" smtClean="0"/>
              <a:t>‹#›</a:t>
            </a:fld>
            <a:endParaRPr lang="en-US"/>
          </a:p>
        </p:txBody>
      </p:sp>
    </p:spTree>
    <p:extLst>
      <p:ext uri="{BB962C8B-B14F-4D97-AF65-F5344CB8AC3E}">
        <p14:creationId xmlns:p14="http://schemas.microsoft.com/office/powerpoint/2010/main" val="976876486"/>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DEF8E3-BDF2-4108-B39F-500E8DC7D293}" type="datetimeFigureOut">
              <a:rPr lang="en-US" smtClean="0"/>
              <a:t>4/5/2016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AF75C-31F9-4AD6-BBDA-AA3CDF7DDB37}" type="slidenum">
              <a:rPr lang="en-US" smtClean="0"/>
              <a:t>‹#›</a:t>
            </a:fld>
            <a:endParaRPr lang="en-US"/>
          </a:p>
        </p:txBody>
      </p:sp>
    </p:spTree>
    <p:extLst>
      <p:ext uri="{BB962C8B-B14F-4D97-AF65-F5344CB8AC3E}">
        <p14:creationId xmlns:p14="http://schemas.microsoft.com/office/powerpoint/2010/main" val="1552688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2758714"/>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4.bp.blogspot.com/-fASMpLV_-SI/TaG4R0bbNII/AAAAAAAAAoo/m0K7ajis4Iw/s1600/Hays+Code+-+Motion_Picture_Production_Cod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102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media.screened.com/uploads/0/985/128265-seal_2_r1_c1_sup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852613"/>
            <a:ext cx="4648200" cy="3633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2402199"/>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4" name="Content Placeholder 3"/>
          <p:cNvSpPr>
            <a:spLocks noGrp="1"/>
          </p:cNvSpPr>
          <p:nvPr>
            <p:ph idx="1"/>
          </p:nvPr>
        </p:nvSpPr>
        <p:spPr>
          <a:xfrm>
            <a:off x="457200" y="1905000"/>
            <a:ext cx="8229600" cy="4525963"/>
          </a:xfrm>
        </p:spPr>
        <p:txBody>
          <a:bodyPr/>
          <a:lstStyle/>
          <a:p>
            <a:r>
              <a:rPr lang="en-US" altLang="en-US" b="1" dirty="0" smtClean="0">
                <a:latin typeface="Calibri" panose="020F0502020204030204" pitchFamily="34" charset="0"/>
              </a:rPr>
              <a:t>“I will set nothing wicked before </a:t>
            </a:r>
            <a:r>
              <a:rPr lang="en-US" altLang="en-US" b="1" dirty="0" smtClean="0">
                <a:solidFill>
                  <a:srgbClr val="C00000"/>
                </a:solidFill>
                <a:latin typeface="Calibri" panose="020F0502020204030204" pitchFamily="34" charset="0"/>
              </a:rPr>
              <a:t>my eyes</a:t>
            </a:r>
            <a:r>
              <a:rPr lang="en-US" altLang="en-US" b="1" dirty="0" smtClean="0">
                <a:latin typeface="Calibri" panose="020F0502020204030204" pitchFamily="34" charset="0"/>
              </a:rPr>
              <a:t>” (Psalm 101:3).</a:t>
            </a:r>
          </a:p>
          <a:p>
            <a:endParaRPr lang="en-US" altLang="en-US" sz="600" b="1" dirty="0" smtClean="0">
              <a:latin typeface="Calibri" panose="020F0502020204030204" pitchFamily="34" charset="0"/>
            </a:endParaRPr>
          </a:p>
          <a:p>
            <a:r>
              <a:rPr lang="en-US" altLang="en-US" b="1" dirty="0" smtClean="0">
                <a:latin typeface="Calibri" panose="020F0502020204030204" pitchFamily="34" charset="0"/>
              </a:rPr>
              <a:t>“Turn away </a:t>
            </a:r>
            <a:r>
              <a:rPr lang="en-US" altLang="en-US" b="1" dirty="0" smtClean="0">
                <a:solidFill>
                  <a:srgbClr val="C00000"/>
                </a:solidFill>
                <a:latin typeface="Calibri" panose="020F0502020204030204" pitchFamily="34" charset="0"/>
              </a:rPr>
              <a:t>my eyes </a:t>
            </a:r>
            <a:r>
              <a:rPr lang="en-US" altLang="en-US" b="1" dirty="0" smtClean="0">
                <a:latin typeface="Calibri" panose="020F0502020204030204" pitchFamily="34" charset="0"/>
              </a:rPr>
              <a:t>from looking at worthless things, and revive me in Your way” (Psalm 119:37).</a:t>
            </a:r>
          </a:p>
          <a:p>
            <a:endParaRPr lang="en-US" dirty="0"/>
          </a:p>
        </p:txBody>
      </p:sp>
      <p:pic>
        <p:nvPicPr>
          <p:cNvPr id="5" name="Picture 2" descr="http://i.dailymail.co.uk/i/pix/2008/09/19/article-1058095-0083C0240000044C-129_468x34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267200"/>
            <a:ext cx="4191000"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97744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2027237"/>
            <a:ext cx="8229600" cy="4525963"/>
          </a:xfrm>
        </p:spPr>
        <p:txBody>
          <a:bodyPr/>
          <a:lstStyle/>
          <a:p>
            <a:r>
              <a:rPr lang="en-US" b="1" dirty="0" smtClean="0">
                <a:latin typeface="Calibri" panose="020F0502020204030204" pitchFamily="34" charset="0"/>
              </a:rPr>
              <a:t>“If then you were raised with Christ, seek those things which are above, where Christ is, sitting at the right hand of God. </a:t>
            </a:r>
            <a:r>
              <a:rPr lang="en-US" b="1" dirty="0" smtClean="0">
                <a:solidFill>
                  <a:srgbClr val="C00000"/>
                </a:solidFill>
                <a:latin typeface="Calibri" panose="020F0502020204030204" pitchFamily="34" charset="0"/>
              </a:rPr>
              <a:t>Set your mind on things above</a:t>
            </a:r>
            <a:r>
              <a:rPr lang="en-US" b="1" dirty="0" smtClean="0">
                <a:latin typeface="Calibri" panose="020F0502020204030204" pitchFamily="34" charset="0"/>
              </a:rPr>
              <a:t>, not on things on the earth. For you died, and your life is hidden with Christ in God” (Colossians 3:1-3).</a:t>
            </a:r>
            <a:endParaRPr lang="en-US" dirty="0"/>
          </a:p>
        </p:txBody>
      </p:sp>
    </p:spTree>
    <p:extLst>
      <p:ext uri="{BB962C8B-B14F-4D97-AF65-F5344CB8AC3E}">
        <p14:creationId xmlns:p14="http://schemas.microsoft.com/office/powerpoint/2010/main" val="141205326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2057400"/>
            <a:ext cx="8229600" cy="4525963"/>
          </a:xfrm>
        </p:spPr>
        <p:txBody>
          <a:bodyPr/>
          <a:lstStyle/>
          <a:p>
            <a:r>
              <a:rPr lang="en-US" altLang="en-US" b="1" dirty="0" smtClean="0">
                <a:latin typeface="Calibri" panose="020F0502020204030204" pitchFamily="34" charset="0"/>
              </a:rPr>
              <a:t>“Finally, brethren, whatever things  are true, whatever things are noble, whatever things are just, whatever things are pure, whatever things are lovely, whatever things are of good report, if there is any virtue and if there is anything praiseworthy--</a:t>
            </a:r>
            <a:r>
              <a:rPr lang="en-US" altLang="en-US" b="1" dirty="0" smtClean="0">
                <a:solidFill>
                  <a:srgbClr val="C00000"/>
                </a:solidFill>
                <a:latin typeface="Calibri" panose="020F0502020204030204" pitchFamily="34" charset="0"/>
              </a:rPr>
              <a:t>meditate on these things</a:t>
            </a:r>
            <a:r>
              <a:rPr lang="en-US" altLang="en-US" b="1" dirty="0" smtClean="0">
                <a:latin typeface="Calibri" panose="020F0502020204030204" pitchFamily="34" charset="0"/>
              </a:rPr>
              <a:t>” (Philippians 4:8).</a:t>
            </a:r>
            <a:endParaRPr lang="en-US" dirty="0"/>
          </a:p>
        </p:txBody>
      </p:sp>
    </p:spTree>
    <p:extLst>
      <p:ext uri="{BB962C8B-B14F-4D97-AF65-F5344CB8AC3E}">
        <p14:creationId xmlns:p14="http://schemas.microsoft.com/office/powerpoint/2010/main" val="173605857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981200"/>
            <a:ext cx="8229600" cy="4525963"/>
          </a:xfrm>
        </p:spPr>
        <p:txBody>
          <a:bodyPr>
            <a:normAutofit/>
          </a:bodyPr>
          <a:lstStyle/>
          <a:p>
            <a:r>
              <a:rPr lang="en-US" sz="3600" b="1" dirty="0" smtClean="0">
                <a:solidFill>
                  <a:srgbClr val="C00000"/>
                </a:solidFill>
                <a:latin typeface="Calibri" panose="020F0502020204030204" pitchFamily="34" charset="0"/>
              </a:rPr>
              <a:t>On Our Influence</a:t>
            </a:r>
          </a:p>
          <a:p>
            <a:endParaRPr lang="en-US" sz="1200" b="1" dirty="0" smtClean="0">
              <a:solidFill>
                <a:srgbClr val="006600"/>
              </a:solidFill>
              <a:latin typeface="Calibri" panose="020F0502020204030204" pitchFamily="34" charset="0"/>
            </a:endParaRPr>
          </a:p>
          <a:p>
            <a:pPr lvl="1"/>
            <a:r>
              <a:rPr lang="en-US" sz="3200" b="1" dirty="0" smtClean="0">
                <a:latin typeface="Calibri" panose="020F0502020204030204" pitchFamily="34" charset="0"/>
              </a:rPr>
              <a:t>Ephesians 5:23</a:t>
            </a:r>
            <a:endParaRPr lang="en-US" sz="3200" b="1" dirty="0" smtClean="0">
              <a:latin typeface="Calibri" panose="020F0502020204030204" pitchFamily="34" charset="0"/>
            </a:endParaRPr>
          </a:p>
          <a:p>
            <a:pPr lvl="1"/>
            <a:endParaRPr lang="en-US" sz="600" b="1" dirty="0" smtClean="0">
              <a:latin typeface="Calibri" panose="020F0502020204030204" pitchFamily="34" charset="0"/>
            </a:endParaRPr>
          </a:p>
          <a:p>
            <a:pPr lvl="1"/>
            <a:r>
              <a:rPr lang="en-US" sz="3200" b="1" dirty="0" smtClean="0">
                <a:latin typeface="Calibri" panose="020F0502020204030204" pitchFamily="34" charset="0"/>
              </a:rPr>
              <a:t>Proverbs 22:6</a:t>
            </a:r>
          </a:p>
          <a:p>
            <a:pPr lvl="1"/>
            <a:endParaRPr lang="en-US" sz="600" b="1" dirty="0" smtClean="0">
              <a:latin typeface="Calibri" panose="020F0502020204030204" pitchFamily="34" charset="0"/>
            </a:endParaRPr>
          </a:p>
          <a:p>
            <a:pPr lvl="1"/>
            <a:r>
              <a:rPr lang="en-US" sz="3200" b="1" dirty="0" smtClean="0">
                <a:latin typeface="Calibri" panose="020F0502020204030204" pitchFamily="34" charset="0"/>
              </a:rPr>
              <a:t>Ezekiel 16:44</a:t>
            </a:r>
          </a:p>
          <a:p>
            <a:pPr lvl="1"/>
            <a:endParaRPr lang="en-US" sz="600" b="1" dirty="0" smtClean="0">
              <a:latin typeface="Calibri" panose="020F0502020204030204" pitchFamily="34" charset="0"/>
            </a:endParaRPr>
          </a:p>
          <a:p>
            <a:pPr lvl="1"/>
            <a:r>
              <a:rPr lang="en-US" sz="3200" b="1" dirty="0" smtClean="0">
                <a:latin typeface="Calibri" panose="020F0502020204030204" pitchFamily="34" charset="0"/>
              </a:rPr>
              <a:t>Joshua 24:15</a:t>
            </a:r>
          </a:p>
          <a:p>
            <a:pPr lvl="1"/>
            <a:endParaRPr lang="en-US" sz="600" b="1" dirty="0" smtClean="0">
              <a:latin typeface="Calibri" panose="020F0502020204030204" pitchFamily="34" charset="0"/>
            </a:endParaRPr>
          </a:p>
          <a:p>
            <a:pPr lvl="1"/>
            <a:r>
              <a:rPr lang="en-US" sz="3200" b="1" dirty="0" smtClean="0">
                <a:latin typeface="Calibri" panose="020F0502020204030204" pitchFamily="34" charset="0"/>
              </a:rPr>
              <a:t>Matt. 5:13-16; Philippians 2:15</a:t>
            </a:r>
            <a:endParaRPr lang="en-US" dirty="0"/>
          </a:p>
        </p:txBody>
      </p:sp>
    </p:spTree>
    <p:extLst>
      <p:ext uri="{BB962C8B-B14F-4D97-AF65-F5344CB8AC3E}">
        <p14:creationId xmlns:p14="http://schemas.microsoft.com/office/powerpoint/2010/main" val="407770597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1000"/>
                                        <p:tgtEl>
                                          <p:spTgt spid="6">
                                            <p:txEl>
                                              <p:pRg st="2" end="2"/>
                                            </p:txEl>
                                          </p:spTgt>
                                        </p:tgtEl>
                                      </p:cBhvr>
                                    </p:animEffect>
                                    <p:anim calcmode="lin" valueType="num">
                                      <p:cBhvr>
                                        <p:cTn id="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4" end="4"/>
                                            </p:txEl>
                                          </p:spTgt>
                                        </p:tgtEl>
                                        <p:attrNameLst>
                                          <p:attrName>style.visibility</p:attrName>
                                        </p:attrNameLst>
                                      </p:cBhvr>
                                      <p:to>
                                        <p:strVal val="visible"/>
                                      </p:to>
                                    </p:set>
                                    <p:animEffect transition="in" filter="fade">
                                      <p:cBhvr>
                                        <p:cTn id="14" dur="1000"/>
                                        <p:tgtEl>
                                          <p:spTgt spid="6">
                                            <p:txEl>
                                              <p:pRg st="4" end="4"/>
                                            </p:txEl>
                                          </p:spTgt>
                                        </p:tgtEl>
                                      </p:cBhvr>
                                    </p:animEffect>
                                    <p:anim calcmode="lin" valueType="num">
                                      <p:cBhvr>
                                        <p:cTn id="15"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fade">
                                      <p:cBhvr>
                                        <p:cTn id="21" dur="1000"/>
                                        <p:tgtEl>
                                          <p:spTgt spid="6">
                                            <p:txEl>
                                              <p:pRg st="6" end="6"/>
                                            </p:txEl>
                                          </p:spTgt>
                                        </p:tgtEl>
                                      </p:cBhvr>
                                    </p:animEffect>
                                    <p:anim calcmode="lin" valueType="num">
                                      <p:cBhvr>
                                        <p:cTn id="22"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8" end="8"/>
                                            </p:txEl>
                                          </p:spTgt>
                                        </p:tgtEl>
                                        <p:attrNameLst>
                                          <p:attrName>style.visibility</p:attrName>
                                        </p:attrNameLst>
                                      </p:cBhvr>
                                      <p:to>
                                        <p:strVal val="visible"/>
                                      </p:to>
                                    </p:set>
                                    <p:animEffect transition="in" filter="fade">
                                      <p:cBhvr>
                                        <p:cTn id="28" dur="1000"/>
                                        <p:tgtEl>
                                          <p:spTgt spid="6">
                                            <p:txEl>
                                              <p:pRg st="8" end="8"/>
                                            </p:txEl>
                                          </p:spTgt>
                                        </p:tgtEl>
                                      </p:cBhvr>
                                    </p:animEffect>
                                    <p:anim calcmode="lin" valueType="num">
                                      <p:cBhvr>
                                        <p:cTn id="29"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10" end="10"/>
                                            </p:txEl>
                                          </p:spTgt>
                                        </p:tgtEl>
                                        <p:attrNameLst>
                                          <p:attrName>style.visibility</p:attrName>
                                        </p:attrNameLst>
                                      </p:cBhvr>
                                      <p:to>
                                        <p:strVal val="visible"/>
                                      </p:to>
                                    </p:set>
                                    <p:animEffect transition="in" filter="fade">
                                      <p:cBhvr>
                                        <p:cTn id="35" dur="1000"/>
                                        <p:tgtEl>
                                          <p:spTgt spid="6">
                                            <p:txEl>
                                              <p:pRg st="10" end="10"/>
                                            </p:txEl>
                                          </p:spTgt>
                                        </p:tgtEl>
                                      </p:cBhvr>
                                    </p:animEffect>
                                    <p:anim calcmode="lin" valueType="num">
                                      <p:cBhvr>
                                        <p:cTn id="36" dur="1000" fill="hold"/>
                                        <p:tgtEl>
                                          <p:spTgt spid="6">
                                            <p:txEl>
                                              <p:pRg st="10" end="10"/>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951037"/>
            <a:ext cx="8229600" cy="4525963"/>
          </a:xfrm>
        </p:spPr>
        <p:txBody>
          <a:bodyPr>
            <a:noAutofit/>
          </a:bodyPr>
          <a:lstStyle/>
          <a:p>
            <a:r>
              <a:rPr lang="en-US" sz="3000" b="1" dirty="0" smtClean="0">
                <a:latin typeface="Calibri" panose="020F0502020204030204" pitchFamily="34" charset="0"/>
              </a:rPr>
              <a:t>“For the ways of man are before </a:t>
            </a:r>
            <a:r>
              <a:rPr lang="en-US" sz="3000" b="1" dirty="0" smtClean="0">
                <a:solidFill>
                  <a:srgbClr val="C00000"/>
                </a:solidFill>
                <a:latin typeface="Calibri" panose="020F0502020204030204" pitchFamily="34" charset="0"/>
              </a:rPr>
              <a:t>the eyes of the LORD</a:t>
            </a:r>
            <a:r>
              <a:rPr lang="en-US" sz="3000" b="1" dirty="0" smtClean="0">
                <a:latin typeface="Calibri" panose="020F0502020204030204" pitchFamily="34" charset="0"/>
              </a:rPr>
              <a:t>, and He ponders all his paths” (Prov. 5:21).</a:t>
            </a:r>
          </a:p>
          <a:p>
            <a:endParaRPr lang="en-US" sz="600" b="1" dirty="0" smtClean="0">
              <a:latin typeface="Calibri" panose="020F0502020204030204" pitchFamily="34" charset="0"/>
            </a:endParaRPr>
          </a:p>
          <a:p>
            <a:r>
              <a:rPr lang="en-US" sz="3000" b="1" dirty="0" smtClean="0">
                <a:latin typeface="Calibri" panose="020F0502020204030204" pitchFamily="34" charset="0"/>
              </a:rPr>
              <a:t>“</a:t>
            </a:r>
            <a:r>
              <a:rPr lang="en-US" sz="3000" b="1" dirty="0" smtClean="0">
                <a:solidFill>
                  <a:srgbClr val="C00000"/>
                </a:solidFill>
                <a:latin typeface="Calibri" panose="020F0502020204030204" pitchFamily="34" charset="0"/>
              </a:rPr>
              <a:t>The eyes of the LORD </a:t>
            </a:r>
            <a:r>
              <a:rPr lang="en-US" sz="3000" b="1" dirty="0" smtClean="0">
                <a:latin typeface="Calibri" panose="020F0502020204030204" pitchFamily="34" charset="0"/>
              </a:rPr>
              <a:t>are in every place, keeping watch on the evil and the good” (Proverbs 15:3).</a:t>
            </a:r>
          </a:p>
          <a:p>
            <a:endParaRPr lang="en-US" sz="600" b="1" dirty="0" smtClean="0">
              <a:latin typeface="Calibri" panose="020F0502020204030204" pitchFamily="34" charset="0"/>
            </a:endParaRPr>
          </a:p>
          <a:p>
            <a:r>
              <a:rPr lang="en-US" sz="3000" b="1" dirty="0" smtClean="0">
                <a:latin typeface="Calibri" panose="020F0502020204030204" pitchFamily="34" charset="0"/>
              </a:rPr>
              <a:t>“And there is no creature hidden from </a:t>
            </a:r>
            <a:r>
              <a:rPr lang="en-US" sz="3000" b="1" dirty="0" smtClean="0">
                <a:solidFill>
                  <a:srgbClr val="C00000"/>
                </a:solidFill>
                <a:latin typeface="Calibri" panose="020F0502020204030204" pitchFamily="34" charset="0"/>
              </a:rPr>
              <a:t>His sight</a:t>
            </a:r>
            <a:r>
              <a:rPr lang="en-US" sz="3000" b="1" dirty="0" smtClean="0">
                <a:latin typeface="Calibri" panose="020F0502020204030204" pitchFamily="34" charset="0"/>
              </a:rPr>
              <a:t>, but all things are naked and open to </a:t>
            </a:r>
            <a:r>
              <a:rPr lang="en-US" sz="3000" b="1" dirty="0" smtClean="0">
                <a:solidFill>
                  <a:srgbClr val="C00000"/>
                </a:solidFill>
                <a:latin typeface="Calibri" panose="020F0502020204030204" pitchFamily="34" charset="0"/>
              </a:rPr>
              <a:t>the eyes    of Him</a:t>
            </a:r>
            <a:r>
              <a:rPr lang="en-US" sz="3000" b="1" dirty="0" smtClean="0">
                <a:latin typeface="Calibri" panose="020F0502020204030204" pitchFamily="34" charset="0"/>
              </a:rPr>
              <a:t> to whom we must give account”     (Hebrews 4:13).</a:t>
            </a:r>
            <a:endParaRPr lang="en-US" sz="3000" dirty="0"/>
          </a:p>
        </p:txBody>
      </p:sp>
    </p:spTree>
    <p:extLst>
      <p:ext uri="{BB962C8B-B14F-4D97-AF65-F5344CB8AC3E}">
        <p14:creationId xmlns:p14="http://schemas.microsoft.com/office/powerpoint/2010/main" val="173712932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2179637"/>
            <a:ext cx="8229600" cy="4525963"/>
          </a:xfrm>
        </p:spPr>
        <p:txBody>
          <a:bodyPr/>
          <a:lstStyle/>
          <a:p>
            <a:r>
              <a:rPr lang="en-US" sz="4000" b="1" dirty="0" smtClean="0"/>
              <a:t>On our Time</a:t>
            </a:r>
          </a:p>
          <a:p>
            <a:endParaRPr lang="en-US" b="1" dirty="0" smtClean="0"/>
          </a:p>
          <a:p>
            <a:r>
              <a:rPr lang="en-US" sz="4000" b="1" dirty="0" smtClean="0"/>
              <a:t>On our Mind</a:t>
            </a:r>
          </a:p>
          <a:p>
            <a:endParaRPr lang="en-US" b="1" dirty="0" smtClean="0"/>
          </a:p>
          <a:p>
            <a:r>
              <a:rPr lang="en-US" sz="4000" b="1" dirty="0" smtClean="0"/>
              <a:t>On our Influence</a:t>
            </a:r>
          </a:p>
          <a:p>
            <a:endParaRPr lang="en-US" dirty="0"/>
          </a:p>
        </p:txBody>
      </p:sp>
    </p:spTree>
    <p:extLst>
      <p:ext uri="{BB962C8B-B14F-4D97-AF65-F5344CB8AC3E}">
        <p14:creationId xmlns:p14="http://schemas.microsoft.com/office/powerpoint/2010/main" val="81542073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6">
                                            <p:txEl>
                                              <p:pRg st="2" end="2"/>
                                            </p:txEl>
                                          </p:spTgt>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p:cTn id="19"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1524000"/>
            <a:ext cx="8229600" cy="1143000"/>
          </a:xfrm>
        </p:spPr>
        <p:txBody>
          <a:bodyPr>
            <a:noAutofit/>
          </a:bodyPr>
          <a:lstStyle/>
          <a:p>
            <a:r>
              <a:rPr lang="en-US" sz="6600" b="1" dirty="0" smtClean="0">
                <a:solidFill>
                  <a:srgbClr val="C00000"/>
                </a:solidFill>
                <a:latin typeface="Cambria" panose="02040503050406030204" pitchFamily="18" charset="0"/>
              </a:rPr>
              <a:t>The Effects of Entertainment</a:t>
            </a:r>
            <a:endParaRPr lang="en-US" sz="6600" b="1" dirty="0">
              <a:solidFill>
                <a:srgbClr val="C00000"/>
              </a:solidFill>
              <a:latin typeface="Cambria" panose="02040503050406030204" pitchFamily="18" charset="0"/>
            </a:endParaRPr>
          </a:p>
        </p:txBody>
      </p:sp>
      <p:pic>
        <p:nvPicPr>
          <p:cNvPr id="6" name="Picture 5" descr="http://www.nantucket-bucket.com/wp-content/uploads/2013/05/modern-family-tech-us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429000"/>
            <a:ext cx="43434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887769"/>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5" name="Content Placeholder 4"/>
          <p:cNvSpPr>
            <a:spLocks noGrp="1"/>
          </p:cNvSpPr>
          <p:nvPr>
            <p:ph idx="1"/>
          </p:nvPr>
        </p:nvSpPr>
        <p:spPr>
          <a:xfrm>
            <a:off x="457200" y="2179637"/>
            <a:ext cx="8229600" cy="4525963"/>
          </a:xfrm>
        </p:spPr>
        <p:txBody>
          <a:bodyPr>
            <a:normAutofit/>
          </a:bodyPr>
          <a:lstStyle/>
          <a:p>
            <a:r>
              <a:rPr lang="en-US" sz="4000" b="1" dirty="0" smtClean="0"/>
              <a:t>On our Time</a:t>
            </a:r>
          </a:p>
          <a:p>
            <a:endParaRPr lang="en-US" b="1" dirty="0" smtClean="0"/>
          </a:p>
          <a:p>
            <a:r>
              <a:rPr lang="en-US" sz="4000" b="1" dirty="0" smtClean="0"/>
              <a:t>On our Mind</a:t>
            </a:r>
          </a:p>
          <a:p>
            <a:endParaRPr lang="en-US" b="1" dirty="0" smtClean="0"/>
          </a:p>
          <a:p>
            <a:r>
              <a:rPr lang="en-US" sz="4000" b="1" dirty="0" smtClean="0"/>
              <a:t>On our Influence</a:t>
            </a:r>
            <a:endParaRPr lang="en-US" sz="4000" b="1" dirty="0"/>
          </a:p>
        </p:txBody>
      </p:sp>
    </p:spTree>
    <p:extLst>
      <p:ext uri="{BB962C8B-B14F-4D97-AF65-F5344CB8AC3E}">
        <p14:creationId xmlns:p14="http://schemas.microsoft.com/office/powerpoint/2010/main" val="416161098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457200" y="533400"/>
            <a:ext cx="8229600" cy="1143000"/>
          </a:xfrm>
        </p:spPr>
        <p:txBody>
          <a:bodyPr/>
          <a:lstStyle/>
          <a:p>
            <a:r>
              <a:rPr lang="en-US" b="1" dirty="0" smtClean="0">
                <a:solidFill>
                  <a:srgbClr val="C00000"/>
                </a:solidFill>
                <a:latin typeface="Cambria" panose="02040503050406030204" pitchFamily="18" charset="0"/>
              </a:rPr>
              <a:t>Acts 24:25</a:t>
            </a:r>
            <a:endParaRPr lang="en-US" b="1" dirty="0">
              <a:solidFill>
                <a:srgbClr val="C00000"/>
              </a:solidFill>
              <a:latin typeface="Cambria" panose="02040503050406030204" pitchFamily="18" charset="0"/>
            </a:endParaRPr>
          </a:p>
        </p:txBody>
      </p:sp>
      <p:sp>
        <p:nvSpPr>
          <p:cNvPr id="5" name="Content Placeholder 4"/>
          <p:cNvSpPr>
            <a:spLocks noGrp="1"/>
          </p:cNvSpPr>
          <p:nvPr>
            <p:ph idx="1"/>
          </p:nvPr>
        </p:nvSpPr>
        <p:spPr>
          <a:xfrm>
            <a:off x="457200" y="1874837"/>
            <a:ext cx="8229600" cy="4525963"/>
          </a:xfrm>
        </p:spPr>
        <p:txBody>
          <a:bodyPr>
            <a:normAutofit/>
          </a:bodyPr>
          <a:lstStyle/>
          <a:p>
            <a:r>
              <a:rPr lang="en-US" sz="3600" b="1" dirty="0" smtClean="0"/>
              <a:t>“But </a:t>
            </a:r>
            <a:r>
              <a:rPr lang="en-US" sz="3600" b="1" dirty="0"/>
              <a:t>as he was discussing righteousness, self-control and the judgment to come, Felix became frightened and said, “Go away for the present, and </a:t>
            </a:r>
            <a:r>
              <a:rPr lang="en-US" sz="3600" b="1" dirty="0">
                <a:solidFill>
                  <a:srgbClr val="C00000"/>
                </a:solidFill>
              </a:rPr>
              <a:t>when I find time</a:t>
            </a:r>
            <a:r>
              <a:rPr lang="en-US" sz="3600" b="1" dirty="0"/>
              <a:t> I will summon </a:t>
            </a:r>
            <a:r>
              <a:rPr lang="en-US" sz="3600" b="1" dirty="0" smtClean="0"/>
              <a:t>you.” (NASB)</a:t>
            </a:r>
            <a:endParaRPr lang="en-US" sz="3600" b="1" dirty="0"/>
          </a:p>
        </p:txBody>
      </p:sp>
    </p:spTree>
    <p:extLst>
      <p:ext uri="{BB962C8B-B14F-4D97-AF65-F5344CB8AC3E}">
        <p14:creationId xmlns:p14="http://schemas.microsoft.com/office/powerpoint/2010/main" val="196217999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2103437"/>
            <a:ext cx="8229600" cy="4525963"/>
          </a:xfrm>
        </p:spPr>
        <p:txBody>
          <a:bodyPr/>
          <a:lstStyle/>
          <a:p>
            <a:r>
              <a:rPr lang="en-US" sz="3600" b="1" dirty="0" smtClean="0">
                <a:solidFill>
                  <a:srgbClr val="C00000"/>
                </a:solidFill>
                <a:latin typeface="Calibri" panose="020F0502020204030204" pitchFamily="34" charset="0"/>
              </a:rPr>
              <a:t>On Our Time</a:t>
            </a:r>
          </a:p>
          <a:p>
            <a:endParaRPr lang="en-US" sz="800" b="1" dirty="0" smtClean="0">
              <a:latin typeface="Calibri" panose="020F0502020204030204" pitchFamily="34" charset="0"/>
            </a:endParaRPr>
          </a:p>
          <a:p>
            <a:pPr lvl="1"/>
            <a:r>
              <a:rPr lang="en-US" sz="3200" b="1" dirty="0" smtClean="0">
                <a:latin typeface="Calibri" panose="020F0502020204030204" pitchFamily="34" charset="0"/>
              </a:rPr>
              <a:t>“I don’t have time.” (cf. Acts 24:25)</a:t>
            </a:r>
          </a:p>
          <a:p>
            <a:pPr lvl="1"/>
            <a:endParaRPr lang="en-US" sz="800" b="1" dirty="0" smtClean="0">
              <a:latin typeface="Calibri" panose="020F0502020204030204" pitchFamily="34" charset="0"/>
            </a:endParaRPr>
          </a:p>
          <a:p>
            <a:pPr lvl="2"/>
            <a:r>
              <a:rPr lang="en-US" sz="3000" b="1" dirty="0" smtClean="0">
                <a:latin typeface="Calibri" panose="020F0502020204030204" pitchFamily="34" charset="0"/>
              </a:rPr>
              <a:t>Average time spent watching TV                per day in the U.S. is 5 hours.</a:t>
            </a:r>
          </a:p>
          <a:p>
            <a:pPr lvl="2"/>
            <a:endParaRPr lang="en-US" sz="800" b="1" dirty="0" smtClean="0">
              <a:latin typeface="Calibri" panose="020F0502020204030204" pitchFamily="34" charset="0"/>
            </a:endParaRPr>
          </a:p>
          <a:p>
            <a:pPr lvl="2"/>
            <a:r>
              <a:rPr lang="en-US" sz="3000" b="1" dirty="0" smtClean="0">
                <a:latin typeface="Calibri" panose="020F0502020204030204" pitchFamily="34" charset="0"/>
              </a:rPr>
              <a:t>Years the average person will                              have spent watching TV – 9 years.</a:t>
            </a:r>
            <a:endParaRPr lang="en-US" dirty="0"/>
          </a:p>
        </p:txBody>
      </p:sp>
    </p:spTree>
    <p:extLst>
      <p:ext uri="{BB962C8B-B14F-4D97-AF65-F5344CB8AC3E}">
        <p14:creationId xmlns:p14="http://schemas.microsoft.com/office/powerpoint/2010/main" val="329636347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circle(in)">
                                      <p:cBhvr>
                                        <p:cTn id="7" dur="20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1000"/>
                                        <p:tgtEl>
                                          <p:spTgt spid="6">
                                            <p:txEl>
                                              <p:pRg st="4" end="4"/>
                                            </p:txEl>
                                          </p:spTgt>
                                        </p:tgtEl>
                                      </p:cBhvr>
                                    </p:animEffect>
                                    <p:anim calcmode="lin" valueType="num">
                                      <p:cBhvr>
                                        <p:cTn id="1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animEffect transition="in" filter="fade">
                                      <p:cBhvr>
                                        <p:cTn id="19" dur="1000"/>
                                        <p:tgtEl>
                                          <p:spTgt spid="6">
                                            <p:txEl>
                                              <p:pRg st="6" end="6"/>
                                            </p:txEl>
                                          </p:spTgt>
                                        </p:tgtEl>
                                      </p:cBhvr>
                                    </p:animEffect>
                                    <p:anim calcmode="lin" valueType="num">
                                      <p:cBhvr>
                                        <p:cTn id="20"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533400"/>
            <a:ext cx="8229600" cy="1143000"/>
          </a:xfrm>
        </p:spPr>
        <p:txBody>
          <a:bodyPr>
            <a:normAutofit/>
          </a:bodyPr>
          <a:lstStyle/>
          <a:p>
            <a:r>
              <a:rPr lang="en-US" sz="4800" b="1" dirty="0" smtClean="0">
                <a:solidFill>
                  <a:srgbClr val="C00000"/>
                </a:solidFill>
                <a:latin typeface="Cambria" panose="02040503050406030204" pitchFamily="18" charset="0"/>
              </a:rPr>
              <a:t>The 23</a:t>
            </a:r>
            <a:r>
              <a:rPr lang="en-US" sz="4800" b="1" baseline="30000" dirty="0" smtClean="0">
                <a:solidFill>
                  <a:srgbClr val="C00000"/>
                </a:solidFill>
                <a:latin typeface="Cambria" panose="02040503050406030204" pitchFamily="18" charset="0"/>
              </a:rPr>
              <a:t>rd</a:t>
            </a:r>
            <a:r>
              <a:rPr lang="en-US" sz="4800" b="1" dirty="0" smtClean="0">
                <a:solidFill>
                  <a:srgbClr val="C00000"/>
                </a:solidFill>
                <a:latin typeface="Cambria" panose="02040503050406030204" pitchFamily="18" charset="0"/>
              </a:rPr>
              <a:t> Channel</a:t>
            </a:r>
            <a:endParaRPr lang="en-US" sz="4800"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798637"/>
            <a:ext cx="8229600" cy="4525963"/>
          </a:xfrm>
        </p:spPr>
        <p:txBody>
          <a:bodyPr>
            <a:noAutofit/>
          </a:bodyPr>
          <a:lstStyle/>
          <a:p>
            <a:r>
              <a:rPr lang="en-US" sz="2800" b="1" dirty="0" smtClean="0">
                <a:latin typeface="Calibri" panose="020F0502020204030204" pitchFamily="34" charset="0"/>
              </a:rPr>
              <a:t>The TV is my shepherd, My spiritual growth shall want; It makes me to sit down and do nothing for His Name's sake.</a:t>
            </a:r>
          </a:p>
          <a:p>
            <a:endParaRPr lang="en-US" sz="600" b="1" dirty="0" smtClean="0">
              <a:latin typeface="Calibri" panose="020F0502020204030204" pitchFamily="34" charset="0"/>
            </a:endParaRPr>
          </a:p>
          <a:p>
            <a:r>
              <a:rPr lang="en-US" sz="2800" b="1" dirty="0" smtClean="0">
                <a:latin typeface="Calibri" panose="020F0502020204030204" pitchFamily="34" charset="0"/>
              </a:rPr>
              <a:t>It requires all my spare time; It keeps me from doing my Christian duty. It produces so many good shows that I must see; It restores my knowledge of the world. </a:t>
            </a:r>
          </a:p>
          <a:p>
            <a:endParaRPr lang="en-US" sz="600" b="1" dirty="0" smtClean="0">
              <a:latin typeface="Calibri" panose="020F0502020204030204" pitchFamily="34" charset="0"/>
            </a:endParaRPr>
          </a:p>
          <a:p>
            <a:r>
              <a:rPr lang="en-US" sz="2800" b="1" dirty="0" smtClean="0">
                <a:latin typeface="Calibri" panose="020F0502020204030204" pitchFamily="34" charset="0"/>
              </a:rPr>
              <a:t>It keeps me from the study of God's Word. It leads me in the path of failing to attend worship and doing nothing for the kingdom of God.</a:t>
            </a:r>
          </a:p>
          <a:p>
            <a:endParaRPr lang="en-US" dirty="0"/>
          </a:p>
        </p:txBody>
      </p:sp>
    </p:spTree>
    <p:extLst>
      <p:ext uri="{BB962C8B-B14F-4D97-AF65-F5344CB8AC3E}">
        <p14:creationId xmlns:p14="http://schemas.microsoft.com/office/powerpoint/2010/main" val="330944898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533400"/>
            <a:ext cx="8229600" cy="1143000"/>
          </a:xfrm>
        </p:spPr>
        <p:txBody>
          <a:bodyPr>
            <a:normAutofit/>
          </a:bodyPr>
          <a:lstStyle/>
          <a:p>
            <a:r>
              <a:rPr lang="en-US" sz="4800" b="1" dirty="0" smtClean="0">
                <a:solidFill>
                  <a:srgbClr val="C00000"/>
                </a:solidFill>
                <a:latin typeface="Cambria" panose="02040503050406030204" pitchFamily="18" charset="0"/>
              </a:rPr>
              <a:t>The 23</a:t>
            </a:r>
            <a:r>
              <a:rPr lang="en-US" sz="4800" b="1" baseline="30000" dirty="0" smtClean="0">
                <a:solidFill>
                  <a:srgbClr val="C00000"/>
                </a:solidFill>
                <a:latin typeface="Cambria" panose="02040503050406030204" pitchFamily="18" charset="0"/>
              </a:rPr>
              <a:t>rd</a:t>
            </a:r>
            <a:r>
              <a:rPr lang="en-US" sz="4800" b="1" dirty="0" smtClean="0">
                <a:solidFill>
                  <a:srgbClr val="C00000"/>
                </a:solidFill>
                <a:latin typeface="Cambria" panose="02040503050406030204" pitchFamily="18" charset="0"/>
              </a:rPr>
              <a:t> Channel</a:t>
            </a:r>
            <a:endParaRPr lang="en-US" sz="4800"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828800"/>
            <a:ext cx="8229600" cy="4525963"/>
          </a:xfrm>
        </p:spPr>
        <p:txBody>
          <a:bodyPr>
            <a:noAutofit/>
          </a:bodyPr>
          <a:lstStyle/>
          <a:p>
            <a:r>
              <a:rPr lang="en-US" sz="2800" b="1" dirty="0" smtClean="0">
                <a:latin typeface="Calibri" panose="020F0502020204030204" pitchFamily="34" charset="0"/>
                <a:cs typeface="Narkisim" panose="020E0502050101010101" pitchFamily="34" charset="-79"/>
              </a:rPr>
              <a:t>Yea, though I live to be a hundred years old I shall view my TV as long as it works. It seems to be my closest companion; Its sounds and pictures they comfort me.</a:t>
            </a:r>
          </a:p>
          <a:p>
            <a:endParaRPr lang="en-US" sz="600" b="1" dirty="0" smtClean="0">
              <a:latin typeface="Calibri" panose="020F0502020204030204" pitchFamily="34" charset="0"/>
              <a:cs typeface="Narkisim" panose="020E0502050101010101" pitchFamily="34" charset="-79"/>
            </a:endParaRPr>
          </a:p>
          <a:p>
            <a:r>
              <a:rPr lang="en-US" sz="2800" b="1" dirty="0" smtClean="0">
                <a:latin typeface="Calibri" panose="020F0502020204030204" pitchFamily="34" charset="0"/>
                <a:cs typeface="Narkisim" panose="020E0502050101010101" pitchFamily="34" charset="-79"/>
              </a:rPr>
              <a:t>It provides entertainment for me and keeps me from doing important things with my family. It fills my head with ideas which differ from God's will.</a:t>
            </a:r>
          </a:p>
          <a:p>
            <a:endParaRPr lang="en-US" sz="600" b="1" dirty="0" smtClean="0">
              <a:latin typeface="Calibri" panose="020F0502020204030204" pitchFamily="34" charset="0"/>
              <a:cs typeface="Narkisim" panose="020E0502050101010101" pitchFamily="34" charset="-79"/>
            </a:endParaRPr>
          </a:p>
          <a:p>
            <a:r>
              <a:rPr lang="en-US" sz="2800" b="1" dirty="0" smtClean="0">
                <a:latin typeface="Calibri" panose="020F0502020204030204" pitchFamily="34" charset="0"/>
                <a:cs typeface="Narkisim" panose="020E0502050101010101" pitchFamily="34" charset="-79"/>
              </a:rPr>
              <a:t>Surely, because of all the wasted hours there will be a lack of reward at the Gates of Heaven; I shall not dwell in the house of the LORD forever.</a:t>
            </a:r>
            <a:endParaRPr lang="en-US" sz="2800" dirty="0"/>
          </a:p>
        </p:txBody>
      </p:sp>
    </p:spTree>
    <p:extLst>
      <p:ext uri="{BB962C8B-B14F-4D97-AF65-F5344CB8AC3E}">
        <p14:creationId xmlns:p14="http://schemas.microsoft.com/office/powerpoint/2010/main" val="365007243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981200"/>
            <a:ext cx="8229600" cy="4525963"/>
          </a:xfrm>
        </p:spPr>
        <p:txBody>
          <a:bodyPr>
            <a:noAutofit/>
          </a:bodyPr>
          <a:lstStyle/>
          <a:p>
            <a:r>
              <a:rPr lang="en-US" sz="3600" b="1" dirty="0" smtClean="0">
                <a:solidFill>
                  <a:srgbClr val="C00000"/>
                </a:solidFill>
                <a:latin typeface="Calibri" panose="020F0502020204030204" pitchFamily="34" charset="0"/>
              </a:rPr>
              <a:t>On Our Time</a:t>
            </a:r>
          </a:p>
          <a:p>
            <a:pPr lvl="1"/>
            <a:r>
              <a:rPr lang="en-US" sz="3200" b="1" dirty="0" smtClean="0">
                <a:latin typeface="Calibri" panose="020F0502020204030204" pitchFamily="34" charset="0"/>
              </a:rPr>
              <a:t>“I don’t have time.”</a:t>
            </a:r>
          </a:p>
          <a:p>
            <a:pPr lvl="2"/>
            <a:r>
              <a:rPr lang="en-US" sz="2800" b="1" dirty="0" smtClean="0">
                <a:latin typeface="Calibri" panose="020F0502020204030204" pitchFamily="34" charset="0"/>
              </a:rPr>
              <a:t>Average time spent watching TV per day in the U.S. is 5 hours.</a:t>
            </a:r>
          </a:p>
          <a:p>
            <a:pPr lvl="2"/>
            <a:r>
              <a:rPr lang="en-US" sz="2800" b="1" dirty="0" smtClean="0">
                <a:latin typeface="Calibri" panose="020F0502020204030204" pitchFamily="34" charset="0"/>
              </a:rPr>
              <a:t>Years the average person will                              have spent watching TV – 9 years.</a:t>
            </a:r>
            <a:endParaRPr lang="en-US" sz="3000" b="1" dirty="0" smtClean="0">
              <a:latin typeface="Calibri" panose="020F0502020204030204" pitchFamily="34" charset="0"/>
            </a:endParaRPr>
          </a:p>
          <a:p>
            <a:pPr lvl="3"/>
            <a:r>
              <a:rPr lang="en-US" sz="2800" b="1" dirty="0" smtClean="0">
                <a:latin typeface="Calibri" panose="020F0502020204030204" pitchFamily="34" charset="0"/>
              </a:rPr>
              <a:t>Ephesians 5:15-16; Colossians 4:5</a:t>
            </a:r>
          </a:p>
          <a:p>
            <a:pPr lvl="3"/>
            <a:r>
              <a:rPr lang="en-US" sz="2800" b="1" dirty="0" smtClean="0">
                <a:latin typeface="Calibri" panose="020F0502020204030204" pitchFamily="34" charset="0"/>
              </a:rPr>
              <a:t>Matthew 24:42-44; 9:37-38</a:t>
            </a:r>
          </a:p>
          <a:p>
            <a:pPr lvl="3"/>
            <a:r>
              <a:rPr lang="en-US" sz="2800" b="1" dirty="0" smtClean="0">
                <a:latin typeface="Calibri" panose="020F0502020204030204" pitchFamily="34" charset="0"/>
              </a:rPr>
              <a:t>Psalm 1:2; I Thess. 5:17; James 1:27</a:t>
            </a:r>
            <a:endParaRPr lang="en-US" dirty="0"/>
          </a:p>
        </p:txBody>
      </p:sp>
    </p:spTree>
    <p:extLst>
      <p:ext uri="{BB962C8B-B14F-4D97-AF65-F5344CB8AC3E}">
        <p14:creationId xmlns:p14="http://schemas.microsoft.com/office/powerpoint/2010/main" val="18026721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5" end="5"/>
                                            </p:txEl>
                                          </p:spTgt>
                                        </p:tgtEl>
                                        <p:attrNameLst>
                                          <p:attrName>style.visibility</p:attrName>
                                        </p:attrNameLst>
                                      </p:cBhvr>
                                      <p:to>
                                        <p:strVal val="visible"/>
                                      </p:to>
                                    </p:set>
                                    <p:animEffect transition="in" filter="fade">
                                      <p:cBhvr>
                                        <p:cTn id="14" dur="1000"/>
                                        <p:tgtEl>
                                          <p:spTgt spid="6">
                                            <p:txEl>
                                              <p:pRg st="5" end="5"/>
                                            </p:txEl>
                                          </p:spTgt>
                                        </p:tgtEl>
                                      </p:cBhvr>
                                    </p:animEffect>
                                    <p:anim calcmode="lin" valueType="num">
                                      <p:cBhvr>
                                        <p:cTn id="15"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fade">
                                      <p:cBhvr>
                                        <p:cTn id="21" dur="1000"/>
                                        <p:tgtEl>
                                          <p:spTgt spid="6">
                                            <p:txEl>
                                              <p:pRg st="6" end="6"/>
                                            </p:txEl>
                                          </p:spTgt>
                                        </p:tgtEl>
                                      </p:cBhvr>
                                    </p:animEffect>
                                    <p:anim calcmode="lin" valueType="num">
                                      <p:cBhvr>
                                        <p:cTn id="22"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s3.amazonaws.com/Keynotopia/Screenshots/iPad/iPad%20landscape%20library.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p:cNvSpPr>
            <a:spLocks noGrp="1"/>
          </p:cNvSpPr>
          <p:nvPr>
            <p:ph type="title"/>
          </p:nvPr>
        </p:nvSpPr>
        <p:spPr>
          <a:xfrm>
            <a:off x="457200" y="685800"/>
            <a:ext cx="8229600" cy="1143000"/>
          </a:xfrm>
        </p:spPr>
        <p:txBody>
          <a:bodyPr/>
          <a:lstStyle/>
          <a:p>
            <a:r>
              <a:rPr lang="en-US" b="1" dirty="0" smtClean="0">
                <a:solidFill>
                  <a:srgbClr val="C00000"/>
                </a:solidFill>
                <a:latin typeface="Cambria" panose="02040503050406030204" pitchFamily="18" charset="0"/>
              </a:rPr>
              <a:t>The Effects of Entertainment</a:t>
            </a:r>
            <a:endParaRPr lang="en-US" b="1" dirty="0">
              <a:solidFill>
                <a:srgbClr val="C00000"/>
              </a:solidFill>
              <a:latin typeface="Cambria" panose="02040503050406030204" pitchFamily="18" charset="0"/>
            </a:endParaRPr>
          </a:p>
        </p:txBody>
      </p:sp>
      <p:sp>
        <p:nvSpPr>
          <p:cNvPr id="6" name="Content Placeholder 5"/>
          <p:cNvSpPr>
            <a:spLocks noGrp="1"/>
          </p:cNvSpPr>
          <p:nvPr>
            <p:ph idx="1"/>
          </p:nvPr>
        </p:nvSpPr>
        <p:spPr>
          <a:xfrm>
            <a:off x="457200" y="1981200"/>
            <a:ext cx="8229600" cy="4525963"/>
          </a:xfrm>
        </p:spPr>
        <p:txBody>
          <a:bodyPr>
            <a:noAutofit/>
          </a:bodyPr>
          <a:lstStyle/>
          <a:p>
            <a:r>
              <a:rPr lang="en-US" sz="3600" b="1" dirty="0" smtClean="0">
                <a:solidFill>
                  <a:srgbClr val="C00000"/>
                </a:solidFill>
                <a:latin typeface="Calibri" panose="020F0502020204030204" pitchFamily="34" charset="0"/>
              </a:rPr>
              <a:t>On Our Mind</a:t>
            </a:r>
          </a:p>
          <a:p>
            <a:endParaRPr lang="en-US" sz="800" b="1" dirty="0" smtClean="0">
              <a:solidFill>
                <a:srgbClr val="C00000"/>
              </a:solidFill>
              <a:latin typeface="Calibri" panose="020F0502020204030204" pitchFamily="34" charset="0"/>
            </a:endParaRPr>
          </a:p>
          <a:p>
            <a:pPr lvl="1"/>
            <a:r>
              <a:rPr lang="en-US" altLang="en-US" sz="3200" b="1" dirty="0" smtClean="0">
                <a:latin typeface="Calibri" panose="020F0502020204030204" pitchFamily="34" charset="0"/>
              </a:rPr>
              <a:t>“For as he </a:t>
            </a:r>
            <a:r>
              <a:rPr lang="en-US" altLang="en-US" sz="3200" b="1" dirty="0" smtClean="0">
                <a:solidFill>
                  <a:srgbClr val="C00000"/>
                </a:solidFill>
                <a:latin typeface="Calibri" panose="020F0502020204030204" pitchFamily="34" charset="0"/>
              </a:rPr>
              <a:t>thinks in his heart</a:t>
            </a:r>
            <a:r>
              <a:rPr lang="en-US" altLang="en-US" sz="3200" b="1" dirty="0" smtClean="0">
                <a:latin typeface="Calibri" panose="020F0502020204030204" pitchFamily="34" charset="0"/>
              </a:rPr>
              <a:t>, so is he” (Proverbs 23:7).</a:t>
            </a:r>
          </a:p>
          <a:p>
            <a:pPr lvl="1"/>
            <a:endParaRPr lang="en-US" altLang="en-US" sz="800" b="1" dirty="0" smtClean="0">
              <a:latin typeface="Calibri" panose="020F0502020204030204" pitchFamily="34" charset="0"/>
            </a:endParaRPr>
          </a:p>
          <a:p>
            <a:pPr lvl="1"/>
            <a:r>
              <a:rPr lang="en-US" sz="3200" b="1" dirty="0" smtClean="0">
                <a:latin typeface="Calibri" panose="020F0502020204030204" pitchFamily="34" charset="0"/>
              </a:rPr>
              <a:t>“And do not be conformed to this world, but be transformed by </a:t>
            </a:r>
            <a:r>
              <a:rPr lang="en-US" sz="3200" b="1" dirty="0" smtClean="0">
                <a:solidFill>
                  <a:srgbClr val="C00000"/>
                </a:solidFill>
                <a:latin typeface="Calibri" panose="020F0502020204030204" pitchFamily="34" charset="0"/>
              </a:rPr>
              <a:t>the renewing of your mind</a:t>
            </a:r>
            <a:r>
              <a:rPr lang="en-US" sz="3200" b="1" dirty="0" smtClean="0">
                <a:latin typeface="Calibri" panose="020F0502020204030204" pitchFamily="34" charset="0"/>
              </a:rPr>
              <a:t>, that you may prove what is  that good and acceptable and perfect will of God” (Romans 12:2).</a:t>
            </a:r>
            <a:endParaRPr lang="en-US" dirty="0"/>
          </a:p>
        </p:txBody>
      </p:sp>
    </p:spTree>
    <p:extLst>
      <p:ext uri="{BB962C8B-B14F-4D97-AF65-F5344CB8AC3E}">
        <p14:creationId xmlns:p14="http://schemas.microsoft.com/office/powerpoint/2010/main" val="377372115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TotalTime>
  <Words>715</Words>
  <Application>Microsoft Office PowerPoint</Application>
  <PresentationFormat>On-screen Show (4:3)</PresentationFormat>
  <Paragraphs>75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The Effects of Entertainment</vt:lpstr>
      <vt:lpstr>The Effects of Entertainment</vt:lpstr>
      <vt:lpstr>Acts 24:25</vt:lpstr>
      <vt:lpstr>The Effects of Entertainment</vt:lpstr>
      <vt:lpstr>The 23rd Channel</vt:lpstr>
      <vt:lpstr>The 23rd Channel</vt:lpstr>
      <vt:lpstr>The Effects of Entertainment</vt:lpstr>
      <vt:lpstr>The Effects of Entertainment</vt:lpstr>
      <vt:lpstr>PowerPoint Presentation</vt:lpstr>
      <vt:lpstr>The Effects of Entertainment</vt:lpstr>
      <vt:lpstr>The Effects of Entertainment</vt:lpstr>
      <vt:lpstr>The Effects of Entertainment</vt:lpstr>
      <vt:lpstr>The Effects of Entertainment</vt:lpstr>
      <vt:lpstr>The Effects of Entertainment</vt:lpstr>
      <vt:lpstr>The Effects of Entertainment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Effects of Entertainment</dc:title>
  <dc:creator>Jesse Flowers</dc:creator>
  <cp:lastModifiedBy>Jesse Flowers</cp:lastModifiedBy>
  <cp:revision>10</cp:revision>
  <cp:lastPrinted>2014-07-17T19:01:01Z</cp:lastPrinted>
  <dcterms:created xsi:type="dcterms:W3CDTF">2014-07-17T05:47:34Z</dcterms:created>
  <dcterms:modified xsi:type="dcterms:W3CDTF">2016-04-05T20:17:29Z</dcterms:modified>
</cp:coreProperties>
</file>