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D4A0DA-9BE7-4632-AAF4-885929F05793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E354A0-EC78-4170-B43E-580F4FD046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699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E354A0-EC78-4170-B43E-580F4FD046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77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416510-F15B-442B-BEF9-B35DC37D7EC1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F43CDA7-943F-4AA1-8E00-5A73CDAE84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416510-F15B-442B-BEF9-B35DC37D7EC1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43CDA7-943F-4AA1-8E00-5A73CDAE84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416510-F15B-442B-BEF9-B35DC37D7EC1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43CDA7-943F-4AA1-8E00-5A73CDAE84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416510-F15B-442B-BEF9-B35DC37D7EC1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43CDA7-943F-4AA1-8E00-5A73CDAE843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416510-F15B-442B-BEF9-B35DC37D7EC1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43CDA7-943F-4AA1-8E00-5A73CDAE843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416510-F15B-442B-BEF9-B35DC37D7EC1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43CDA7-943F-4AA1-8E00-5A73CDAE843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416510-F15B-442B-BEF9-B35DC37D7EC1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43CDA7-943F-4AA1-8E00-5A73CDAE843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416510-F15B-442B-BEF9-B35DC37D7EC1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43CDA7-943F-4AA1-8E00-5A73CDAE843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416510-F15B-442B-BEF9-B35DC37D7EC1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43CDA7-943F-4AA1-8E00-5A73CDAE84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E416510-F15B-442B-BEF9-B35DC37D7EC1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43CDA7-943F-4AA1-8E00-5A73CDAE843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416510-F15B-442B-BEF9-B35DC37D7EC1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F43CDA7-943F-4AA1-8E00-5A73CDAE843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E416510-F15B-442B-BEF9-B35DC37D7EC1}" type="datetimeFigureOut">
              <a:rPr lang="en-US" smtClean="0"/>
              <a:t>9/29/2016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F43CDA7-943F-4AA1-8E00-5A73CDAE84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 dir="r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633428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Autofit/>
          </a:bodyPr>
          <a:lstStyle/>
          <a:p>
            <a:r>
              <a:rPr lang="en-US" sz="3000" b="1" dirty="0" smtClean="0">
                <a:latin typeface="Calibri" panose="020F0502020204030204" pitchFamily="34" charset="0"/>
              </a:rPr>
              <a:t>2% - I had a special need.</a:t>
            </a:r>
          </a:p>
          <a:p>
            <a:endParaRPr lang="en-US" sz="300" b="1" dirty="0" smtClean="0">
              <a:latin typeface="Calibri" panose="020F0502020204030204" pitchFamily="34" charset="0"/>
            </a:endParaRPr>
          </a:p>
          <a:p>
            <a:r>
              <a:rPr lang="en-US" sz="3000" b="1" dirty="0" smtClean="0">
                <a:latin typeface="Calibri" panose="020F0502020204030204" pitchFamily="34" charset="0"/>
              </a:rPr>
              <a:t>3% - I just walked in.</a:t>
            </a:r>
          </a:p>
          <a:p>
            <a:endParaRPr lang="en-US" sz="300" b="1" dirty="0" smtClean="0">
              <a:latin typeface="Calibri" panose="020F0502020204030204" pitchFamily="34" charset="0"/>
            </a:endParaRPr>
          </a:p>
          <a:p>
            <a:r>
              <a:rPr lang="en-US" sz="3000" b="1" dirty="0" smtClean="0">
                <a:latin typeface="Calibri" panose="020F0502020204030204" pitchFamily="34" charset="0"/>
              </a:rPr>
              <a:t>6% - I like the minister. </a:t>
            </a:r>
          </a:p>
          <a:p>
            <a:endParaRPr lang="en-US" sz="300" b="1" dirty="0" smtClean="0">
              <a:latin typeface="Calibri" panose="020F0502020204030204" pitchFamily="34" charset="0"/>
            </a:endParaRPr>
          </a:p>
          <a:p>
            <a:r>
              <a:rPr lang="en-US" sz="3000" b="1" dirty="0" smtClean="0">
                <a:latin typeface="Calibri" panose="020F0502020204030204" pitchFamily="34" charset="0"/>
              </a:rPr>
              <a:t>3% - I liked the programs.</a:t>
            </a:r>
          </a:p>
          <a:p>
            <a:endParaRPr lang="en-US" sz="300" b="1" dirty="0" smtClean="0">
              <a:latin typeface="Calibri" panose="020F0502020204030204" pitchFamily="34" charset="0"/>
            </a:endParaRPr>
          </a:p>
          <a:p>
            <a:r>
              <a:rPr lang="en-US" sz="3000" b="1" dirty="0" smtClean="0">
                <a:latin typeface="Calibri" panose="020F0502020204030204" pitchFamily="34" charset="0"/>
              </a:rPr>
              <a:t>1% - I visited there.</a:t>
            </a:r>
          </a:p>
          <a:p>
            <a:endParaRPr lang="en-US" sz="300" b="1" dirty="0" smtClean="0">
              <a:latin typeface="Calibri" panose="020F0502020204030204" pitchFamily="34" charset="0"/>
            </a:endParaRPr>
          </a:p>
          <a:p>
            <a:r>
              <a:rPr lang="en-US" sz="3000" b="1" dirty="0" smtClean="0">
                <a:latin typeface="Calibri" panose="020F0502020204030204" pitchFamily="34" charset="0"/>
              </a:rPr>
              <a:t>5% - I liked the Bible class.</a:t>
            </a:r>
          </a:p>
          <a:p>
            <a:endParaRPr lang="en-US" sz="300" b="1" dirty="0" smtClean="0">
              <a:latin typeface="Calibri" panose="020F0502020204030204" pitchFamily="34" charset="0"/>
            </a:endParaRPr>
          </a:p>
          <a:p>
            <a:r>
              <a:rPr lang="en-US" sz="3000" b="1" dirty="0" smtClean="0">
                <a:latin typeface="Calibri" panose="020F0502020204030204" pitchFamily="34" charset="0"/>
              </a:rPr>
              <a:t>5% - I attended a gospel meeting.</a:t>
            </a:r>
          </a:p>
          <a:p>
            <a:endParaRPr lang="en-US" sz="300" b="1" dirty="0" smtClean="0">
              <a:latin typeface="Calibri" panose="020F0502020204030204" pitchFamily="34" charset="0"/>
            </a:endParaRPr>
          </a:p>
          <a:p>
            <a:r>
              <a:rPr lang="en-US" sz="3000" b="1" dirty="0" smtClean="0">
                <a:latin typeface="Calibri" panose="020F0502020204030204" pitchFamily="34" charset="0"/>
              </a:rPr>
              <a:t>75% - A friend or relative invited me.</a:t>
            </a:r>
            <a:endParaRPr lang="en-US" sz="3000" b="1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Invited Anyone Lately?</a:t>
            </a:r>
            <a:endParaRPr lang="en-US" sz="4400" dirty="0">
              <a:solidFill>
                <a:srgbClr val="0070C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85846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36</a:t>
            </a:r>
            <a:r>
              <a:rPr lang="en-US" sz="2800" b="1" dirty="0" smtClean="0">
                <a:latin typeface="Calibri" panose="020F0502020204030204" pitchFamily="34" charset="0"/>
              </a:rPr>
              <a:t>  But when He saw the multitudes, He was moved with compassion for them, because they were weary and scattered, like sheep having no shepherd.</a:t>
            </a:r>
          </a:p>
          <a:p>
            <a:endParaRPr lang="en-US" sz="1200" b="1" dirty="0" smtClean="0">
              <a:latin typeface="Calibri" panose="020F0502020204030204" pitchFamily="34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37</a:t>
            </a:r>
            <a:r>
              <a:rPr lang="en-US" sz="2800" b="1" dirty="0" smtClean="0">
                <a:latin typeface="Calibri" panose="020F0502020204030204" pitchFamily="34" charset="0"/>
              </a:rPr>
              <a:t>  Then He said to His disciples, “The harvest truly is plentiful, but the laborers are few.</a:t>
            </a:r>
          </a:p>
          <a:p>
            <a:endParaRPr lang="en-US" sz="1200" b="1" dirty="0" smtClean="0">
              <a:latin typeface="Calibri" panose="020F0502020204030204" pitchFamily="34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38 </a:t>
            </a:r>
            <a:r>
              <a:rPr lang="en-US" sz="2800" b="1" dirty="0" smtClean="0">
                <a:latin typeface="Calibri" panose="020F0502020204030204" pitchFamily="34" charset="0"/>
              </a:rPr>
              <a:t> Therefore pray the Lord of the harvest to send out laborers into His harvest.”</a:t>
            </a:r>
            <a:endParaRPr lang="en-US" sz="2800" b="1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  <a:effectLst/>
                <a:latin typeface="Cambria" panose="02040503050406030204" pitchFamily="18" charset="0"/>
              </a:rPr>
              <a:t>Matthew 9:36-38</a:t>
            </a:r>
            <a:endParaRPr lang="en-US" sz="4800" b="1" dirty="0">
              <a:solidFill>
                <a:srgbClr val="0070C0"/>
              </a:solidFill>
              <a:effectLst/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93139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Fear</a:t>
            </a: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Prov. 29:25; Acts 18:9-10</a:t>
            </a:r>
          </a:p>
          <a:p>
            <a:pPr lvl="1"/>
            <a:endParaRPr lang="en-US" sz="1000" b="1" dirty="0" smtClean="0">
              <a:latin typeface="Calibri" panose="020F0502020204030204" pitchFamily="34" charset="0"/>
            </a:endParaRPr>
          </a:p>
          <a:p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Discouragement</a:t>
            </a: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Gal. 6:9; Isa. 55:11; Rom. 1:16</a:t>
            </a:r>
          </a:p>
          <a:p>
            <a:pPr lvl="1"/>
            <a:endParaRPr lang="en-US" sz="1000" b="1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Prejudice</a:t>
            </a: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1 Cor. 6:9-11; Acts 10:34</a:t>
            </a:r>
          </a:p>
          <a:p>
            <a:pPr lvl="1"/>
            <a:endParaRPr lang="en-US" sz="1000" b="1" dirty="0" smtClean="0">
              <a:latin typeface="Calibri" panose="020F0502020204030204" pitchFamily="34" charset="0"/>
            </a:endParaRPr>
          </a:p>
          <a:p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No Zeal</a:t>
            </a: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Jer. 20:9; Rev. 3:15-16, 19</a:t>
            </a:r>
            <a:endParaRPr lang="en-US" sz="2800" b="1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800" b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Hindrances &amp; Obstacles to Saving Souls</a:t>
            </a:r>
            <a:endParaRPr lang="en-US" sz="3800" b="1" dirty="0">
              <a:solidFill>
                <a:srgbClr val="0070C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36059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Selfishness</a:t>
            </a:r>
            <a:endParaRPr lang="en-US" sz="3200" b="1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Luke 14:18-20; Matt. 6:33; Phil. 2:3-4</a:t>
            </a:r>
            <a:endParaRPr lang="en-US" sz="2800" b="1" dirty="0">
              <a:latin typeface="Calibri" panose="020F0502020204030204" pitchFamily="34" charset="0"/>
            </a:endParaRPr>
          </a:p>
          <a:p>
            <a:pPr lvl="1"/>
            <a:endParaRPr lang="en-US" sz="1000" b="1" dirty="0">
              <a:latin typeface="Calibri" panose="020F0502020204030204" pitchFamily="34" charset="0"/>
            </a:endParaRPr>
          </a:p>
          <a:p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Lack of Knowledge</a:t>
            </a:r>
            <a:endParaRPr lang="en-US" sz="3200" b="1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Hosea 4:6; Heb. 5:12</a:t>
            </a:r>
            <a:endParaRPr lang="en-US" sz="2800" b="1" dirty="0">
              <a:latin typeface="Calibri" panose="020F0502020204030204" pitchFamily="34" charset="0"/>
            </a:endParaRPr>
          </a:p>
          <a:p>
            <a:pPr lvl="1"/>
            <a:endParaRPr lang="en-US" sz="1000" b="1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No Real Effort</a:t>
            </a:r>
            <a:endParaRPr lang="en-US" sz="3200" b="1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Luke 8:11; 1 Cor. 3:6</a:t>
            </a:r>
            <a:endParaRPr lang="en-US" sz="2800" b="1" dirty="0">
              <a:latin typeface="Calibri" panose="020F0502020204030204" pitchFamily="34" charset="0"/>
            </a:endParaRPr>
          </a:p>
          <a:p>
            <a:pPr lvl="1"/>
            <a:endParaRPr lang="en-US" sz="1000" b="1" dirty="0">
              <a:latin typeface="Calibri" panose="020F0502020204030204" pitchFamily="34" charset="0"/>
            </a:endParaRPr>
          </a:p>
          <a:p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Lose Sight of Heaven</a:t>
            </a:r>
            <a:endParaRPr lang="en-US" sz="3200" b="1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Heb. 11:13-16; Col. 3:2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Hindrances &amp; Obstacles to Saving Souls</a:t>
            </a:r>
            <a:endParaRPr lang="en-US" sz="3800" dirty="0">
              <a:solidFill>
                <a:srgbClr val="0070C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33749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Finding Prospects to Teach</a:t>
            </a:r>
            <a:endParaRPr lang="en-US" sz="4400" dirty="0">
              <a:solidFill>
                <a:srgbClr val="0070C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>
          <a:xfrm>
            <a:off x="457200" y="2306637"/>
            <a:ext cx="4040188" cy="3941763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Calibri" panose="020F0502020204030204" pitchFamily="34" charset="0"/>
              </a:rPr>
              <a:t>Visitors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Spouses of members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Other relatives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Members’ friends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Neighbors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New residents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Dating couples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Young people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645025" y="2306637"/>
            <a:ext cx="4041775" cy="3941763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Calibri" panose="020F0502020204030204" pitchFamily="34" charset="0"/>
              </a:rPr>
              <a:t>Door-to-door </a:t>
            </a:r>
            <a:r>
              <a:rPr lang="en-US" sz="2800" b="1" dirty="0" smtClean="0">
                <a:latin typeface="Calibri" panose="020F0502020204030204" pitchFamily="34" charset="0"/>
              </a:rPr>
              <a:t>contacts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Fellow co-workers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Newspaper ads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Sports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Organizations &amp; clubs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School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Hair stylist </a:t>
            </a:r>
          </a:p>
          <a:p>
            <a:r>
              <a:rPr lang="en-US" sz="2800" b="1" dirty="0" smtClean="0">
                <a:latin typeface="Calibri" panose="020F0502020204030204" pitchFamily="34" charset="0"/>
              </a:rPr>
              <a:t>Doctor/Dentist</a:t>
            </a:r>
            <a:endParaRPr lang="en-US" sz="2800" b="1" dirty="0">
              <a:latin typeface="Calibri" panose="020F0502020204030204" pitchFamily="34" charset="0"/>
            </a:endParaRPr>
          </a:p>
          <a:p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2133600" y="1371600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solidFill>
                  <a:srgbClr val="C00000"/>
                </a:solidFill>
                <a:latin typeface="Cambria" panose="02040503050406030204" pitchFamily="18" charset="0"/>
              </a:rPr>
              <a:t>Some Possible Prospects</a:t>
            </a:r>
            <a:r>
              <a:rPr lang="en-US" sz="3200" b="1" dirty="0">
                <a:solidFill>
                  <a:srgbClr val="C00000"/>
                </a:solidFill>
                <a:latin typeface="Cambria" panose="02040503050406030204" pitchFamily="18" charset="0"/>
              </a:rPr>
              <a:t>:</a:t>
            </a:r>
            <a:endParaRPr lang="en-US" sz="3200" b="1" u="sng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8628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Persuasion is Needed</a:t>
            </a: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Acts 2:40; 17:1-5; 26:28; 28:24; 2 Cor. 5:10-11</a:t>
            </a:r>
          </a:p>
          <a:p>
            <a:pPr lvl="1"/>
            <a:endParaRPr lang="en-US" sz="1000" b="1" dirty="0">
              <a:latin typeface="Calibri" panose="020F0502020204030204" pitchFamily="34" charset="0"/>
            </a:endParaRPr>
          </a:p>
          <a:p>
            <a:pPr lvl="2"/>
            <a:r>
              <a:rPr lang="en-US" sz="3000" b="1" dirty="0" smtClean="0">
                <a:latin typeface="Calibri" panose="020F0502020204030204" pitchFamily="34" charset="0"/>
              </a:rPr>
              <a:t>Remember in most cases your prospect is one of the three S’s: </a:t>
            </a:r>
          </a:p>
          <a:p>
            <a:pPr lvl="3"/>
            <a:r>
              <a:rPr lang="en-US" sz="2800" b="1" dirty="0" smtClean="0">
                <a:latin typeface="Calibri" panose="020F0502020204030204" pitchFamily="34" charset="0"/>
              </a:rPr>
              <a:t>Sincere</a:t>
            </a:r>
          </a:p>
          <a:p>
            <a:pPr lvl="3"/>
            <a:r>
              <a:rPr lang="en-US" sz="2800" b="1" dirty="0" smtClean="0">
                <a:latin typeface="Calibri" panose="020F0502020204030204" pitchFamily="34" charset="0"/>
              </a:rPr>
              <a:t>Saved </a:t>
            </a:r>
          </a:p>
          <a:p>
            <a:pPr lvl="3"/>
            <a:r>
              <a:rPr lang="en-US" sz="2800" b="1" dirty="0" smtClean="0">
                <a:latin typeface="Calibri" panose="020F0502020204030204" pitchFamily="34" charset="0"/>
              </a:rPr>
              <a:t>Satisfied </a:t>
            </a:r>
          </a:p>
          <a:p>
            <a:pPr lvl="3"/>
            <a:endParaRPr lang="en-US" sz="1400" b="1" dirty="0" smtClean="0">
              <a:latin typeface="Calibri" panose="020F0502020204030204" pitchFamily="34" charset="0"/>
            </a:endParaRPr>
          </a:p>
          <a:p>
            <a:pPr lvl="2"/>
            <a:r>
              <a:rPr lang="en-US" sz="3000" b="1" u="sng" dirty="0" smtClean="0">
                <a:latin typeface="Calibri" panose="020F0502020204030204" pitchFamily="34" charset="0"/>
              </a:rPr>
              <a:t>ALL</a:t>
            </a:r>
            <a:r>
              <a:rPr lang="en-US" sz="3000" b="1" dirty="0" smtClean="0">
                <a:latin typeface="Calibri" panose="020F0502020204030204" pitchFamily="34" charset="0"/>
              </a:rPr>
              <a:t> are prospects unless proven otherwise.</a:t>
            </a:r>
            <a:endParaRPr lang="en-US" sz="3000" b="1" dirty="0">
              <a:latin typeface="Calibri" panose="020F0502020204030204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Finding Prospects to Teach</a:t>
            </a:r>
            <a:endParaRPr lang="en-US" sz="4400" dirty="0">
              <a:solidFill>
                <a:srgbClr val="0070C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60209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686800" cy="4525963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Who?</a:t>
            </a: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We need to get a number of people clearly in mind.</a:t>
            </a: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“Someday, I’m going to convert somebody.”</a:t>
            </a:r>
          </a:p>
          <a:p>
            <a:pPr lvl="1"/>
            <a:endParaRPr lang="en-US" sz="1000" b="1" dirty="0" smtClean="0">
              <a:latin typeface="Calibri" panose="020F0502020204030204" pitchFamily="34" charset="0"/>
            </a:endParaRPr>
          </a:p>
          <a:p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Pray for them</a:t>
            </a: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1 Tim. 2:1; Rom. 10:1-3; Col. 4:2-3</a:t>
            </a:r>
          </a:p>
          <a:p>
            <a:pPr lvl="1"/>
            <a:endParaRPr lang="en-US" sz="1000" b="1" dirty="0" smtClean="0">
              <a:latin typeface="Calibri" panose="020F0502020204030204" pitchFamily="34" charset="0"/>
            </a:endParaRPr>
          </a:p>
          <a:p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Get to know them</a:t>
            </a: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Out of genuine interest &amp; concern for these precious souls, find out as much as you can about them.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Getting Started in Personal Evangelism</a:t>
            </a:r>
            <a:endParaRPr lang="en-US" sz="3800" dirty="0">
              <a:solidFill>
                <a:srgbClr val="0070C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48909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Think </a:t>
            </a: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</a:rPr>
              <a:t>about </a:t>
            </a:r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tools</a:t>
            </a: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Home study classes, correspondence courses, tracts, CD/DVD sermons, worship services, etc.</a:t>
            </a:r>
            <a:endParaRPr lang="en-US" sz="2800" b="1" dirty="0">
              <a:latin typeface="Calibri" panose="020F0502020204030204" pitchFamily="34" charset="0"/>
            </a:endParaRPr>
          </a:p>
          <a:p>
            <a:endParaRPr lang="en-US" sz="1000" b="1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Plan </a:t>
            </a: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</a:rPr>
              <a:t>your </a:t>
            </a:r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work</a:t>
            </a: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Decide what approach your going to make to reach this precious soul (2 Tim. 2:24-26).</a:t>
            </a:r>
          </a:p>
          <a:p>
            <a:pPr lvl="1"/>
            <a:endParaRPr lang="en-US" sz="1000" b="1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</a:rPr>
              <a:t>Work your plan</a:t>
            </a:r>
            <a:r>
              <a:rPr lang="en-US" sz="32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!</a:t>
            </a:r>
            <a:endParaRPr lang="en-US" dirty="0" smtClean="0">
              <a:solidFill>
                <a:srgbClr val="0070C0"/>
              </a:solidFill>
            </a:endParaRP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Do it, don’t delay!</a:t>
            </a: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James 4:17; 1 Cor. 3:5-6</a:t>
            </a:r>
            <a:endParaRPr lang="en-US" sz="2800" b="1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80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Getting Started in Personal Evangelism</a:t>
            </a:r>
            <a:endParaRPr lang="en-US" sz="3800" dirty="0">
              <a:solidFill>
                <a:srgbClr val="0070C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47989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b="1" dirty="0" smtClean="0">
                <a:latin typeface="Calibri" panose="020F0502020204030204" pitchFamily="34" charset="0"/>
              </a:rPr>
              <a:t>Look for opportunities in ordinary situations (John 4:6).</a:t>
            </a:r>
          </a:p>
          <a:p>
            <a:r>
              <a:rPr lang="en-US" sz="3000" b="1" dirty="0" smtClean="0">
                <a:latin typeface="Calibri" panose="020F0502020204030204" pitchFamily="34" charset="0"/>
              </a:rPr>
              <a:t>Start the conversation with a spiritual goal in mind (John 4:7).</a:t>
            </a:r>
          </a:p>
          <a:p>
            <a:r>
              <a:rPr lang="en-US" sz="3000" b="1" dirty="0" smtClean="0">
                <a:latin typeface="Calibri" panose="020F0502020204030204" pitchFamily="34" charset="0"/>
              </a:rPr>
              <a:t>Keep your message plain and simple (4:7-15).</a:t>
            </a:r>
          </a:p>
          <a:p>
            <a:r>
              <a:rPr lang="en-US" sz="3000" b="1" dirty="0" smtClean="0">
                <a:latin typeface="Calibri" panose="020F0502020204030204" pitchFamily="34" charset="0"/>
              </a:rPr>
              <a:t>Remember, everyone is a prospect unless proven otherwise (Mark 16:15)</a:t>
            </a:r>
          </a:p>
          <a:p>
            <a:r>
              <a:rPr lang="en-US" sz="3000" b="1" dirty="0" smtClean="0">
                <a:latin typeface="Calibri" panose="020F0502020204030204" pitchFamily="34" charset="0"/>
              </a:rPr>
              <a:t>Simply ask and invite!</a:t>
            </a:r>
          </a:p>
          <a:p>
            <a:pPr lvl="1"/>
            <a:r>
              <a:rPr lang="en-US" sz="2800" b="1" dirty="0" smtClean="0">
                <a:latin typeface="Calibri" panose="020F0502020204030204" pitchFamily="34" charset="0"/>
              </a:rPr>
              <a:t>Jn. 1:46; 4:29; Acts 8:30; 10:25; Lk. 19:10</a:t>
            </a:r>
            <a:endParaRPr lang="en-US" sz="2800" b="1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</a:rPr>
              <a:t>How to Initiate a Bible Study</a:t>
            </a:r>
            <a:endParaRPr lang="en-US" sz="4400" dirty="0">
              <a:solidFill>
                <a:srgbClr val="0070C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16391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1103</TotalTime>
  <Words>514</Words>
  <Application>Microsoft Office PowerPoint</Application>
  <PresentationFormat>On-screen Show (4:3)</PresentationFormat>
  <Paragraphs>102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PowerPoint Presentation</vt:lpstr>
      <vt:lpstr>Matthew 9:36-38</vt:lpstr>
      <vt:lpstr>Hindrances &amp; Obstacles to Saving Souls</vt:lpstr>
      <vt:lpstr>Hindrances &amp; Obstacles to Saving Souls</vt:lpstr>
      <vt:lpstr>Finding Prospects to Teach</vt:lpstr>
      <vt:lpstr>Finding Prospects to Teach</vt:lpstr>
      <vt:lpstr>Getting Started in Personal Evangelism</vt:lpstr>
      <vt:lpstr>Getting Started in Personal Evangelism</vt:lpstr>
      <vt:lpstr>How to Initiate a Bible Study</vt:lpstr>
      <vt:lpstr>Invited Anyone Lately?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Jesse Flowers</dc:creator>
  <cp:lastModifiedBy>Jesse Flowers</cp:lastModifiedBy>
  <cp:revision>16</cp:revision>
  <dcterms:created xsi:type="dcterms:W3CDTF">2016-09-29T17:36:45Z</dcterms:created>
  <dcterms:modified xsi:type="dcterms:W3CDTF">2016-09-30T12:00:25Z</dcterms:modified>
</cp:coreProperties>
</file>