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60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9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99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9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1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2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0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4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2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8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9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0B02C-14E4-4CAE-B88B-4B08363CF8C8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12055-5BA7-458B-B511-61FC73D2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2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Cambria"/>
              </a:rPr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Many Old Testament passages include these or similar words “So you shall put away the evil from your midst.” 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In the New Testament we put evil away by:</a:t>
            </a: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Romans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6:6</a:t>
            </a:r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Colossians 3:9 </a:t>
            </a:r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Romans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16:17 </a:t>
            </a:r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lvl="2">
              <a:buFont typeface="Wingdings" pitchFamily="2" charset="2"/>
              <a:buChar char="ü"/>
            </a:pPr>
            <a:r>
              <a:rPr lang="en-US" sz="2800" b="1" i="1" u="none" strike="noStrike" baseline="0" dirty="0" smtClean="0">
                <a:solidFill>
                  <a:srgbClr val="4F81BD"/>
                </a:solidFill>
                <a:latin typeface="Cambria"/>
              </a:rPr>
              <a:t>This </a:t>
            </a:r>
            <a:r>
              <a:rPr lang="en-US" sz="2800" b="1" i="1" u="none" strike="noStrike" baseline="0" dirty="0" smtClean="0">
                <a:solidFill>
                  <a:srgbClr val="4F81BD"/>
                </a:solidFill>
                <a:latin typeface="Cambria"/>
              </a:rPr>
              <a:t>one puts away the person or evildoer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In the New Testament:</a:t>
            </a: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Rom. 13: The Power of physical enforcement is ceded to the civil Govt.</a:t>
            </a: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Spiritual enforcement is each individual</a:t>
            </a:r>
            <a:endParaRPr lang="en-US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6520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  </a:t>
            </a:r>
            <a:r>
              <a:rPr lang="en-US" b="1" i="0" u="none" strike="noStrike" baseline="0" dirty="0" smtClean="0">
                <a:solidFill>
                  <a:srgbClr val="0070C0"/>
                </a:solidFill>
                <a:latin typeface="Cambria"/>
              </a:rPr>
              <a:t>False </a:t>
            </a:r>
            <a:r>
              <a:rPr lang="en-US" b="1" i="0" u="none" strike="noStrike" baseline="0" dirty="0" smtClean="0">
                <a:solidFill>
                  <a:srgbClr val="0070C0"/>
                </a:solidFill>
                <a:latin typeface="Cambria"/>
              </a:rPr>
              <a:t>Witness</a:t>
            </a:r>
            <a:r>
              <a:rPr lang="en-US" b="1" i="0" u="none" strike="noStrike" baseline="0" dirty="0" smtClean="0">
                <a:solidFill>
                  <a:srgbClr val="0070C0"/>
                </a:solidFill>
                <a:latin typeface="Cambria"/>
              </a:rPr>
              <a:t> Deut 19:16-21</a:t>
            </a:r>
            <a:endParaRPr lang="en-US" b="1" i="0" u="none" strike="noStrike" baseline="0" dirty="0" smtClean="0">
              <a:solidFill>
                <a:srgbClr val="0070C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R="0" lvl="0" rtl="0"/>
            <a:r>
              <a:rPr lang="en-US" b="1" i="0" u="none" strike="noStrike" baseline="0" dirty="0" err="1" smtClean="0">
                <a:solidFill>
                  <a:srgbClr val="4F81BD"/>
                </a:solidFill>
                <a:latin typeface="Cambria"/>
              </a:rPr>
              <a:t>Prov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 6:16-19 16 These six things the LORD hates, Yes, seven are an abomination to Him: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…Vs. 19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A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false witness who speaks lies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….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Deut 19:16 …false witness rises 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Vs.19 shall do to him as he thought to have done </a:t>
            </a:r>
          </a:p>
          <a:p>
            <a:pPr lvl="1"/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Deut 19:20 And those who remain shall hear and fear, and hereafter they shall </a:t>
            </a:r>
            <a:r>
              <a:rPr lang="en-US" b="1" i="1" u="none" strike="noStrike" baseline="0" dirty="0" smtClean="0">
                <a:solidFill>
                  <a:srgbClr val="FF0000"/>
                </a:solidFill>
                <a:latin typeface="Cambria"/>
              </a:rPr>
              <a:t>not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again commit such evil among you. </a:t>
            </a:r>
            <a:r>
              <a:rPr lang="en-US" b="1" i="1" u="none" strike="noStrike" baseline="0" dirty="0" smtClean="0">
                <a:solidFill>
                  <a:srgbClr val="FF0000"/>
                </a:solidFill>
                <a:latin typeface="Cambria"/>
              </a:rPr>
              <a:t>(Bear false witness)</a:t>
            </a:r>
            <a:endParaRPr lang="en-US" b="1" i="1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0" rtl="0"/>
            <a:endParaRPr lang="en-US" b="1" i="0" u="none" strike="noStrike" baseline="0" dirty="0" smtClean="0">
              <a:solidFill>
                <a:srgbClr val="FF0000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11197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i="0" u="none" strike="noStrike" baseline="0" dirty="0" smtClean="0">
                <a:solidFill>
                  <a:srgbClr val="4F81BD"/>
                </a:solidFill>
                <a:latin typeface="Cambria"/>
              </a:rPr>
              <a:t>The Biblical Process Required for Judgment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1">
              <a:buFont typeface="Arial" pitchFamily="34" charset="0"/>
              <a:buChar char="•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(Num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Times New Roman"/>
              </a:rPr>
              <a:t>.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 35:30) Deut 17:6 Whoever is deserving of death shall be put to death on the testimony of two or three witnesses; he shall not be put to death on the testimony of one witness.</a:t>
            </a:r>
          </a:p>
          <a:p>
            <a:pPr lvl="1">
              <a:buFont typeface="Arial" pitchFamily="34" charset="0"/>
              <a:buChar char="•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The grapevine is not a witness</a:t>
            </a:r>
          </a:p>
          <a:p>
            <a:pPr lvl="2">
              <a:buFont typeface="Wingdings" pitchFamily="2" charset="2"/>
              <a:buChar char="Ø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Facebook is not a witness</a:t>
            </a:r>
          </a:p>
          <a:p>
            <a:pPr lvl="2">
              <a:buFont typeface="Wingdings" pitchFamily="2" charset="2"/>
              <a:buChar char="Ø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A talebearer is not a witness</a:t>
            </a:r>
          </a:p>
          <a:p>
            <a:pPr lvl="2">
              <a:buFont typeface="Wingdings" pitchFamily="2" charset="2"/>
              <a:buChar char="Ø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Public opinion is not a witness</a:t>
            </a:r>
          </a:p>
          <a:p>
            <a:pPr lvl="2">
              <a:buFont typeface="Wingdings" pitchFamily="2" charset="2"/>
              <a:buChar char="Ø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An accuser is not a witness </a:t>
            </a:r>
            <a:r>
              <a:rPr lang="en-US" b="0" i="0" u="none" strike="noStrike" baseline="0" dirty="0" smtClean="0">
                <a:solidFill>
                  <a:srgbClr val="243F60"/>
                </a:solidFill>
                <a:latin typeface="Cambria"/>
              </a:rPr>
              <a:t>John 5:31</a:t>
            </a:r>
          </a:p>
          <a:p>
            <a:pPr lvl="2">
              <a:buFont typeface="Wingdings" pitchFamily="2" charset="2"/>
              <a:buChar char="Ø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A witness is a person who has seen something happen and/or heard something spoken  </a:t>
            </a:r>
            <a:r>
              <a:rPr lang="en-US" b="0" i="0" u="none" strike="noStrike" baseline="0" dirty="0" smtClean="0">
                <a:solidFill>
                  <a:srgbClr val="243F60"/>
                </a:solidFill>
                <a:latin typeface="Cambria"/>
              </a:rPr>
              <a:t>Matt 18:16 …</a:t>
            </a:r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8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u="none" strike="noStrike" baseline="0" dirty="0" smtClean="0">
                <a:solidFill>
                  <a:srgbClr val="4F81BD"/>
                </a:solidFill>
                <a:latin typeface="Cambria"/>
              </a:rPr>
              <a:t>The Biblical Process Required for Judgment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sz="2800" b="1" dirty="0" smtClean="0">
                <a:solidFill>
                  <a:srgbClr val="0070C0"/>
                </a:solidFill>
                <a:latin typeface="Cambria" pitchFamily="18" charset="0"/>
              </a:rPr>
              <a:t>Deut 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</a:rPr>
              <a:t>17:7 </a:t>
            </a:r>
            <a:endParaRPr lang="en-US" sz="28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 lvl="2"/>
            <a:r>
              <a:rPr lang="en-US" sz="2800" b="1" dirty="0" smtClean="0">
                <a:solidFill>
                  <a:srgbClr val="0070C0"/>
                </a:solidFill>
                <a:latin typeface="Cambria" pitchFamily="18" charset="0"/>
              </a:rPr>
              <a:t>Deut 19:16-21 </a:t>
            </a:r>
          </a:p>
          <a:p>
            <a:pPr lvl="2"/>
            <a:r>
              <a:rPr lang="en-US" sz="2800" b="1" dirty="0" smtClean="0">
                <a:solidFill>
                  <a:srgbClr val="0070C0"/>
                </a:solidFill>
                <a:latin typeface="Cambria" pitchFamily="18" charset="0"/>
              </a:rPr>
              <a:t>Deut 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</a:rPr>
              <a:t>19:20 And those who remain shall hear and fear, and hereafter they shall not again commit such evil among you. 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(Bear false witness)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False Prophesy Deut 13:1-11  </a:t>
            </a:r>
            <a:endParaRPr lang="en-US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Vs.1 Prophet arises and:</a:t>
            </a: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Gives Sign or wonder apparently true</a:t>
            </a:r>
          </a:p>
          <a:p>
            <a:pPr marR="0" lvl="2" rtl="0">
              <a:buFont typeface="Wingdings" pitchFamily="2" charset="2"/>
              <a:buChar char="ü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 Matthew 7:22 </a:t>
            </a:r>
            <a:endParaRPr lang="en-US" b="1" i="1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marR="0" lvl="2" rtl="0">
              <a:buFont typeface="Wingdings" pitchFamily="2" charset="2"/>
              <a:buChar char="ü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Matthew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24:24 (Mark 13:22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)</a:t>
            </a:r>
            <a:endParaRPr lang="en-US" b="1" i="1" u="none" strike="noStrike" baseline="0" dirty="0" smtClean="0">
              <a:solidFill>
                <a:srgbClr val="4F81BD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8007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False Prophesy Deut 13:1-11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Message--'Let us go after other gods'-- 'and let us serve them,'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(and their teachings)</a:t>
            </a:r>
          </a:p>
          <a:p>
            <a:pPr lv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Other Messengers Vs. 6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Brother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Son 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Daughter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 Wife </a:t>
            </a:r>
          </a:p>
          <a:p>
            <a:pPr lv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Effect of the false Prophet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Vs.5 … because he has spoken in order to turn you away from the LORD</a:t>
            </a:r>
          </a:p>
          <a:p>
            <a:pPr lvl="1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Vs.10 … to entice you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False Prophesy Deut 13:1-11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Instructions to the People</a:t>
            </a:r>
          </a:p>
          <a:p>
            <a:pPr lvl="1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Vs.3 "you shall not listen to the words of that prophet</a:t>
            </a:r>
          </a:p>
          <a:p>
            <a:pPr lvl="1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That prophet or that dreamer …shall be put to death</a:t>
            </a:r>
          </a:p>
          <a:p>
            <a:pPr lv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11 …Israel shall hear and fear, …not again do such wickedness …. 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(Follow false witnesses)</a:t>
            </a:r>
          </a:p>
          <a:p>
            <a:pPr lv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Consider: </a:t>
            </a:r>
            <a:r>
              <a:rPr lang="en-US" b="1" i="0" u="sng" strike="noStrike" baseline="0" dirty="0" smtClean="0">
                <a:solidFill>
                  <a:srgbClr val="4F81BD"/>
                </a:solidFill>
                <a:latin typeface="Cambria"/>
              </a:rPr>
              <a:t>Matthew 10:28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 And do not fear those who kill the body but cannot kill the soul. But rather fear Him who is able to destroy both soul and body in hell. </a:t>
            </a:r>
          </a:p>
          <a:p>
            <a:pPr marL="457200" lvl="1" indent="0" algn="ctr">
              <a:buNone/>
            </a:pPr>
            <a:r>
              <a:rPr lang="en-US" sz="3300" b="1" i="0" u="none" strike="noStrike" baseline="0" dirty="0" smtClean="0">
                <a:solidFill>
                  <a:srgbClr val="FF0000"/>
                </a:solidFill>
                <a:latin typeface="Cambria"/>
              </a:rPr>
              <a:t>Do we have a proper fear of false prophets?</a:t>
            </a:r>
            <a:endParaRPr lang="en-US" sz="3300" b="1" i="0" u="none" strike="noStrike" baseline="0" dirty="0" smtClean="0">
              <a:solidFill>
                <a:srgbClr val="FF0000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2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600" b="1" i="0" u="none" strike="noStrike" baseline="0" dirty="0" smtClean="0">
                <a:solidFill>
                  <a:srgbClr val="365F91"/>
                </a:solidFill>
                <a:latin typeface="Cambria"/>
              </a:rPr>
              <a:t>Acting Presumptuously Deut 17:8-13  </a:t>
            </a:r>
            <a:endParaRPr lang="en-US" sz="3600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Matters of </a:t>
            </a:r>
            <a:r>
              <a:rPr lang="en-US" sz="3400" b="1" i="0" u="none" strike="noStrike" baseline="0" dirty="0" smtClean="0">
                <a:solidFill>
                  <a:srgbClr val="4F81BD"/>
                </a:solidFill>
                <a:latin typeface="Cambria"/>
              </a:rPr>
              <a:t>Controversy-Vs. 9 …priests</a:t>
            </a:r>
            <a:r>
              <a:rPr lang="en-US" sz="3400" b="1" i="0" u="none" strike="noStrike" baseline="0" dirty="0" smtClean="0">
                <a:solidFill>
                  <a:srgbClr val="4F81BD"/>
                </a:solidFill>
                <a:latin typeface="Cambria"/>
              </a:rPr>
              <a:t>, the Levites, and to the judge </a:t>
            </a:r>
            <a:r>
              <a:rPr lang="en-US" sz="3400" b="1" i="0" u="none" strike="noStrike" baseline="0" dirty="0" smtClean="0">
                <a:solidFill>
                  <a:srgbClr val="4F81BD"/>
                </a:solidFill>
                <a:latin typeface="Cambria"/>
              </a:rPr>
              <a:t>…and </a:t>
            </a:r>
            <a:r>
              <a:rPr lang="en-US" sz="3400" b="1" i="0" u="none" strike="noStrike" baseline="0" dirty="0" smtClean="0">
                <a:solidFill>
                  <a:srgbClr val="4F81BD"/>
                </a:solidFill>
                <a:latin typeface="Cambria"/>
              </a:rPr>
              <a:t>inquire of them;</a:t>
            </a:r>
          </a:p>
          <a:p>
            <a:pPr marR="0" lvl="2" rtl="0">
              <a:buFont typeface="Wingdings" pitchFamily="2" charset="2"/>
              <a:buChar char="ü"/>
            </a:pPr>
            <a:r>
              <a:rPr lang="en-US" sz="3400" b="1" i="1" u="none" strike="noStrike" baseline="0" dirty="0" smtClean="0">
                <a:solidFill>
                  <a:srgbClr val="4F81BD"/>
                </a:solidFill>
                <a:latin typeface="Cambria"/>
              </a:rPr>
              <a:t>Vs. 11 Judgment determined by the law</a:t>
            </a:r>
          </a:p>
          <a:p>
            <a:pPr marR="0" lvl="2" rtl="0">
              <a:buFont typeface="Wingdings" pitchFamily="2" charset="2"/>
              <a:buChar char="ü"/>
            </a:pPr>
            <a:r>
              <a:rPr lang="en-US" sz="3400" b="1" i="1" u="none" strike="noStrike" baseline="0" dirty="0" smtClean="0">
                <a:solidFill>
                  <a:srgbClr val="4F81BD"/>
                </a:solidFill>
                <a:latin typeface="Cambria"/>
              </a:rPr>
              <a:t>They were to Carryout Judgment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Man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acts presumptuously--Will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not heed the priest</a:t>
            </a:r>
          </a:p>
          <a:p>
            <a:pPr lvl="1">
              <a:buFont typeface="Wingdings" pitchFamily="2" charset="2"/>
              <a:buChar char="Ø"/>
            </a:pPr>
            <a:r>
              <a:rPr lang="en-US" b="1" i="0" u="none" strike="noStrike" baseline="0" dirty="0" err="1" smtClean="0">
                <a:solidFill>
                  <a:srgbClr val="4F81BD"/>
                </a:solidFill>
                <a:latin typeface="Cambria"/>
              </a:rPr>
              <a:t>Prov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6:19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… </a:t>
            </a:r>
            <a:r>
              <a:rPr lang="en-US" sz="3400" b="1" i="0" u="none" strike="noStrike" baseline="0" dirty="0" smtClean="0">
                <a:solidFill>
                  <a:srgbClr val="4F81BD"/>
                </a:solidFill>
                <a:latin typeface="Cambria"/>
              </a:rPr>
              <a:t>And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 one who sows discord among brethren. 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Penalty—Death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of the man who sows discord</a:t>
            </a:r>
          </a:p>
          <a:p>
            <a:pPr marR="0" lvl="1" rtl="0">
              <a:buFont typeface="Wingdings" pitchFamily="2" charset="2"/>
              <a:buChar char="Ø"/>
            </a:pPr>
            <a:r>
              <a:rPr lang="en-US" sz="3100" b="1" i="0" u="none" strike="noStrike" baseline="0" dirty="0" smtClean="0">
                <a:solidFill>
                  <a:srgbClr val="4F81BD"/>
                </a:solidFill>
                <a:latin typeface="Cambria"/>
              </a:rPr>
              <a:t>Romans 16:17 </a:t>
            </a:r>
            <a:endParaRPr lang="en-US" sz="3100" b="1" dirty="0">
              <a:solidFill>
                <a:srgbClr val="4F81BD"/>
              </a:solidFill>
              <a:latin typeface="Cambria"/>
            </a:endParaRPr>
          </a:p>
          <a:p>
            <a:pPr marR="0" lvl="1" rtl="0">
              <a:buFont typeface="Wingdings" pitchFamily="2" charset="2"/>
              <a:buChar char="Ø"/>
            </a:pPr>
            <a:r>
              <a:rPr lang="en-US" sz="3100" b="1" i="0" u="none" strike="noStrike" baseline="0" dirty="0" smtClean="0">
                <a:solidFill>
                  <a:srgbClr val="4F81BD"/>
                </a:solidFill>
                <a:latin typeface="Cambria"/>
              </a:rPr>
              <a:t>The </a:t>
            </a:r>
            <a:r>
              <a:rPr lang="en-US" sz="3100" b="1" i="0" u="none" strike="noStrike" baseline="0" dirty="0" smtClean="0">
                <a:solidFill>
                  <a:srgbClr val="4F81BD"/>
                </a:solidFill>
                <a:latin typeface="Cambria"/>
              </a:rPr>
              <a:t>effect—vs. 13 </a:t>
            </a:r>
            <a:r>
              <a:rPr lang="en-US" sz="3100" b="1" i="0" u="none" strike="noStrike" baseline="0" dirty="0" smtClean="0">
                <a:solidFill>
                  <a:srgbClr val="FF0000"/>
                </a:solidFill>
                <a:latin typeface="Cambria"/>
              </a:rPr>
              <a:t>…and not act </a:t>
            </a:r>
            <a:r>
              <a:rPr lang="en-US" sz="3100" b="1" i="0" u="none" strike="noStrike" baseline="0" dirty="0" smtClean="0">
                <a:solidFill>
                  <a:srgbClr val="FF0000"/>
                </a:solidFill>
                <a:latin typeface="Cambria"/>
              </a:rPr>
              <a:t>presumptuously</a:t>
            </a:r>
            <a:r>
              <a:rPr lang="en-US" sz="3100" b="1" i="0" u="none" strike="noStrike" baseline="0" dirty="0" smtClean="0">
                <a:solidFill>
                  <a:srgbClr val="4F81BD"/>
                </a:solidFill>
                <a:latin typeface="Cambria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08896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rtl="0"/>
            <a:r>
              <a:rPr lang="en-US" sz="3200" b="1" i="0" u="none" strike="noStrike" baseline="0" dirty="0" smtClean="0">
                <a:solidFill>
                  <a:srgbClr val="365F91"/>
                </a:solidFill>
                <a:latin typeface="Cambria"/>
              </a:rPr>
              <a:t>Stubborn </a:t>
            </a:r>
            <a:r>
              <a:rPr lang="en-US" sz="3200" b="1" i="0" u="none" strike="noStrike" baseline="0" dirty="0" smtClean="0">
                <a:solidFill>
                  <a:srgbClr val="365F91"/>
                </a:solidFill>
                <a:latin typeface="Cambria"/>
              </a:rPr>
              <a:t>rebellious </a:t>
            </a:r>
            <a:r>
              <a:rPr lang="en-US" sz="3200" b="1" i="0" u="none" strike="noStrike" baseline="0" dirty="0" smtClean="0">
                <a:solidFill>
                  <a:srgbClr val="365F91"/>
                </a:solidFill>
                <a:latin typeface="Cambria"/>
              </a:rPr>
              <a:t>son Deut 21:18-21</a:t>
            </a:r>
            <a:endParaRPr lang="en-US" sz="3200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Characteristic: who will not obey the voice of his father or the voice of his mother</a:t>
            </a:r>
          </a:p>
          <a:p>
            <a:pPr lvl="1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When chastened will not heed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Bring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matter to elders</a:t>
            </a: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Then all the men of his city shall stone him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. 21… all Israel shall hear and fear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.</a:t>
            </a:r>
          </a:p>
          <a:p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Is there a difference between this son and the man acting presumptuously?</a:t>
            </a:r>
          </a:p>
          <a:p>
            <a:pPr marR="0" lvl="0" rtl="0"/>
            <a:endParaRPr lang="en-US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698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Cambria"/>
              </a:rPr>
              <a:t>Kidnapping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Deuteronomy 24:7 "If a man is found kidnapping any of his brethren of the children of Israel, and mistreats him or sells him, then that kidnapper shall die; and 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you shall put away the evil from among you. </a:t>
            </a:r>
          </a:p>
        </p:txBody>
      </p:sp>
    </p:spTree>
    <p:extLst>
      <p:ext uri="{BB962C8B-B14F-4D97-AF65-F5344CB8AC3E}">
        <p14:creationId xmlns:p14="http://schemas.microsoft.com/office/powerpoint/2010/main" val="188825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Cambria"/>
              </a:rPr>
              <a:t>Sexual offenses Deut 22:13-30  </a:t>
            </a:r>
            <a:endParaRPr lang="en-US" b="1" i="0" u="none" strike="noStrike" baseline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Sexual purity of wife </a:t>
            </a:r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lvl="1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Innocent—husband punished--Guilty—she is stoned</a:t>
            </a:r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Adultery--Both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die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Rape of betrothed in the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city--Both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die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Rape of betrothed in the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Country--The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man shall die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Rape of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Virgin—Fine &amp; Marriage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without divorce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“…so you shall put away the evil from among you.</a:t>
            </a:r>
          </a:p>
        </p:txBody>
      </p:sp>
    </p:spTree>
    <p:extLst>
      <p:ext uri="{BB962C8B-B14F-4D97-AF65-F5344CB8AC3E}">
        <p14:creationId xmlns:p14="http://schemas.microsoft.com/office/powerpoint/2010/main" val="369174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Cambria"/>
              </a:rPr>
              <a:t>Man Slaying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Gen 9:6.  "Whoever sheds man's blood,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….</a:t>
            </a:r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Ex 21:12-13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“…strikes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a man so that he dies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…. did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not lie in wait,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...appoint 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place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…he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may flee. </a:t>
            </a:r>
          </a:p>
          <a:p>
            <a:pPr marR="0" lvl="1" rtl="0">
              <a:buFont typeface="Wingdings" pitchFamily="2" charset="2"/>
              <a:buChar char="Ø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Num.35:12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…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until 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he stands before the congregation in judgment.</a:t>
            </a:r>
          </a:p>
          <a:p>
            <a:pPr marR="0" lvl="2" rtl="0">
              <a:buFont typeface="Wingdings" pitchFamily="2" charset="2"/>
              <a:buChar char="ü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Deut 19:11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" </a:t>
            </a:r>
            <a:r>
              <a:rPr lang="en-US" b="1" i="1" u="none" strike="noStrike" baseline="0" dirty="0" smtClean="0">
                <a:solidFill>
                  <a:srgbClr val="FF0000"/>
                </a:solidFill>
                <a:latin typeface="Cambria"/>
              </a:rPr>
              <a:t>if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anyone hates his neighbor, </a:t>
            </a:r>
            <a:endParaRPr lang="en-US" b="1" i="1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marR="0" lvl="2" rtl="0">
              <a:buFont typeface="Wingdings" pitchFamily="2" charset="2"/>
              <a:buChar char="ü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Vs.12 elders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of his city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deliver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him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to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the hand of the avenger of blood, that he may die. </a:t>
            </a:r>
          </a:p>
          <a:p>
            <a:pPr marR="0" lvl="2" rtl="0">
              <a:buFont typeface="Wingdings" pitchFamily="2" charset="2"/>
              <a:buChar char="ü"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13 Your eye shall not pity him, But you shall </a:t>
            </a:r>
            <a:r>
              <a:rPr lang="en-US" b="1" i="1" u="none" strike="noStrike" baseline="0" dirty="0" smtClean="0">
                <a:solidFill>
                  <a:srgbClr val="FF0000"/>
                </a:solidFill>
                <a:latin typeface="Cambria"/>
              </a:rPr>
              <a:t>put away the guilt of innocent blood </a:t>
            </a: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from Israel, that it may go well with you.</a:t>
            </a:r>
            <a:endParaRPr lang="en-US" b="1" i="1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557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814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Introduction</vt:lpstr>
      <vt:lpstr>False Prophesy Deut 13:1-11  </vt:lpstr>
      <vt:lpstr>False Prophesy Deut 13:1-11 </vt:lpstr>
      <vt:lpstr>False Prophesy Deut 13:1-11 </vt:lpstr>
      <vt:lpstr>Acting Presumptuously Deut 17:8-13  </vt:lpstr>
      <vt:lpstr>Stubborn rebellious son Deut 21:18-21</vt:lpstr>
      <vt:lpstr>Kidnapping</vt:lpstr>
      <vt:lpstr>Sexual offenses Deut 22:13-30  </vt:lpstr>
      <vt:lpstr>Man Slaying</vt:lpstr>
      <vt:lpstr>  False Witness Deut 19:16-21</vt:lpstr>
      <vt:lpstr>The Biblical Process Required for Judgment</vt:lpstr>
      <vt:lpstr>The Biblical Process Required for Judgment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Becky</dc:creator>
  <cp:lastModifiedBy>Becky</cp:lastModifiedBy>
  <cp:revision>10</cp:revision>
  <dcterms:created xsi:type="dcterms:W3CDTF">2016-09-10T18:23:07Z</dcterms:created>
  <dcterms:modified xsi:type="dcterms:W3CDTF">2016-09-10T19:46:08Z</dcterms:modified>
</cp:coreProperties>
</file>