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57" r:id="rId5"/>
    <p:sldId id="258" r:id="rId6"/>
    <p:sldId id="260" r:id="rId7"/>
    <p:sldId id="259" r:id="rId8"/>
    <p:sldId id="262" r:id="rId9"/>
    <p:sldId id="263" r:id="rId10"/>
    <p:sldId id="264" r:id="rId11"/>
    <p:sldId id="265" r:id="rId12"/>
    <p:sldId id="269" r:id="rId13"/>
    <p:sldId id="270"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5879C7-1697-4983-8B0A-966BAB33B1FF}"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66821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879C7-1697-4983-8B0A-966BAB33B1FF}"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270538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879C7-1697-4983-8B0A-966BAB33B1FF}"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413276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879C7-1697-4983-8B0A-966BAB33B1FF}"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292300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879C7-1697-4983-8B0A-966BAB33B1FF}"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406124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5879C7-1697-4983-8B0A-966BAB33B1FF}"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193296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879C7-1697-4983-8B0A-966BAB33B1FF}"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256129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5879C7-1697-4983-8B0A-966BAB33B1FF}"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21293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879C7-1697-4983-8B0A-966BAB33B1FF}"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177602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879C7-1697-4983-8B0A-966BAB33B1FF}"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317696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879C7-1697-4983-8B0A-966BAB33B1FF}"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189502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879C7-1697-4983-8B0A-966BAB33B1FF}" type="datetimeFigureOut">
              <a:rPr lang="en-US" smtClean="0"/>
              <a:t>7/30/2016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F4A85-2609-4E9C-9DE6-6A3D7CF6B6C4}" type="slidenum">
              <a:rPr lang="en-US" smtClean="0"/>
              <a:t>‹#›</a:t>
            </a:fld>
            <a:endParaRPr lang="en-US"/>
          </a:p>
        </p:txBody>
      </p:sp>
    </p:spTree>
    <p:extLst>
      <p:ext uri="{BB962C8B-B14F-4D97-AF65-F5344CB8AC3E}">
        <p14:creationId xmlns:p14="http://schemas.microsoft.com/office/powerpoint/2010/main" val="364230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64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God’s Promises Do Not Change</a:t>
            </a:r>
            <a:endParaRPr lang="en-US" b="1" dirty="0"/>
          </a:p>
        </p:txBody>
      </p:sp>
      <p:sp>
        <p:nvSpPr>
          <p:cNvPr id="3" name="Content Placeholder 2"/>
          <p:cNvSpPr>
            <a:spLocks noGrp="1"/>
          </p:cNvSpPr>
          <p:nvPr>
            <p:ph idx="1"/>
          </p:nvPr>
        </p:nvSpPr>
        <p:spPr/>
        <p:txBody>
          <a:bodyPr/>
          <a:lstStyle/>
          <a:p>
            <a:r>
              <a:rPr lang="en-US" b="1" dirty="0" smtClean="0"/>
              <a:t>God has promised a Day of Judgment.</a:t>
            </a:r>
          </a:p>
          <a:p>
            <a:pPr lvl="1"/>
            <a:r>
              <a:rPr lang="en-US" b="1" dirty="0" smtClean="0"/>
              <a:t>2 Pet. 3:5-9</a:t>
            </a:r>
            <a:endParaRPr lang="en-US" b="1" dirty="0"/>
          </a:p>
          <a:p>
            <a:r>
              <a:rPr lang="en-US" b="1" dirty="0" smtClean="0"/>
              <a:t>God has promised a way for us to escape Judgment.</a:t>
            </a:r>
          </a:p>
          <a:p>
            <a:pPr lvl="1"/>
            <a:r>
              <a:rPr lang="en-US" b="1" dirty="0" smtClean="0"/>
              <a:t>2 Pet. 3:9, 2 Thess. 1:8</a:t>
            </a:r>
            <a:endParaRPr lang="en-US" b="1" dirty="0"/>
          </a:p>
        </p:txBody>
      </p:sp>
    </p:spTree>
    <p:extLst>
      <p:ext uri="{BB962C8B-B14F-4D97-AF65-F5344CB8AC3E}">
        <p14:creationId xmlns:p14="http://schemas.microsoft.com/office/powerpoint/2010/main" val="3435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205" r="31250"/>
          <a:stretch/>
        </p:blipFill>
        <p:spPr bwMode="auto">
          <a:xfrm>
            <a:off x="0" y="-13855"/>
            <a:ext cx="9144000" cy="606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Timeless Truths</a:t>
            </a:r>
            <a:endParaRPr lang="en-US" sz="5400" dirty="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3" name="Content Placeholder 2"/>
          <p:cNvSpPr>
            <a:spLocks noGrp="1"/>
          </p:cNvSpPr>
          <p:nvPr>
            <p:ph idx="1"/>
          </p:nvPr>
        </p:nvSpPr>
        <p:spPr/>
        <p:txBody>
          <a:bodyPr>
            <a:normAutofit/>
          </a:bodyPr>
          <a:lstStyle/>
          <a:p>
            <a:r>
              <a:rPr lang="en-US"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God Does Not Change</a:t>
            </a:r>
          </a:p>
          <a:p>
            <a:r>
              <a:rPr lang="en-US"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God’s Standards and Laws Do Not Change</a:t>
            </a:r>
          </a:p>
          <a:p>
            <a:r>
              <a:rPr lang="en-US"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God’s Word Does Not Change</a:t>
            </a:r>
          </a:p>
          <a:p>
            <a:r>
              <a:rPr lang="en-US"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God’s Promises Do Not Change</a:t>
            </a:r>
            <a:endParaRPr lang="en-US" dirty="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063756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marL="0" indent="0">
              <a:buNone/>
            </a:pPr>
            <a:r>
              <a:rPr lang="en-US" sz="3600" b="1" dirty="0" smtClean="0">
                <a:solidFill>
                  <a:schemeClr val="bg1"/>
                </a:solidFill>
                <a:latin typeface="Arial Narrow" panose="020B0606020202030204" pitchFamily="34" charset="0"/>
              </a:rPr>
              <a:t>O </a:t>
            </a:r>
            <a:r>
              <a:rPr lang="en-US" sz="3600" b="1" dirty="0">
                <a:solidFill>
                  <a:schemeClr val="bg1"/>
                </a:solidFill>
                <a:latin typeface="Arial Narrow" panose="020B0606020202030204" pitchFamily="34" charset="0"/>
              </a:rPr>
              <a:t>Lord, how long shall I cry</a:t>
            </a:r>
            <a:r>
              <a:rPr lang="en-US" sz="3600" b="1" dirty="0" smtClean="0">
                <a:solidFill>
                  <a:schemeClr val="bg1"/>
                </a:solidFill>
                <a:latin typeface="Arial Narrow" panose="020B0606020202030204" pitchFamily="34" charset="0"/>
              </a:rPr>
              <a:t>, and </a:t>
            </a:r>
            <a:r>
              <a:rPr lang="en-US" sz="3600" b="1" dirty="0">
                <a:solidFill>
                  <a:schemeClr val="bg1"/>
                </a:solidFill>
                <a:latin typeface="Arial Narrow" panose="020B0606020202030204" pitchFamily="34" charset="0"/>
              </a:rPr>
              <a:t>You will not hear</a:t>
            </a:r>
            <a:r>
              <a:rPr lang="en-US" sz="3600" b="1" dirty="0" smtClean="0">
                <a:solidFill>
                  <a:schemeClr val="bg1"/>
                </a:solidFill>
                <a:latin typeface="Arial Narrow" panose="020B0606020202030204" pitchFamily="34" charset="0"/>
              </a:rPr>
              <a:t>? Even </a:t>
            </a:r>
            <a:r>
              <a:rPr lang="en-US" sz="3600" b="1" dirty="0">
                <a:solidFill>
                  <a:schemeClr val="bg1"/>
                </a:solidFill>
                <a:latin typeface="Arial Narrow" panose="020B0606020202030204" pitchFamily="34" charset="0"/>
              </a:rPr>
              <a:t>cry out to You</a:t>
            </a:r>
            <a:r>
              <a:rPr lang="en-US" sz="3600" b="1" dirty="0" smtClean="0">
                <a:solidFill>
                  <a:schemeClr val="bg1"/>
                </a:solidFill>
                <a:latin typeface="Arial Narrow" panose="020B0606020202030204" pitchFamily="34" charset="0"/>
              </a:rPr>
              <a:t>, “Violence!” and </a:t>
            </a:r>
            <a:r>
              <a:rPr lang="en-US" sz="3600" b="1" dirty="0">
                <a:solidFill>
                  <a:schemeClr val="bg1"/>
                </a:solidFill>
                <a:latin typeface="Arial Narrow" panose="020B0606020202030204" pitchFamily="34" charset="0"/>
              </a:rPr>
              <a:t>You will not save. </a:t>
            </a:r>
          </a:p>
          <a:p>
            <a:pPr marL="0" indent="0">
              <a:buNone/>
            </a:pPr>
            <a:endParaRPr lang="en-US" sz="1000" b="1" dirty="0" smtClean="0">
              <a:solidFill>
                <a:schemeClr val="bg1"/>
              </a:solidFill>
              <a:latin typeface="Arial Narrow" panose="020B0606020202030204" pitchFamily="34" charset="0"/>
            </a:endParaRPr>
          </a:p>
          <a:p>
            <a:pPr marL="0" indent="0">
              <a:buNone/>
            </a:pPr>
            <a:r>
              <a:rPr lang="en-US" sz="3600" b="1" dirty="0" smtClean="0">
                <a:solidFill>
                  <a:schemeClr val="bg1"/>
                </a:solidFill>
                <a:latin typeface="Arial Narrow" panose="020B0606020202030204" pitchFamily="34" charset="0"/>
              </a:rPr>
              <a:t>Habakkuk 1:2</a:t>
            </a:r>
            <a:endParaRPr lang="en-US" sz="3600" b="1" dirty="0">
              <a:solidFill>
                <a:schemeClr val="bg1"/>
              </a:solidFill>
              <a:latin typeface="Arial Narrow" panose="020B0606020202030204" pitchFamily="34" charset="0"/>
            </a:endParaRPr>
          </a:p>
        </p:txBody>
      </p:sp>
      <p:pic>
        <p:nvPicPr>
          <p:cNvPr id="1026" name="Picture 2" descr="https://looktothenorth.files.wordpress.com/2012/11/crying-out-to-god.jpg"/>
          <p:cNvPicPr>
            <a:picLocks noChangeAspect="1" noChangeArrowheads="1"/>
          </p:cNvPicPr>
          <p:nvPr/>
        </p:nvPicPr>
        <p:blipFill rotWithShape="1">
          <a:blip r:embed="rId2">
            <a:extLst>
              <a:ext uri="{28A0092B-C50C-407E-A947-70E740481C1C}">
                <a14:useLocalDpi xmlns:a14="http://schemas.microsoft.com/office/drawing/2010/main" val="0"/>
              </a:ext>
            </a:extLst>
          </a:blip>
          <a:srcRect b="11994"/>
          <a:stretch/>
        </p:blipFill>
        <p:spPr bwMode="auto">
          <a:xfrm>
            <a:off x="4800600" y="3962400"/>
            <a:ext cx="3733800" cy="246448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4986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marL="0" indent="0">
              <a:buNone/>
            </a:pPr>
            <a:r>
              <a:rPr lang="en-US" b="1" dirty="0" smtClean="0">
                <a:solidFill>
                  <a:schemeClr val="bg1"/>
                </a:solidFill>
                <a:latin typeface="Arial Narrow" panose="020B0606020202030204" pitchFamily="34" charset="0"/>
              </a:rPr>
              <a:t>“Behold </a:t>
            </a:r>
            <a:r>
              <a:rPr lang="en-US" b="1" dirty="0">
                <a:solidFill>
                  <a:schemeClr val="bg1"/>
                </a:solidFill>
                <a:latin typeface="Arial Narrow" panose="020B0606020202030204" pitchFamily="34" charset="0"/>
              </a:rPr>
              <a:t>the proud</a:t>
            </a:r>
            <a:r>
              <a:rPr lang="en-US" b="1" dirty="0" smtClean="0">
                <a:solidFill>
                  <a:schemeClr val="bg1"/>
                </a:solidFill>
                <a:latin typeface="Arial Narrow" panose="020B0606020202030204" pitchFamily="34" charset="0"/>
              </a:rPr>
              <a:t>, his </a:t>
            </a:r>
            <a:r>
              <a:rPr lang="en-US" b="1" dirty="0">
                <a:solidFill>
                  <a:schemeClr val="bg1"/>
                </a:solidFill>
                <a:latin typeface="Arial Narrow" panose="020B0606020202030204" pitchFamily="34" charset="0"/>
              </a:rPr>
              <a:t>soul is not upright in him</a:t>
            </a:r>
            <a:r>
              <a:rPr lang="en-US" b="1" dirty="0" smtClean="0">
                <a:solidFill>
                  <a:schemeClr val="bg1"/>
                </a:solidFill>
                <a:latin typeface="Arial Narrow" panose="020B0606020202030204" pitchFamily="34" charset="0"/>
              </a:rPr>
              <a:t>; but </a:t>
            </a:r>
            <a:r>
              <a:rPr lang="en-US" b="1" dirty="0">
                <a:solidFill>
                  <a:schemeClr val="bg1"/>
                </a:solidFill>
                <a:latin typeface="Arial Narrow" panose="020B0606020202030204" pitchFamily="34" charset="0"/>
              </a:rPr>
              <a:t>the just shall live by his </a:t>
            </a:r>
            <a:r>
              <a:rPr lang="en-US" b="1" dirty="0" smtClean="0">
                <a:solidFill>
                  <a:schemeClr val="bg1"/>
                </a:solidFill>
                <a:latin typeface="Arial Narrow" panose="020B0606020202030204" pitchFamily="34" charset="0"/>
              </a:rPr>
              <a:t>faith” (Hab. 2:4). </a:t>
            </a:r>
            <a:endParaRPr lang="en-US" b="1" dirty="0">
              <a:solidFill>
                <a:schemeClr val="bg1"/>
              </a:solidFill>
              <a:latin typeface="Arial Narrow" panose="020B0606020202030204" pitchFamily="34" charset="0"/>
            </a:endParaRPr>
          </a:p>
          <a:p>
            <a:pPr marL="0" indent="0">
              <a:buNone/>
            </a:pPr>
            <a:endParaRPr lang="en-US" sz="2400" b="1" dirty="0" smtClean="0">
              <a:solidFill>
                <a:schemeClr val="bg1"/>
              </a:solidFill>
              <a:latin typeface="Arial Narrow" panose="020B0606020202030204" pitchFamily="34" charset="0"/>
            </a:endParaRPr>
          </a:p>
          <a:p>
            <a:pPr marL="0" indent="0">
              <a:buNone/>
            </a:pPr>
            <a:r>
              <a:rPr lang="en-US" b="1" dirty="0" smtClean="0">
                <a:solidFill>
                  <a:schemeClr val="bg1"/>
                </a:solidFill>
                <a:latin typeface="Arial Narrow" panose="020B0606020202030204" pitchFamily="34" charset="0"/>
              </a:rPr>
              <a:t>“But </a:t>
            </a:r>
            <a:r>
              <a:rPr lang="en-US" b="1" dirty="0">
                <a:solidFill>
                  <a:schemeClr val="bg1"/>
                </a:solidFill>
                <a:latin typeface="Arial Narrow" panose="020B0606020202030204" pitchFamily="34" charset="0"/>
              </a:rPr>
              <a:t>the Lord is in His holy temple</a:t>
            </a:r>
            <a:r>
              <a:rPr lang="en-US" b="1" dirty="0" smtClean="0">
                <a:solidFill>
                  <a:schemeClr val="bg1"/>
                </a:solidFill>
                <a:latin typeface="Arial Narrow" panose="020B0606020202030204" pitchFamily="34" charset="0"/>
              </a:rPr>
              <a:t>. Let </a:t>
            </a:r>
            <a:r>
              <a:rPr lang="en-US" b="1" dirty="0">
                <a:solidFill>
                  <a:schemeClr val="bg1"/>
                </a:solidFill>
                <a:latin typeface="Arial Narrow" panose="020B0606020202030204" pitchFamily="34" charset="0"/>
              </a:rPr>
              <a:t>all the earth keep silence before </a:t>
            </a:r>
            <a:r>
              <a:rPr lang="en-US" b="1" dirty="0" smtClean="0">
                <a:solidFill>
                  <a:schemeClr val="bg1"/>
                </a:solidFill>
                <a:latin typeface="Arial Narrow" panose="020B0606020202030204" pitchFamily="34" charset="0"/>
              </a:rPr>
              <a:t>Him” (v. 20).</a:t>
            </a:r>
          </a:p>
          <a:p>
            <a:pPr marL="0" indent="0">
              <a:buNone/>
            </a:pPr>
            <a:endParaRPr lang="en-US" sz="2400" b="1" dirty="0">
              <a:solidFill>
                <a:schemeClr val="bg1"/>
              </a:solidFill>
              <a:latin typeface="Arial Narrow" panose="020B0606020202030204" pitchFamily="34" charset="0"/>
            </a:endParaRPr>
          </a:p>
          <a:p>
            <a:pPr marL="0" indent="0">
              <a:buNone/>
            </a:pPr>
            <a:r>
              <a:rPr lang="en-US" b="1" dirty="0" smtClean="0">
                <a:solidFill>
                  <a:schemeClr val="bg1"/>
                </a:solidFill>
                <a:latin typeface="Arial Narrow" panose="020B0606020202030204" pitchFamily="34" charset="0"/>
              </a:rPr>
              <a:t>We must learn to trust                                           that God is in control                                                   of all things. </a:t>
            </a:r>
            <a:endParaRPr lang="en-US" b="1" dirty="0">
              <a:solidFill>
                <a:schemeClr val="bg1"/>
              </a:solidFill>
              <a:latin typeface="Arial Narrow" panose="020B0606020202030204" pitchFamily="34" charset="0"/>
            </a:endParaRPr>
          </a:p>
        </p:txBody>
      </p:sp>
      <p:pic>
        <p:nvPicPr>
          <p:cNvPr id="1026" name="Picture 2" descr="https://looktothenorth.files.wordpress.com/2012/11/crying-out-to-god.jpg"/>
          <p:cNvPicPr>
            <a:picLocks noChangeAspect="1" noChangeArrowheads="1"/>
          </p:cNvPicPr>
          <p:nvPr/>
        </p:nvPicPr>
        <p:blipFill rotWithShape="1">
          <a:blip r:embed="rId2">
            <a:extLst>
              <a:ext uri="{28A0092B-C50C-407E-A947-70E740481C1C}">
                <a14:useLocalDpi xmlns:a14="http://schemas.microsoft.com/office/drawing/2010/main" val="0"/>
              </a:ext>
            </a:extLst>
          </a:blip>
          <a:srcRect b="11994"/>
          <a:stretch/>
        </p:blipFill>
        <p:spPr bwMode="auto">
          <a:xfrm>
            <a:off x="4800600" y="3962400"/>
            <a:ext cx="3733800" cy="246448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49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1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205" r="31250"/>
          <a:stretch/>
        </p:blipFill>
        <p:spPr bwMode="auto">
          <a:xfrm>
            <a:off x="0" y="-13855"/>
            <a:ext cx="9144000" cy="606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90600" y="304800"/>
            <a:ext cx="7082175" cy="4154984"/>
          </a:xfrm>
          <a:prstGeom prst="rect">
            <a:avLst/>
          </a:prstGeom>
          <a:noFill/>
        </p:spPr>
        <p:txBody>
          <a:bodyPr wrap="square" lIns="91440" tIns="45720" rIns="91440" bIns="45720">
            <a:spAutoFit/>
          </a:bodyPr>
          <a:lstStyle/>
          <a:p>
            <a:pPr algn="ctr"/>
            <a:r>
              <a:rPr lang="en-US" sz="6600" b="0" cap="none" spc="0" dirty="0" smtClean="0">
                <a:ln w="28575" cmpd="sng">
                  <a:solidFill>
                    <a:schemeClr val="tx1"/>
                  </a:solidFill>
                  <a:prstDash val="solid"/>
                </a:ln>
                <a:solidFill>
                  <a:schemeClr val="bg1"/>
                </a:solidFill>
                <a:effectLst>
                  <a:outerShdw blurRad="50800" dist="38100" dir="2700000" algn="tl" rotWithShape="0">
                    <a:prstClr val="black">
                      <a:alpha val="40000"/>
                    </a:prstClr>
                  </a:outerShdw>
                </a:effectLst>
                <a:latin typeface="Arial Black" pitchFamily="34" charset="0"/>
              </a:rPr>
              <a:t>Timeless Truths in an </a:t>
            </a:r>
          </a:p>
          <a:p>
            <a:pPr algn="ctr"/>
            <a:r>
              <a:rPr lang="en-US" sz="6600" b="0" cap="none" spc="0" dirty="0" smtClean="0">
                <a:ln w="28575" cmpd="sng">
                  <a:solidFill>
                    <a:schemeClr val="tx1"/>
                  </a:solidFill>
                  <a:prstDash val="solid"/>
                </a:ln>
                <a:solidFill>
                  <a:schemeClr val="bg1"/>
                </a:solidFill>
                <a:effectLst>
                  <a:outerShdw blurRad="50800" dist="38100" dir="2700000" algn="tl" rotWithShape="0">
                    <a:prstClr val="black">
                      <a:alpha val="40000"/>
                    </a:prstClr>
                  </a:outerShdw>
                </a:effectLst>
                <a:latin typeface="Arial Black" pitchFamily="34" charset="0"/>
              </a:rPr>
              <a:t>Ever-Changing World</a:t>
            </a:r>
            <a:endParaRPr lang="en-US" sz="6600" b="0" cap="none" spc="0" dirty="0">
              <a:ln w="28575" cmpd="sng">
                <a:solidFill>
                  <a:schemeClr val="tx1"/>
                </a:solidFill>
                <a:prstDash val="solid"/>
              </a:ln>
              <a:solidFill>
                <a:schemeClr val="bg1"/>
              </a:solidFill>
              <a:effectLst>
                <a:outerShdw blurRad="50800" dist="38100" dir="2700000" algn="tl" rotWithShape="0">
                  <a:prstClr val="black">
                    <a:alpha val="40000"/>
                  </a:prstClr>
                </a:outerShdw>
              </a:effectLst>
              <a:latin typeface="Arial Black" pitchFamily="34" charset="0"/>
            </a:endParaRPr>
          </a:p>
        </p:txBody>
      </p:sp>
    </p:spTree>
    <p:extLst>
      <p:ext uri="{BB962C8B-B14F-4D97-AF65-F5344CB8AC3E}">
        <p14:creationId xmlns:p14="http://schemas.microsoft.com/office/powerpoint/2010/main" val="239519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marL="514350" indent="-514350">
              <a:buFont typeface="+mj-lt"/>
              <a:buAutoNum type="arabicPeriod" startAt="2"/>
            </a:pPr>
            <a:r>
              <a:rPr lang="en-US" sz="2800" b="1" dirty="0" smtClean="0">
                <a:solidFill>
                  <a:schemeClr val="bg1"/>
                </a:solidFill>
                <a:latin typeface="Arial Narrow" panose="020B0606020202030204" pitchFamily="34" charset="0"/>
              </a:rPr>
              <a:t>O </a:t>
            </a:r>
            <a:r>
              <a:rPr lang="en-US" sz="2800" b="1" dirty="0">
                <a:solidFill>
                  <a:schemeClr val="bg1"/>
                </a:solidFill>
                <a:latin typeface="Arial Narrow" panose="020B0606020202030204" pitchFamily="34" charset="0"/>
              </a:rPr>
              <a:t>Lord, how long shall I cry</a:t>
            </a:r>
            <a:r>
              <a:rPr lang="en-US" sz="2800" b="1" dirty="0" smtClean="0">
                <a:solidFill>
                  <a:schemeClr val="bg1"/>
                </a:solidFill>
                <a:latin typeface="Arial Narrow" panose="020B0606020202030204" pitchFamily="34" charset="0"/>
              </a:rPr>
              <a:t>, and </a:t>
            </a:r>
            <a:r>
              <a:rPr lang="en-US" sz="2800" b="1" dirty="0">
                <a:solidFill>
                  <a:schemeClr val="bg1"/>
                </a:solidFill>
                <a:latin typeface="Arial Narrow" panose="020B0606020202030204" pitchFamily="34" charset="0"/>
              </a:rPr>
              <a:t>You will not hear</a:t>
            </a:r>
            <a:r>
              <a:rPr lang="en-US" sz="2800" b="1" dirty="0" smtClean="0">
                <a:solidFill>
                  <a:schemeClr val="bg1"/>
                </a:solidFill>
                <a:latin typeface="Arial Narrow" panose="020B0606020202030204" pitchFamily="34" charset="0"/>
              </a:rPr>
              <a:t>? Even </a:t>
            </a:r>
            <a:r>
              <a:rPr lang="en-US" sz="2800" b="1" dirty="0">
                <a:solidFill>
                  <a:schemeClr val="bg1"/>
                </a:solidFill>
                <a:latin typeface="Arial Narrow" panose="020B0606020202030204" pitchFamily="34" charset="0"/>
              </a:rPr>
              <a:t>cry out to You</a:t>
            </a:r>
            <a:r>
              <a:rPr lang="en-US" sz="2800" b="1" dirty="0" smtClean="0">
                <a:solidFill>
                  <a:schemeClr val="bg1"/>
                </a:solidFill>
                <a:latin typeface="Arial Narrow" panose="020B0606020202030204" pitchFamily="34" charset="0"/>
              </a:rPr>
              <a:t>, “Violence!” and </a:t>
            </a:r>
            <a:r>
              <a:rPr lang="en-US" sz="2800" b="1" dirty="0">
                <a:solidFill>
                  <a:schemeClr val="bg1"/>
                </a:solidFill>
                <a:latin typeface="Arial Narrow" panose="020B0606020202030204" pitchFamily="34" charset="0"/>
              </a:rPr>
              <a:t>You will not save. </a:t>
            </a:r>
          </a:p>
          <a:p>
            <a:pPr marL="514350" indent="-514350">
              <a:buFont typeface="+mj-lt"/>
              <a:buAutoNum type="arabicPeriod" startAt="2"/>
            </a:pPr>
            <a:r>
              <a:rPr lang="en-US" sz="2800" b="1" dirty="0" smtClean="0">
                <a:solidFill>
                  <a:schemeClr val="bg1"/>
                </a:solidFill>
                <a:latin typeface="Arial Narrow" panose="020B0606020202030204" pitchFamily="34" charset="0"/>
              </a:rPr>
              <a:t>Why </a:t>
            </a:r>
            <a:r>
              <a:rPr lang="en-US" sz="2800" b="1" dirty="0">
                <a:solidFill>
                  <a:schemeClr val="bg1"/>
                </a:solidFill>
                <a:latin typeface="Arial Narrow" panose="020B0606020202030204" pitchFamily="34" charset="0"/>
              </a:rPr>
              <a:t>do You show me iniquity</a:t>
            </a:r>
            <a:r>
              <a:rPr lang="en-US" sz="2800" b="1" dirty="0" smtClean="0">
                <a:solidFill>
                  <a:schemeClr val="bg1"/>
                </a:solidFill>
                <a:latin typeface="Arial Narrow" panose="020B0606020202030204" pitchFamily="34" charset="0"/>
              </a:rPr>
              <a:t>, and </a:t>
            </a:r>
            <a:r>
              <a:rPr lang="en-US" sz="2800" b="1" dirty="0">
                <a:solidFill>
                  <a:schemeClr val="bg1"/>
                </a:solidFill>
                <a:latin typeface="Arial Narrow" panose="020B0606020202030204" pitchFamily="34" charset="0"/>
              </a:rPr>
              <a:t>cause me to see </a:t>
            </a:r>
            <a:r>
              <a:rPr lang="en-US" sz="2800" b="1" dirty="0" smtClean="0">
                <a:solidFill>
                  <a:schemeClr val="bg1"/>
                </a:solidFill>
                <a:latin typeface="Arial Narrow" panose="020B0606020202030204" pitchFamily="34" charset="0"/>
              </a:rPr>
              <a:t>trouble? For </a:t>
            </a:r>
            <a:r>
              <a:rPr lang="en-US" sz="2800" b="1" dirty="0">
                <a:solidFill>
                  <a:schemeClr val="bg1"/>
                </a:solidFill>
                <a:latin typeface="Arial Narrow" panose="020B0606020202030204" pitchFamily="34" charset="0"/>
              </a:rPr>
              <a:t>plundering and violence are before me</a:t>
            </a:r>
            <a:r>
              <a:rPr lang="en-US" sz="2800" b="1" dirty="0" smtClean="0">
                <a:solidFill>
                  <a:schemeClr val="bg1"/>
                </a:solidFill>
                <a:latin typeface="Arial Narrow" panose="020B0606020202030204" pitchFamily="34" charset="0"/>
              </a:rPr>
              <a:t>; there </a:t>
            </a:r>
            <a:r>
              <a:rPr lang="en-US" sz="2800" b="1" dirty="0">
                <a:solidFill>
                  <a:schemeClr val="bg1"/>
                </a:solidFill>
                <a:latin typeface="Arial Narrow" panose="020B0606020202030204" pitchFamily="34" charset="0"/>
              </a:rPr>
              <a:t>is strife, and contention arises. </a:t>
            </a:r>
            <a:endParaRPr lang="en-US" sz="2800" b="1" dirty="0" smtClean="0">
              <a:solidFill>
                <a:schemeClr val="bg1"/>
              </a:solidFill>
              <a:latin typeface="Arial Narrow" panose="020B0606020202030204" pitchFamily="34" charset="0"/>
            </a:endParaRPr>
          </a:p>
          <a:p>
            <a:pPr marL="514350" indent="-514350">
              <a:buFont typeface="+mj-lt"/>
              <a:buAutoNum type="arabicPeriod" startAt="2"/>
            </a:pPr>
            <a:r>
              <a:rPr lang="en-US" sz="2800" b="1" dirty="0" smtClean="0">
                <a:solidFill>
                  <a:schemeClr val="bg1"/>
                </a:solidFill>
                <a:latin typeface="Arial Narrow" panose="020B0606020202030204" pitchFamily="34" charset="0"/>
              </a:rPr>
              <a:t>Therefore </a:t>
            </a:r>
            <a:r>
              <a:rPr lang="en-US" sz="2800" b="1" dirty="0">
                <a:solidFill>
                  <a:schemeClr val="bg1"/>
                </a:solidFill>
                <a:latin typeface="Arial Narrow" panose="020B0606020202030204" pitchFamily="34" charset="0"/>
              </a:rPr>
              <a:t>the law is </a:t>
            </a:r>
            <a:r>
              <a:rPr lang="en-US" sz="2800" b="1" dirty="0" smtClean="0">
                <a:solidFill>
                  <a:schemeClr val="bg1"/>
                </a:solidFill>
                <a:latin typeface="Arial Narrow" panose="020B0606020202030204" pitchFamily="34" charset="0"/>
              </a:rPr>
              <a:t>powerless, and </a:t>
            </a:r>
            <a:r>
              <a:rPr lang="en-US" sz="2800" b="1" dirty="0">
                <a:solidFill>
                  <a:schemeClr val="bg1"/>
                </a:solidFill>
                <a:latin typeface="Arial Narrow" panose="020B0606020202030204" pitchFamily="34" charset="0"/>
              </a:rPr>
              <a:t>justice never goes forth</a:t>
            </a:r>
            <a:r>
              <a:rPr lang="en-US" sz="2800" b="1" dirty="0" smtClean="0">
                <a:solidFill>
                  <a:schemeClr val="bg1"/>
                </a:solidFill>
                <a:latin typeface="Arial Narrow" panose="020B0606020202030204" pitchFamily="34" charset="0"/>
              </a:rPr>
              <a:t>. For </a:t>
            </a:r>
            <a:r>
              <a:rPr lang="en-US" sz="2800" b="1" dirty="0">
                <a:solidFill>
                  <a:schemeClr val="bg1"/>
                </a:solidFill>
                <a:latin typeface="Arial Narrow" panose="020B0606020202030204" pitchFamily="34" charset="0"/>
              </a:rPr>
              <a:t>the </a:t>
            </a:r>
            <a:r>
              <a:rPr lang="en-US" sz="2800" b="1" dirty="0" smtClean="0">
                <a:solidFill>
                  <a:schemeClr val="bg1"/>
                </a:solidFill>
                <a:latin typeface="Arial Narrow" panose="020B0606020202030204" pitchFamily="34" charset="0"/>
              </a:rPr>
              <a:t>                                                       wicked </a:t>
            </a:r>
            <a:r>
              <a:rPr lang="en-US" sz="2800" b="1" dirty="0">
                <a:solidFill>
                  <a:schemeClr val="bg1"/>
                </a:solidFill>
                <a:latin typeface="Arial Narrow" panose="020B0606020202030204" pitchFamily="34" charset="0"/>
              </a:rPr>
              <a:t>surround the </a:t>
            </a:r>
            <a:r>
              <a:rPr lang="en-US" sz="2800" b="1" dirty="0" smtClean="0">
                <a:solidFill>
                  <a:schemeClr val="bg1"/>
                </a:solidFill>
                <a:latin typeface="Arial Narrow" panose="020B0606020202030204" pitchFamily="34" charset="0"/>
              </a:rPr>
              <a:t>                                              righteous; therefore                                                  perverse </a:t>
            </a:r>
            <a:r>
              <a:rPr lang="en-US" sz="2800" b="1" dirty="0">
                <a:solidFill>
                  <a:schemeClr val="bg1"/>
                </a:solidFill>
                <a:latin typeface="Arial Narrow" panose="020B0606020202030204" pitchFamily="34" charset="0"/>
              </a:rPr>
              <a:t>judgment </a:t>
            </a:r>
            <a:r>
              <a:rPr lang="en-US" sz="2800" b="1" dirty="0" smtClean="0">
                <a:solidFill>
                  <a:schemeClr val="bg1"/>
                </a:solidFill>
                <a:latin typeface="Arial Narrow" panose="020B0606020202030204" pitchFamily="34" charset="0"/>
              </a:rPr>
              <a:t>                                                proceeds</a:t>
            </a:r>
            <a:r>
              <a:rPr lang="en-US" sz="2800" b="1" dirty="0">
                <a:solidFill>
                  <a:schemeClr val="bg1"/>
                </a:solidFill>
                <a:latin typeface="Arial Narrow" panose="020B0606020202030204" pitchFamily="34" charset="0"/>
              </a:rPr>
              <a:t>. </a:t>
            </a:r>
          </a:p>
          <a:p>
            <a:endParaRPr lang="en-US" sz="800" b="1" dirty="0" smtClean="0">
              <a:solidFill>
                <a:schemeClr val="bg1"/>
              </a:solidFill>
              <a:latin typeface="Arial Narrow" panose="020B0606020202030204" pitchFamily="34" charset="0"/>
            </a:endParaRPr>
          </a:p>
          <a:p>
            <a:pPr marL="0" indent="0">
              <a:buNone/>
            </a:pPr>
            <a:r>
              <a:rPr lang="en-US" sz="2800" b="1" dirty="0" smtClean="0">
                <a:solidFill>
                  <a:schemeClr val="bg1"/>
                </a:solidFill>
                <a:latin typeface="Arial Narrow" panose="020B0606020202030204" pitchFamily="34" charset="0"/>
              </a:rPr>
              <a:t>       Habakkuk 1:2-4</a:t>
            </a:r>
            <a:endParaRPr lang="en-US" sz="2800" b="1" dirty="0">
              <a:solidFill>
                <a:schemeClr val="bg1"/>
              </a:solidFill>
              <a:latin typeface="Arial Narrow" panose="020B0606020202030204" pitchFamily="34" charset="0"/>
            </a:endParaRPr>
          </a:p>
        </p:txBody>
      </p:sp>
      <p:pic>
        <p:nvPicPr>
          <p:cNvPr id="1026" name="Picture 2" descr="https://looktothenorth.files.wordpress.com/2012/11/crying-out-to-god.jpg"/>
          <p:cNvPicPr>
            <a:picLocks noChangeAspect="1" noChangeArrowheads="1"/>
          </p:cNvPicPr>
          <p:nvPr/>
        </p:nvPicPr>
        <p:blipFill rotWithShape="1">
          <a:blip r:embed="rId2">
            <a:extLst>
              <a:ext uri="{28A0092B-C50C-407E-A947-70E740481C1C}">
                <a14:useLocalDpi xmlns:a14="http://schemas.microsoft.com/office/drawing/2010/main" val="0"/>
              </a:ext>
            </a:extLst>
          </a:blip>
          <a:srcRect b="11994"/>
          <a:stretch/>
        </p:blipFill>
        <p:spPr bwMode="auto">
          <a:xfrm>
            <a:off x="4800600" y="3962400"/>
            <a:ext cx="3733800" cy="246448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6908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God Does Not Change</a:t>
            </a:r>
            <a:endParaRPr lang="en-US" b="1" dirty="0"/>
          </a:p>
        </p:txBody>
      </p:sp>
      <p:sp>
        <p:nvSpPr>
          <p:cNvPr id="3" name="Content Placeholder 2"/>
          <p:cNvSpPr>
            <a:spLocks noGrp="1"/>
          </p:cNvSpPr>
          <p:nvPr>
            <p:ph idx="1"/>
          </p:nvPr>
        </p:nvSpPr>
        <p:spPr>
          <a:xfrm>
            <a:off x="457200" y="1600200"/>
            <a:ext cx="6781800" cy="4525963"/>
          </a:xfrm>
        </p:spPr>
        <p:txBody>
          <a:bodyPr/>
          <a:lstStyle/>
          <a:p>
            <a:pPr marL="0" indent="0">
              <a:buNone/>
            </a:pPr>
            <a:r>
              <a:rPr lang="en-US" b="1" dirty="0" smtClean="0"/>
              <a:t>“For I am the LORD, I do not change; Therefore you are not consumed,        O sons of Jacob.”</a:t>
            </a:r>
          </a:p>
          <a:p>
            <a:pPr marL="0" indent="0">
              <a:buNone/>
            </a:pPr>
            <a:endParaRPr lang="en-US" sz="800" b="1" dirty="0"/>
          </a:p>
          <a:p>
            <a:pPr marL="0" indent="0">
              <a:buNone/>
            </a:pPr>
            <a:r>
              <a:rPr lang="en-US" b="1" dirty="0" smtClean="0"/>
              <a:t>Malachi 3:6</a:t>
            </a:r>
          </a:p>
        </p:txBody>
      </p:sp>
      <p:pic>
        <p:nvPicPr>
          <p:cNvPr id="4" name="Picture 2" descr="http://www.cbcac.org/image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280736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God Does Not Change</a:t>
            </a:r>
            <a:endParaRPr lang="en-US" b="1" dirty="0"/>
          </a:p>
        </p:txBody>
      </p:sp>
      <p:sp>
        <p:nvSpPr>
          <p:cNvPr id="3" name="Content Placeholder 2"/>
          <p:cNvSpPr>
            <a:spLocks noGrp="1"/>
          </p:cNvSpPr>
          <p:nvPr>
            <p:ph idx="1"/>
          </p:nvPr>
        </p:nvSpPr>
        <p:spPr/>
        <p:txBody>
          <a:bodyPr/>
          <a:lstStyle/>
          <a:p>
            <a:r>
              <a:rPr lang="en-US" b="1" dirty="0" smtClean="0"/>
              <a:t>God is a God of Reason - Isaiah 1:18</a:t>
            </a:r>
          </a:p>
          <a:p>
            <a:r>
              <a:rPr lang="en-US" b="1" dirty="0" smtClean="0"/>
              <a:t>God is Sovereign - Psalm 99:1-3</a:t>
            </a:r>
          </a:p>
          <a:p>
            <a:r>
              <a:rPr lang="en-US" b="1" dirty="0" smtClean="0"/>
              <a:t>God is Righteous - Psalm 97:2</a:t>
            </a:r>
            <a:endParaRPr lang="en-US" b="1" dirty="0"/>
          </a:p>
        </p:txBody>
      </p:sp>
    </p:spTree>
    <p:extLst>
      <p:ext uri="{BB962C8B-B14F-4D97-AF65-F5344CB8AC3E}">
        <p14:creationId xmlns:p14="http://schemas.microsoft.com/office/powerpoint/2010/main" val="277225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God’s Law Does Not Change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77200" cy="2742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00400"/>
            <a:ext cx="2219325" cy="3333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3771745"/>
            <a:ext cx="4176712" cy="278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6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God’s Law Does Not Change</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“Woe to those who call evil good, and good evil; who put darkness for light, and light for darkness; who put bitter for sweet, and sweet for bitter! </a:t>
            </a:r>
          </a:p>
          <a:p>
            <a:pPr marL="0" indent="0">
              <a:buNone/>
            </a:pPr>
            <a:r>
              <a:rPr lang="en-US" dirty="0" smtClean="0"/>
              <a:t>  Woe to those who are wise in their own eyes, and prudent in their own sight!” </a:t>
            </a:r>
          </a:p>
          <a:p>
            <a:pPr marL="0" indent="0">
              <a:buNone/>
            </a:pPr>
            <a:endParaRPr lang="en-US" sz="800" dirty="0" smtClean="0"/>
          </a:p>
          <a:p>
            <a:pPr marL="0" indent="0">
              <a:buNone/>
            </a:pPr>
            <a:r>
              <a:rPr lang="en-US" dirty="0" smtClean="0"/>
              <a:t>Isaiah 5:20-21</a:t>
            </a:r>
            <a:endParaRPr lang="en-US" dirty="0"/>
          </a:p>
        </p:txBody>
      </p:sp>
      <p:pic>
        <p:nvPicPr>
          <p:cNvPr id="4" name="Picture 2" descr="http://www.cbcac.org/image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36008"/>
            <a:ext cx="2121568" cy="161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God’s Word Does Not Change</a:t>
            </a:r>
            <a:endParaRPr lang="en-US" b="1" dirty="0"/>
          </a:p>
        </p:txBody>
      </p:sp>
      <p:sp>
        <p:nvSpPr>
          <p:cNvPr id="3" name="Content Placeholder 2"/>
          <p:cNvSpPr>
            <a:spLocks noGrp="1"/>
          </p:cNvSpPr>
          <p:nvPr>
            <p:ph idx="1"/>
          </p:nvPr>
        </p:nvSpPr>
        <p:spPr/>
        <p:txBody>
          <a:bodyPr/>
          <a:lstStyle/>
          <a:p>
            <a:pPr marL="0" indent="0">
              <a:buNone/>
            </a:pPr>
            <a:r>
              <a:rPr lang="en-US" b="1" dirty="0" smtClean="0"/>
              <a:t>“Forever, O Lord, Your word is settled in heaven”</a:t>
            </a:r>
          </a:p>
          <a:p>
            <a:pPr marL="0" indent="0">
              <a:buNone/>
            </a:pPr>
            <a:endParaRPr lang="en-US" sz="800" b="1" dirty="0"/>
          </a:p>
          <a:p>
            <a:pPr marL="0" indent="0">
              <a:buNone/>
            </a:pPr>
            <a:r>
              <a:rPr lang="en-US" b="1" dirty="0" smtClean="0"/>
              <a:t>Psalm 119:89</a:t>
            </a:r>
            <a:endParaRPr lang="en-US" b="1" dirty="0"/>
          </a:p>
        </p:txBody>
      </p:sp>
      <p:pic>
        <p:nvPicPr>
          <p:cNvPr id="4" name="Picture 2" descr="http://www.cbcac.org/image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280736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God’s Promises Do Not Change</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“No temptation has overtaken you except such as is common to man; but God is faithful, who will not allow you to be tempted beyond what you are able, but with the temptation will also make the way of escape,                                                   that you may be able                                                              to bear it.” </a:t>
            </a:r>
          </a:p>
          <a:p>
            <a:pPr marL="0" indent="0">
              <a:buNone/>
            </a:pPr>
            <a:endParaRPr lang="en-US" sz="800" b="1" dirty="0" smtClean="0"/>
          </a:p>
          <a:p>
            <a:pPr marL="0" indent="0">
              <a:buNone/>
            </a:pPr>
            <a:r>
              <a:rPr lang="en-US" b="1" dirty="0" smtClean="0"/>
              <a:t>1 Cor. 10:13</a:t>
            </a:r>
          </a:p>
          <a:p>
            <a:pPr marL="0" indent="0">
              <a:buNone/>
            </a:pPr>
            <a:endParaRPr lang="en-US" b="1" dirty="0"/>
          </a:p>
        </p:txBody>
      </p:sp>
      <p:pic>
        <p:nvPicPr>
          <p:cNvPr id="4" name="Picture 2" descr="http://www.cbcac.org/image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280736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8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467</Words>
  <Application>Microsoft Office PowerPoint</Application>
  <PresentationFormat>On-screen Show (4:3)</PresentationFormat>
  <Paragraphs>47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1. God Does Not Change</vt:lpstr>
      <vt:lpstr>1. God Does Not Change</vt:lpstr>
      <vt:lpstr>2. God’s Law Does Not Change</vt:lpstr>
      <vt:lpstr>2. God’s Law Does Not Change</vt:lpstr>
      <vt:lpstr>3. God’s Word Does Not Change</vt:lpstr>
      <vt:lpstr>4. God’s Promises Do Not Change</vt:lpstr>
      <vt:lpstr>4. God’s Promises Do Not Change</vt:lpstr>
      <vt:lpstr>Timeless Truths</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Timeless Truths</dc:title>
  <dc:creator>Heath</dc:creator>
  <cp:lastModifiedBy>Heath</cp:lastModifiedBy>
  <cp:revision>13</cp:revision>
  <dcterms:created xsi:type="dcterms:W3CDTF">2011-08-06T20:06:09Z</dcterms:created>
  <dcterms:modified xsi:type="dcterms:W3CDTF">2016-07-30T20:10:59Z</dcterms:modified>
</cp:coreProperties>
</file>