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92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We must consider both the demands    and the results of our choice!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/>
              <a:t>The popular path leads to </a:t>
            </a:r>
            <a:r>
              <a:rPr lang="en-US" i="1" dirty="0"/>
              <a:t>destruction</a:t>
            </a:r>
            <a:r>
              <a:rPr lang="en-US" dirty="0"/>
              <a:t>. This is an eternity in </a:t>
            </a:r>
            <a:r>
              <a:rPr lang="en-US" dirty="0" smtClean="0"/>
              <a:t>Hell, which is described </a:t>
            </a:r>
            <a:r>
              <a:rPr lang="en-US" dirty="0"/>
              <a:t>as… </a:t>
            </a:r>
          </a:p>
          <a:p>
            <a:endParaRPr lang="en-US" sz="1400" dirty="0" smtClean="0"/>
          </a:p>
          <a:p>
            <a:r>
              <a:rPr lang="en-US" dirty="0" smtClean="0"/>
              <a:t>Fire </a:t>
            </a:r>
            <a:r>
              <a:rPr lang="en-US" dirty="0"/>
              <a:t>is not quenched and worm does not die (Mark </a:t>
            </a:r>
            <a:r>
              <a:rPr lang="en-US" dirty="0" smtClean="0"/>
              <a:t>9:43-48</a:t>
            </a:r>
            <a:r>
              <a:rPr lang="en-US" dirty="0"/>
              <a:t>).</a:t>
            </a:r>
          </a:p>
          <a:p>
            <a:r>
              <a:rPr lang="en-US" dirty="0"/>
              <a:t>Outer darkness, weeping and gnashing of teeth (Matt. 8:12). </a:t>
            </a:r>
          </a:p>
          <a:p>
            <a:r>
              <a:rPr lang="en-US" dirty="0"/>
              <a:t>Eternal punishment (Matt. 25:46; Rev. 20:10). </a:t>
            </a:r>
          </a:p>
        </p:txBody>
      </p:sp>
    </p:spTree>
    <p:extLst>
      <p:ext uri="{BB962C8B-B14F-4D97-AF65-F5344CB8AC3E}">
        <p14:creationId xmlns:p14="http://schemas.microsoft.com/office/powerpoint/2010/main" val="320742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We must consider both the demands    and the results of our choice!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/>
              <a:t>The difficult way leads to </a:t>
            </a:r>
            <a:r>
              <a:rPr lang="en-US" i="1" dirty="0"/>
              <a:t>life</a:t>
            </a:r>
            <a:r>
              <a:rPr lang="en-US" dirty="0"/>
              <a:t>. This is an eternity in Heaven. </a:t>
            </a:r>
            <a:endParaRPr lang="en-US" dirty="0" smtClean="0"/>
          </a:p>
          <a:p>
            <a:endParaRPr lang="en-US" sz="1400" dirty="0"/>
          </a:p>
          <a:p>
            <a:r>
              <a:rPr lang="en-US" dirty="0"/>
              <a:t>Heaven is a place where there is no more sin, pain or sorrow.</a:t>
            </a:r>
          </a:p>
          <a:p>
            <a:r>
              <a:rPr lang="en-US" dirty="0"/>
              <a:t>A place of rest.</a:t>
            </a:r>
          </a:p>
          <a:p>
            <a:r>
              <a:rPr lang="en-US" dirty="0"/>
              <a:t>Jesus describes it as </a:t>
            </a:r>
            <a:r>
              <a:rPr lang="en-US" i="1" dirty="0"/>
              <a:t>“life”</a:t>
            </a:r>
            <a:r>
              <a:rPr lang="en-US" dirty="0"/>
              <a:t> - not the </a:t>
            </a:r>
            <a:r>
              <a:rPr lang="en-US" dirty="0" smtClean="0"/>
              <a:t>afterlife. Life does not truly begin until we get there!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81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We must consider both the demands    and the results of our choice!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There are </a:t>
            </a:r>
            <a:r>
              <a:rPr lang="en-US" i="1" dirty="0"/>
              <a:t>many</a:t>
            </a:r>
            <a:r>
              <a:rPr lang="en-US" dirty="0"/>
              <a:t> on the path that leads to destruction, while there are </a:t>
            </a:r>
            <a:r>
              <a:rPr lang="en-US" i="1" dirty="0"/>
              <a:t>few</a:t>
            </a:r>
            <a:r>
              <a:rPr lang="en-US" dirty="0"/>
              <a:t> who will actually find the gate that leads to life. </a:t>
            </a:r>
            <a:endParaRPr lang="en-US" dirty="0" smtClean="0"/>
          </a:p>
          <a:p>
            <a:endParaRPr lang="en-US" sz="1400" dirty="0"/>
          </a:p>
          <a:p>
            <a:r>
              <a:rPr lang="en-US" dirty="0" smtClean="0"/>
              <a:t>Why </a:t>
            </a:r>
            <a:r>
              <a:rPr lang="en-US" dirty="0"/>
              <a:t>is this? Few people will take the time and effort to consider the road they are on and where it will lead. They are living in the moment and enjoying the </a:t>
            </a:r>
            <a:r>
              <a:rPr lang="en-US" dirty="0" smtClean="0"/>
              <a:t>walk, not looking at the big picture.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596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276600" y="304800"/>
            <a:ext cx="5181600" cy="1470025"/>
          </a:xfrm>
        </p:spPr>
        <p:txBody>
          <a:bodyPr>
            <a:normAutofit/>
          </a:bodyPr>
          <a:lstStyle/>
          <a:p>
            <a:pPr algn="r"/>
            <a:r>
              <a:rPr lang="en-US" sz="6600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Two Ways</a:t>
            </a:r>
            <a:endParaRPr lang="en-US" sz="6600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124200" y="1600200"/>
            <a:ext cx="5334000" cy="12192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Which one are you on?</a:t>
            </a:r>
            <a:endParaRPr lang="en-US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0" y="3200400"/>
            <a:ext cx="7162800" cy="1600200"/>
          </a:xfrm>
          <a:prstGeom prst="rightArrow">
            <a:avLst>
              <a:gd name="adj1" fmla="val 70779"/>
              <a:gd name="adj2" fmla="val 50000"/>
            </a:avLst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LIFE</a:t>
            </a:r>
            <a:endParaRPr lang="en-US" sz="36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ight Arrow 8"/>
          <p:cNvSpPr/>
          <p:nvPr/>
        </p:nvSpPr>
        <p:spPr>
          <a:xfrm rot="10800000">
            <a:off x="1981200" y="4800599"/>
            <a:ext cx="7162800" cy="1600200"/>
          </a:xfrm>
          <a:prstGeom prst="rightArrow">
            <a:avLst>
              <a:gd name="adj1" fmla="val 70779"/>
              <a:gd name="adj2" fmla="val 50000"/>
            </a:avLst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0" y="529726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DESTRUCTION</a:t>
            </a:r>
            <a:endParaRPr lang="en-US" sz="36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30575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276600" y="304800"/>
            <a:ext cx="5181600" cy="1470025"/>
          </a:xfrm>
        </p:spPr>
        <p:txBody>
          <a:bodyPr>
            <a:normAutofit/>
          </a:bodyPr>
          <a:lstStyle/>
          <a:p>
            <a:pPr algn="r"/>
            <a:r>
              <a:rPr lang="en-US" sz="6600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Two Ways</a:t>
            </a:r>
            <a:endParaRPr lang="en-US" sz="6600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953000" y="1600200"/>
            <a:ext cx="3352800" cy="12192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Matthew 7:13-14</a:t>
            </a:r>
            <a:endParaRPr lang="en-US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0" y="3200400"/>
            <a:ext cx="7162800" cy="1600200"/>
          </a:xfrm>
          <a:prstGeom prst="rightArrow">
            <a:avLst>
              <a:gd name="adj1" fmla="val 70779"/>
              <a:gd name="adj2" fmla="val 50000"/>
            </a:avLst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LIFE</a:t>
            </a:r>
            <a:endParaRPr lang="en-US" sz="36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ight Arrow 8"/>
          <p:cNvSpPr/>
          <p:nvPr/>
        </p:nvSpPr>
        <p:spPr>
          <a:xfrm rot="10800000">
            <a:off x="1981200" y="4800599"/>
            <a:ext cx="7162800" cy="1600200"/>
          </a:xfrm>
          <a:prstGeom prst="rightArrow">
            <a:avLst>
              <a:gd name="adj1" fmla="val 70779"/>
              <a:gd name="adj2" fmla="val 50000"/>
            </a:avLst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0" y="529726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DESTRUCTION</a:t>
            </a:r>
            <a:endParaRPr lang="en-US" sz="36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0559383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God’s Word Offers Man A Choice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Bible informs man of God’s existence and authority (Gen. 1:1).</a:t>
            </a:r>
          </a:p>
          <a:p>
            <a:r>
              <a:rPr lang="en-US" dirty="0" smtClean="0"/>
              <a:t>God will hold man accountable for his actions.</a:t>
            </a:r>
          </a:p>
          <a:p>
            <a:r>
              <a:rPr lang="en-US" dirty="0" smtClean="0"/>
              <a:t>God appeals to man’s intellect (Is. 1:18). </a:t>
            </a:r>
          </a:p>
          <a:p>
            <a:endParaRPr lang="en-US" dirty="0"/>
          </a:p>
          <a:p>
            <a:r>
              <a:rPr lang="en-US" dirty="0" smtClean="0"/>
              <a:t>Jesus calls upon us to make a choice regarding which gate we will enter!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775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There Are Only Two Choices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www.warrencampdesign.com/warren/images/photoEdits/composites/matthew.7.13-14.GrayGreenSig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62150"/>
            <a:ext cx="3810000" cy="20764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641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There Are Only Two Choices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Two Gates</a:t>
            </a:r>
          </a:p>
          <a:p>
            <a:pPr lvl="1"/>
            <a:r>
              <a:rPr lang="en-US" b="1" dirty="0" smtClean="0"/>
              <a:t>wide or narrow</a:t>
            </a:r>
          </a:p>
          <a:p>
            <a:r>
              <a:rPr lang="en-US" b="1" dirty="0" smtClean="0"/>
              <a:t>Two Ways</a:t>
            </a:r>
          </a:p>
          <a:p>
            <a:pPr lvl="1"/>
            <a:r>
              <a:rPr lang="en-US" b="1" dirty="0"/>
              <a:t>b</a:t>
            </a:r>
            <a:r>
              <a:rPr lang="en-US" b="1" dirty="0" smtClean="0"/>
              <a:t>road, wide or narrow, difficult, hard</a:t>
            </a:r>
          </a:p>
          <a:p>
            <a:r>
              <a:rPr lang="en-US" b="1" dirty="0" smtClean="0"/>
              <a:t>Two Destinations</a:t>
            </a:r>
          </a:p>
          <a:p>
            <a:pPr lvl="1"/>
            <a:r>
              <a:rPr lang="en-US" b="1" dirty="0" smtClean="0"/>
              <a:t>destruction or life</a:t>
            </a:r>
          </a:p>
          <a:p>
            <a:r>
              <a:rPr lang="en-US" b="1" dirty="0" smtClean="0"/>
              <a:t>Two Groups of Travelers</a:t>
            </a:r>
          </a:p>
          <a:p>
            <a:pPr lvl="1"/>
            <a:r>
              <a:rPr lang="en-US" b="1" dirty="0" smtClean="0"/>
              <a:t>many or few</a:t>
            </a:r>
          </a:p>
        </p:txBody>
      </p:sp>
    </p:spTree>
    <p:extLst>
      <p:ext uri="{BB962C8B-B14F-4D97-AF65-F5344CB8AC3E}">
        <p14:creationId xmlns:p14="http://schemas.microsoft.com/office/powerpoint/2010/main" val="3551696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We must consider both the demands    and the results of our choice!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/>
              <a:t>The gate that leads to destruction is easy to enter. </a:t>
            </a:r>
            <a:r>
              <a:rPr lang="en-US" dirty="0" smtClean="0"/>
              <a:t>Non-restrictive; requires no sacrifices.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98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We must consider both the demands    and the results of our choice!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/>
              <a:t>The gate that leads to destruction is easy to enter. </a:t>
            </a:r>
            <a:r>
              <a:rPr lang="en-US" dirty="0" smtClean="0"/>
              <a:t>Non-restrictive; requires no sacrifices. </a:t>
            </a:r>
          </a:p>
          <a:p>
            <a:endParaRPr lang="en-US" dirty="0" smtClean="0"/>
          </a:p>
          <a:p>
            <a:pPr lvl="0"/>
            <a:r>
              <a:rPr lang="en-US" dirty="0"/>
              <a:t>The narrow gate represents </a:t>
            </a:r>
            <a:r>
              <a:rPr lang="en-US" dirty="0" smtClean="0"/>
              <a:t>                            our </a:t>
            </a:r>
            <a:r>
              <a:rPr lang="en-US" dirty="0"/>
              <a:t>recognition of the </a:t>
            </a:r>
            <a:r>
              <a:rPr lang="en-US" dirty="0" smtClean="0"/>
              <a:t>                                          Lord’s authority. </a:t>
            </a:r>
            <a:endParaRPr lang="en-US" dirty="0"/>
          </a:p>
          <a:p>
            <a:pPr lvl="0"/>
            <a:r>
              <a:rPr lang="en-US" dirty="0" smtClean="0"/>
              <a:t>We </a:t>
            </a:r>
            <a:r>
              <a:rPr lang="en-US" dirty="0"/>
              <a:t>must </a:t>
            </a:r>
            <a:r>
              <a:rPr lang="en-US" dirty="0" smtClean="0"/>
              <a:t>deny ourselves                                      in </a:t>
            </a:r>
            <a:r>
              <a:rPr lang="en-US" dirty="0"/>
              <a:t>order to enter (Matt. 16:24).</a:t>
            </a:r>
          </a:p>
          <a:p>
            <a:endParaRPr lang="en-US" dirty="0"/>
          </a:p>
        </p:txBody>
      </p:sp>
      <p:pic>
        <p:nvPicPr>
          <p:cNvPr id="4" name="Picture 3" descr="http://hisheavenlyarmies.com/wp-content/uploads/2015/08/narrow-ga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165" y="3276600"/>
            <a:ext cx="2332435" cy="310991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19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We must consider both the demands    and the results of our choice!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/>
              <a:t>The way that leads to destruction is easy to walk because it is wide. It is inclusive of all sin and rebellion against God. 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way that leads to life is difficult. It is a life of obedient submission to the authority of Christ.  </a:t>
            </a:r>
          </a:p>
        </p:txBody>
      </p:sp>
    </p:spTree>
    <p:extLst>
      <p:ext uri="{BB962C8B-B14F-4D97-AF65-F5344CB8AC3E}">
        <p14:creationId xmlns:p14="http://schemas.microsoft.com/office/powerpoint/2010/main" val="133610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480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Two Ways</vt:lpstr>
      <vt:lpstr>God’s Word Offers Man A Choice</vt:lpstr>
      <vt:lpstr>There Are Only Two Choices</vt:lpstr>
      <vt:lpstr>There Are Only Two Choices</vt:lpstr>
      <vt:lpstr>We must consider both the demands    and the results of our choice!</vt:lpstr>
      <vt:lpstr>We must consider both the demands    and the results of our choice!</vt:lpstr>
      <vt:lpstr>We must consider both the demands    and the results of our choice!</vt:lpstr>
      <vt:lpstr>We must consider both the demands    and the results of our choice!</vt:lpstr>
      <vt:lpstr>We must consider both the demands    and the results of our choice!</vt:lpstr>
      <vt:lpstr>We must consider both the demands    and the results of our choice!</vt:lpstr>
      <vt:lpstr>Two Ways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49</cp:revision>
  <dcterms:created xsi:type="dcterms:W3CDTF">2015-12-31T21:24:57Z</dcterms:created>
  <dcterms:modified xsi:type="dcterms:W3CDTF">2016-03-12T18:39:10Z</dcterms:modified>
</cp:coreProperties>
</file>