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332" r:id="rId5"/>
    <p:sldId id="273" r:id="rId6"/>
    <p:sldId id="280" r:id="rId7"/>
    <p:sldId id="290" r:id="rId8"/>
    <p:sldId id="323" r:id="rId9"/>
    <p:sldId id="291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4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50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716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6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8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3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7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9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6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8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9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7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95853-57BA-461F-AED3-5B43024D8C64}" type="datetimeFigureOut">
              <a:rPr lang="en-US" smtClean="0"/>
              <a:t>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1D95-67F8-4C35-B517-ED02598B2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8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latin typeface="Times New Roman"/>
              </a:rPr>
              <a:t>Qualifications:</a:t>
            </a:r>
            <a:endParaRPr lang="en-US" b="0" i="0" u="none" strike="noStrike" baseline="0" dirty="0" smtClean="0">
              <a:highlight>
                <a:srgbClr val="FFFF00"/>
              </a:highlight>
              <a:latin typeface="Times New Roman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7500"/>
          </a:bodyPr>
          <a:lstStyle/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Hear </a:t>
            </a:r>
          </a:p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Believe</a:t>
            </a:r>
          </a:p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Repent</a:t>
            </a:r>
          </a:p>
          <a:p>
            <a:r>
              <a:rPr lang="en-US" b="0" i="1" u="none" strike="noStrike" baseline="0" dirty="0" smtClean="0">
                <a:latin typeface="Times New Roman"/>
              </a:rPr>
              <a:t>Confess</a:t>
            </a:r>
            <a:endParaRPr lang="en-US" i="1" dirty="0">
              <a:latin typeface="Times New Roman"/>
            </a:endParaRPr>
          </a:p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Be baptized </a:t>
            </a:r>
          </a:p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You must then live faithful and fulfill your duties.</a:t>
            </a:r>
          </a:p>
        </p:txBody>
      </p:sp>
    </p:spTree>
    <p:extLst>
      <p:ext uri="{BB962C8B-B14F-4D97-AF65-F5344CB8AC3E}">
        <p14:creationId xmlns:p14="http://schemas.microsoft.com/office/powerpoint/2010/main" val="5572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Foundation of Peace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Rom </a:t>
            </a:r>
            <a:r>
              <a:rPr lang="en-US" b="1" dirty="0" smtClean="0"/>
              <a:t>5:8-9 While we were yet sinners</a:t>
            </a:r>
            <a:endParaRPr lang="en-US" dirty="0"/>
          </a:p>
          <a:p>
            <a:r>
              <a:rPr lang="en-US" b="1" dirty="0" smtClean="0"/>
              <a:t>1 </a:t>
            </a:r>
            <a:r>
              <a:rPr lang="en-US" b="1" dirty="0"/>
              <a:t>Peter </a:t>
            </a:r>
            <a:r>
              <a:rPr lang="en-US" b="1" dirty="0" smtClean="0"/>
              <a:t>1:22 Love Fervently</a:t>
            </a:r>
          </a:p>
          <a:p>
            <a:r>
              <a:rPr lang="en-US" b="1" dirty="0" smtClean="0"/>
              <a:t>John 15:12-13 Greater Love</a:t>
            </a:r>
          </a:p>
          <a:p>
            <a:r>
              <a:rPr lang="en-US" b="1" dirty="0" smtClean="0"/>
              <a:t>Consider a Judgment Scene</a:t>
            </a:r>
          </a:p>
          <a:p>
            <a:pPr lvl="1"/>
            <a:r>
              <a:rPr lang="en-US" b="1" dirty="0" smtClean="0"/>
              <a:t># 284</a:t>
            </a:r>
          </a:p>
          <a:p>
            <a:pPr lvl="1"/>
            <a:r>
              <a:rPr lang="en-US" b="1" dirty="0" smtClean="0"/>
              <a:t>Matt  18:23-35 The wicked servant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98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u="sng" dirty="0"/>
              <a:t>WHEN UNREST ARISES WE ARE IN </a:t>
            </a:r>
            <a:r>
              <a:rPr lang="en-US" sz="3600" b="1" u="sng" dirty="0" smtClean="0"/>
              <a:t>DANGER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Rom 14:19</a:t>
            </a:r>
            <a:r>
              <a:rPr lang="en-US" dirty="0"/>
              <a:t> </a:t>
            </a:r>
            <a:r>
              <a:rPr lang="en-US" b="1" i="1" dirty="0"/>
              <a:t>(Edification is hindered if not lost)</a:t>
            </a:r>
            <a:endParaRPr lang="en-US" dirty="0"/>
          </a:p>
          <a:p>
            <a:r>
              <a:rPr lang="en-US" b="1" dirty="0" smtClean="0"/>
              <a:t>Gal </a:t>
            </a:r>
            <a:r>
              <a:rPr lang="en-US" b="1" dirty="0"/>
              <a:t>5:13-15</a:t>
            </a:r>
            <a:r>
              <a:rPr lang="en-US" dirty="0"/>
              <a:t> </a:t>
            </a:r>
            <a:r>
              <a:rPr lang="en-US" b="1" i="1" dirty="0"/>
              <a:t>(We CAN consume one another)</a:t>
            </a:r>
            <a:endParaRPr lang="en-US" dirty="0"/>
          </a:p>
          <a:p>
            <a:r>
              <a:rPr lang="en-US" b="1" dirty="0" smtClean="0"/>
              <a:t>John </a:t>
            </a:r>
            <a:r>
              <a:rPr lang="en-US" b="1" dirty="0"/>
              <a:t>13:34-35</a:t>
            </a:r>
            <a:r>
              <a:rPr lang="en-US" dirty="0"/>
              <a:t> </a:t>
            </a:r>
            <a:r>
              <a:rPr lang="en-US" b="1" i="1" dirty="0"/>
              <a:t>(You /We CAN lose our identity as Christ’s </a:t>
            </a:r>
            <a:r>
              <a:rPr lang="en-US" b="1" i="1" dirty="0" smtClean="0"/>
              <a:t>Disciples</a:t>
            </a: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Heb 12:14</a:t>
            </a:r>
            <a:r>
              <a:rPr lang="en-US" dirty="0"/>
              <a:t> </a:t>
            </a:r>
            <a:r>
              <a:rPr lang="en-US" b="1" i="1" dirty="0"/>
              <a:t>(Your eternal destiny is at serious risk)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63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/>
              <a:t>A QUESTION FROM THE HOLY </a:t>
            </a:r>
            <a:r>
              <a:rPr lang="en-US" sz="3600" b="1" u="sng" dirty="0" smtClean="0"/>
              <a:t>SPIRIT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James </a:t>
            </a:r>
            <a:r>
              <a:rPr lang="en-US" b="1" dirty="0" smtClean="0"/>
              <a:t>3:13-18 The </a:t>
            </a:r>
            <a:r>
              <a:rPr lang="en-US" b="1" dirty="0"/>
              <a:t>question: </a:t>
            </a:r>
            <a:r>
              <a:rPr lang="en-US" u="sng" dirty="0" smtClean="0"/>
              <a:t> </a:t>
            </a:r>
            <a:r>
              <a:rPr lang="en-US" u="sng" dirty="0"/>
              <a:t>Who is wise and understanding among you</a:t>
            </a:r>
            <a:r>
              <a:rPr lang="en-US" dirty="0"/>
              <a:t>? 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Opposing Answer:  </a:t>
            </a:r>
            <a:r>
              <a:rPr lang="en-US" b="1" dirty="0" smtClean="0"/>
              <a:t>Verse 14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Good Conduct: </a:t>
            </a:r>
            <a:r>
              <a:rPr lang="en-US" dirty="0"/>
              <a:t>17 But the wisdom that is from above is first </a:t>
            </a:r>
            <a:r>
              <a:rPr lang="en-US" u="sng" dirty="0"/>
              <a:t>pure</a:t>
            </a:r>
            <a:r>
              <a:rPr lang="en-US" dirty="0"/>
              <a:t>, then </a:t>
            </a:r>
            <a:r>
              <a:rPr lang="en-US" u="sng" dirty="0"/>
              <a:t>peaceable</a:t>
            </a:r>
            <a:r>
              <a:rPr lang="en-US" dirty="0"/>
              <a:t>, </a:t>
            </a:r>
            <a:r>
              <a:rPr lang="en-US" u="sng" dirty="0"/>
              <a:t>gentle</a:t>
            </a:r>
            <a:r>
              <a:rPr lang="en-US" dirty="0"/>
              <a:t>, </a:t>
            </a:r>
            <a:r>
              <a:rPr lang="en-US" b="1" u="sng" dirty="0">
                <a:solidFill>
                  <a:srgbClr val="FF0000"/>
                </a:solidFill>
              </a:rPr>
              <a:t>willing to yield</a:t>
            </a:r>
            <a:r>
              <a:rPr lang="en-US" dirty="0"/>
              <a:t>, full of </a:t>
            </a:r>
            <a:r>
              <a:rPr lang="en-US" u="sng" dirty="0"/>
              <a:t>mercy</a:t>
            </a:r>
            <a:r>
              <a:rPr lang="en-US" dirty="0"/>
              <a:t> and </a:t>
            </a:r>
            <a:r>
              <a:rPr lang="en-US" u="sng" dirty="0"/>
              <a:t>good fruits</a:t>
            </a:r>
            <a:r>
              <a:rPr lang="en-US" dirty="0"/>
              <a:t>, </a:t>
            </a:r>
            <a:r>
              <a:rPr lang="en-US" u="sng" dirty="0"/>
              <a:t>without partiality</a:t>
            </a:r>
            <a:r>
              <a:rPr lang="en-US" dirty="0"/>
              <a:t> and </a:t>
            </a:r>
            <a:r>
              <a:rPr lang="en-US" u="sng" dirty="0"/>
              <a:t>without hypocrisy</a:t>
            </a:r>
            <a:r>
              <a:rPr lang="en-US" dirty="0"/>
              <a:t>. 18 Now the fruit of righteousness is sown in </a:t>
            </a:r>
            <a:r>
              <a:rPr lang="en-US" u="sng" dirty="0"/>
              <a:t>peace</a:t>
            </a:r>
            <a:r>
              <a:rPr lang="en-US" dirty="0"/>
              <a:t> by those who make </a:t>
            </a:r>
            <a:r>
              <a:rPr lang="en-US" u="sng" dirty="0"/>
              <a:t>peace</a:t>
            </a:r>
            <a:r>
              <a:rPr lang="en-US" dirty="0"/>
              <a:t>.   </a:t>
            </a:r>
          </a:p>
          <a:p>
            <a:r>
              <a:rPr lang="en-US" b="1" dirty="0"/>
              <a:t>Gal 5:22-23</a:t>
            </a:r>
            <a:r>
              <a:rPr lang="en-US" dirty="0"/>
              <a:t> (The fruit of righteousness from above as revealed by the spirit)</a:t>
            </a:r>
          </a:p>
          <a:p>
            <a:r>
              <a:rPr lang="en-US" dirty="0" smtClean="0"/>
              <a:t> </a:t>
            </a:r>
            <a:r>
              <a:rPr lang="en-US" dirty="0"/>
              <a:t>But the fruit of the Spirit is love, joy, </a:t>
            </a:r>
            <a:r>
              <a:rPr lang="en-US" u="sng" dirty="0"/>
              <a:t>peace</a:t>
            </a:r>
            <a:r>
              <a:rPr lang="en-US" dirty="0"/>
              <a:t>, longsuffering, kindness, goodness, faithfulness, 23 gentleness, self-control.  </a:t>
            </a:r>
            <a:r>
              <a:rPr lang="en-US" b="1" i="1" u="sng" dirty="0"/>
              <a:t>Against such there is no law</a:t>
            </a:r>
            <a:r>
              <a:rPr lang="en-US" b="1" i="1" dirty="0"/>
              <a:t>.</a:t>
            </a:r>
            <a:endParaRPr lang="en-US" dirty="0"/>
          </a:p>
          <a:p>
            <a:pPr lvl="1"/>
            <a:r>
              <a:rPr lang="en-US" dirty="0"/>
              <a:t>If peace is the fruit of the spirit then discord is the fruit from some other source</a:t>
            </a:r>
          </a:p>
          <a:p>
            <a:pPr lvl="1"/>
            <a:r>
              <a:rPr lang="en-US" dirty="0"/>
              <a:t>Are we known by our fruits?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4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WHEN PROBLEMS </a:t>
            </a:r>
            <a:r>
              <a:rPr lang="en-US" sz="3600" b="1" dirty="0" smtClean="0"/>
              <a:t>ARISE </a:t>
            </a:r>
            <a:r>
              <a:rPr lang="en-US" sz="3600" b="1" i="1" u="sng" dirty="0" smtClean="0">
                <a:solidFill>
                  <a:srgbClr val="C00000"/>
                </a:solidFill>
              </a:rPr>
              <a:t>WARNINGS</a:t>
            </a:r>
            <a:endParaRPr lang="en-US" sz="3600" i="1" u="sng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Warnings</a:t>
            </a:r>
          </a:p>
          <a:p>
            <a:r>
              <a:rPr lang="en-US" b="1" dirty="0" err="1"/>
              <a:t>Prov</a:t>
            </a:r>
            <a:r>
              <a:rPr lang="en-US" b="1" dirty="0"/>
              <a:t> 25:8-10 (PROCEED WITH CAUTION)</a:t>
            </a:r>
            <a:endParaRPr lang="en-US" dirty="0"/>
          </a:p>
          <a:p>
            <a:pPr lvl="1"/>
            <a:r>
              <a:rPr lang="en-US" b="1" dirty="0"/>
              <a:t>James 1:19-20</a:t>
            </a:r>
            <a:endParaRPr lang="en-US" dirty="0"/>
          </a:p>
          <a:p>
            <a:pPr lvl="1"/>
            <a:r>
              <a:rPr lang="en-US" dirty="0"/>
              <a:t>So then, my beloved brethren, let every man be swift to hear, slow to speak, slow to wrath; 20 for the wrath of man does not produce the righteousness of God. </a:t>
            </a:r>
          </a:p>
          <a:p>
            <a:r>
              <a:rPr lang="en-US" b="1" dirty="0" err="1" smtClean="0"/>
              <a:t>Prov</a:t>
            </a:r>
            <a:r>
              <a:rPr lang="en-US" b="1" dirty="0" smtClean="0"/>
              <a:t> 18:8  Tales tasty</a:t>
            </a:r>
            <a:endParaRPr lang="en-US" dirty="0"/>
          </a:p>
          <a:p>
            <a:r>
              <a:rPr lang="en-US" b="1" dirty="0" err="1" smtClean="0"/>
              <a:t>Prov</a:t>
            </a:r>
            <a:r>
              <a:rPr lang="en-US" b="1" dirty="0" smtClean="0"/>
              <a:t> 18:13 Jumping to Conclusions</a:t>
            </a:r>
            <a:endParaRPr lang="en-US" dirty="0"/>
          </a:p>
          <a:p>
            <a:pPr lvl="1"/>
            <a:r>
              <a:rPr lang="en-US" b="1" dirty="0" err="1" smtClean="0"/>
              <a:t>Prov</a:t>
            </a:r>
            <a:r>
              <a:rPr lang="en-US" b="1" dirty="0" smtClean="0"/>
              <a:t> </a:t>
            </a:r>
            <a:r>
              <a:rPr lang="en-US" b="1" dirty="0"/>
              <a:t>18:17 </a:t>
            </a:r>
            <a:r>
              <a:rPr lang="en-US" b="1" dirty="0" smtClean="0"/>
              <a:t>First to plead</a:t>
            </a:r>
            <a:endParaRPr lang="en-US" dirty="0"/>
          </a:p>
          <a:p>
            <a:r>
              <a:rPr lang="en-US" b="1" dirty="0" smtClean="0"/>
              <a:t>Deut </a:t>
            </a:r>
            <a:r>
              <a:rPr lang="en-US" b="1" dirty="0"/>
              <a:t>1:16-17 (Some cases too hard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9103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WHEN PROBLEMS ARISE </a:t>
            </a:r>
            <a:r>
              <a:rPr lang="en-US" b="1" dirty="0" smtClean="0">
                <a:solidFill>
                  <a:srgbClr val="C00000"/>
                </a:solidFill>
              </a:rPr>
              <a:t>RULES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Deut </a:t>
            </a:r>
            <a:r>
              <a:rPr lang="en-US" b="1" dirty="0"/>
              <a:t>19:15 (THE QUALITY OF EVIDENCE)</a:t>
            </a:r>
            <a:endParaRPr lang="en-US" dirty="0"/>
          </a:p>
          <a:p>
            <a:r>
              <a:rPr lang="en-US" b="1" dirty="0" smtClean="0"/>
              <a:t>Lev </a:t>
            </a:r>
            <a:r>
              <a:rPr lang="en-US" b="1" dirty="0"/>
              <a:t>19:17-18 (SUPERIORITY OF </a:t>
            </a:r>
            <a:r>
              <a:rPr lang="en-US" b="1" dirty="0" smtClean="0"/>
              <a:t>LOVE)</a:t>
            </a:r>
            <a:endParaRPr lang="en-US" b="1" dirty="0"/>
          </a:p>
          <a:p>
            <a:pPr lvl="1"/>
            <a:r>
              <a:rPr lang="en-US" b="1" dirty="0" smtClean="0"/>
              <a:t>No Hate</a:t>
            </a:r>
          </a:p>
          <a:p>
            <a:pPr lvl="1"/>
            <a:r>
              <a:rPr lang="en-US" b="1" dirty="0" smtClean="0"/>
              <a:t>Rebuke Sin</a:t>
            </a:r>
          </a:p>
          <a:p>
            <a:pPr lvl="1"/>
            <a:r>
              <a:rPr lang="en-US" b="1" dirty="0" smtClean="0"/>
              <a:t>No Vengeance</a:t>
            </a:r>
          </a:p>
          <a:p>
            <a:pPr lvl="1"/>
            <a:r>
              <a:rPr lang="en-US" b="1" dirty="0" smtClean="0"/>
              <a:t>No grudges</a:t>
            </a:r>
          </a:p>
          <a:p>
            <a:pPr lvl="1"/>
            <a:r>
              <a:rPr lang="en-US" b="1" dirty="0" smtClean="0"/>
              <a:t>Love neighbor</a:t>
            </a:r>
          </a:p>
          <a:p>
            <a:pPr marL="457200" lvl="1" indent="0" algn="ctr"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I AM THE LORD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9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Way To </a:t>
            </a:r>
            <a:r>
              <a:rPr lang="en-US" b="1" dirty="0" smtClean="0">
                <a:solidFill>
                  <a:srgbClr val="C00000"/>
                </a:solidFill>
              </a:rPr>
              <a:t>RESOLUTION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Matt 5:23-24 (you are the ALLEGED offender)</a:t>
            </a:r>
            <a:endParaRPr lang="en-US" dirty="0"/>
          </a:p>
          <a:p>
            <a:r>
              <a:rPr lang="en-US" i="1" dirty="0" smtClean="0"/>
              <a:t>The Command to the individual is “GO”</a:t>
            </a:r>
            <a:endParaRPr lang="en-US" i="1" dirty="0"/>
          </a:p>
          <a:p>
            <a:pPr lvl="2"/>
            <a:r>
              <a:rPr lang="en-US" i="1" dirty="0" smtClean="0"/>
              <a:t>No </a:t>
            </a:r>
            <a:r>
              <a:rPr lang="en-US" i="1" dirty="0"/>
              <a:t>other person can fulfill your responsibility.  </a:t>
            </a:r>
            <a:endParaRPr lang="en-US" dirty="0"/>
          </a:p>
          <a:p>
            <a:pPr lvl="1"/>
            <a:r>
              <a:rPr lang="en-US" i="1" dirty="0" smtClean="0"/>
              <a:t>Your </a:t>
            </a:r>
            <a:r>
              <a:rPr lang="en-US" i="1" dirty="0"/>
              <a:t>gift is useless if there is unrest </a:t>
            </a:r>
            <a:endParaRPr lang="en-US" i="1" dirty="0" smtClean="0"/>
          </a:p>
          <a:p>
            <a:pPr lvl="3"/>
            <a:r>
              <a:rPr lang="en-US" i="1" dirty="0" smtClean="0"/>
              <a:t>Heb 12:14</a:t>
            </a:r>
            <a:endParaRPr lang="en-US" dirty="0"/>
          </a:p>
          <a:p>
            <a:pPr lvl="3"/>
            <a:r>
              <a:rPr lang="en-US" i="1" dirty="0" smtClean="0"/>
              <a:t>1 </a:t>
            </a:r>
            <a:r>
              <a:rPr lang="en-US" i="1" dirty="0"/>
              <a:t>Sam </a:t>
            </a:r>
            <a:r>
              <a:rPr lang="en-US" i="1" dirty="0" smtClean="0"/>
              <a:t>15:22 </a:t>
            </a:r>
          </a:p>
          <a:p>
            <a:r>
              <a:rPr lang="en-US" dirty="0" smtClean="0"/>
              <a:t>First </a:t>
            </a:r>
            <a:r>
              <a:rPr lang="en-US" dirty="0"/>
              <a:t>be </a:t>
            </a:r>
            <a:r>
              <a:rPr lang="en-US" u="sng" dirty="0"/>
              <a:t>reconciled</a:t>
            </a:r>
            <a:r>
              <a:rPr lang="en-US" dirty="0"/>
              <a:t> to your brother, </a:t>
            </a:r>
          </a:p>
          <a:p>
            <a:pPr lvl="1"/>
            <a:r>
              <a:rPr lang="en-US" i="1" dirty="0"/>
              <a:t>The intent of </a:t>
            </a:r>
            <a:r>
              <a:rPr lang="en-US" i="1" dirty="0" smtClean="0"/>
              <a:t>going to your </a:t>
            </a:r>
            <a:r>
              <a:rPr lang="en-US" i="1" dirty="0"/>
              <a:t>brother is </a:t>
            </a:r>
            <a:r>
              <a:rPr lang="en-US" b="1" i="1" u="sng" dirty="0">
                <a:solidFill>
                  <a:srgbClr val="C00000"/>
                </a:solidFill>
              </a:rPr>
              <a:t>reconciliation</a:t>
            </a:r>
            <a:r>
              <a:rPr lang="en-US" i="1" dirty="0"/>
              <a:t> </a:t>
            </a:r>
            <a:endParaRPr lang="en-US" i="1" dirty="0" smtClean="0"/>
          </a:p>
          <a:p>
            <a:pPr lvl="1"/>
            <a:r>
              <a:rPr lang="en-US" b="1" u="sng" dirty="0" smtClean="0"/>
              <a:t>Reconcile: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come and offer your gift.</a:t>
            </a:r>
          </a:p>
          <a:p>
            <a:pPr lvl="1"/>
            <a:r>
              <a:rPr lang="en-US" i="1" dirty="0"/>
              <a:t>When reconciled your offering is acceptable.</a:t>
            </a:r>
            <a:endParaRPr lang="en-US" dirty="0"/>
          </a:p>
          <a:p>
            <a:r>
              <a:rPr lang="en-US" dirty="0"/>
              <a:t>Refusing to reconcile is walking disorderly and should be handled according to Matt 18:15-17</a:t>
            </a:r>
          </a:p>
        </p:txBody>
      </p:sp>
    </p:spTree>
    <p:extLst>
      <p:ext uri="{BB962C8B-B14F-4D97-AF65-F5344CB8AC3E}">
        <p14:creationId xmlns:p14="http://schemas.microsoft.com/office/powerpoint/2010/main" val="220369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</a:t>
            </a:r>
            <a:r>
              <a:rPr lang="en-US" b="1" dirty="0" smtClean="0"/>
              <a:t>Way </a:t>
            </a:r>
            <a:r>
              <a:rPr lang="en-US" b="1" dirty="0"/>
              <a:t>To </a:t>
            </a:r>
            <a:r>
              <a:rPr lang="en-US" b="1" dirty="0">
                <a:solidFill>
                  <a:srgbClr val="C00000"/>
                </a:solidFill>
              </a:rPr>
              <a:t>RESOLUTION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Matt 18:15-17 (You are the offended)</a:t>
            </a:r>
            <a:endParaRPr lang="en-US" dirty="0"/>
          </a:p>
          <a:p>
            <a:r>
              <a:rPr lang="en-US" dirty="0"/>
              <a:t>15 </a:t>
            </a:r>
            <a:r>
              <a:rPr lang="en-US" dirty="0" smtClean="0"/>
              <a:t>Go alone</a:t>
            </a:r>
          </a:p>
          <a:p>
            <a:r>
              <a:rPr lang="en-US" dirty="0" smtClean="0"/>
              <a:t>16 Go with witnesses</a:t>
            </a:r>
            <a:endParaRPr lang="en-US" dirty="0"/>
          </a:p>
          <a:p>
            <a:r>
              <a:rPr lang="en-US" dirty="0" smtClean="0"/>
              <a:t>17 Bring it to the church</a:t>
            </a:r>
            <a:endParaRPr lang="en-US" dirty="0"/>
          </a:p>
          <a:p>
            <a:pPr lvl="1"/>
            <a:r>
              <a:rPr lang="en-US" i="1" dirty="0" smtClean="0"/>
              <a:t>Refusal </a:t>
            </a:r>
            <a:r>
              <a:rPr lang="en-US" i="1" dirty="0"/>
              <a:t>to reconcile is walking disorderly. </a:t>
            </a:r>
            <a:endParaRPr lang="en-US" i="1" dirty="0" smtClean="0"/>
          </a:p>
          <a:p>
            <a:pPr lvl="1"/>
            <a:r>
              <a:rPr lang="en-US" i="1" dirty="0" smtClean="0"/>
              <a:t>Three </a:t>
            </a:r>
            <a:r>
              <a:rPr lang="en-US" i="1" dirty="0"/>
              <a:t>opportunities to </a:t>
            </a:r>
            <a:r>
              <a:rPr lang="en-US" i="1" dirty="0" smtClean="0"/>
              <a:t>reconcile are indicated</a:t>
            </a:r>
            <a:endParaRPr lang="en-US" dirty="0"/>
          </a:p>
          <a:p>
            <a:pPr marL="0" lvl="0" indent="0">
              <a:buNone/>
            </a:pPr>
            <a:r>
              <a:rPr lang="en-US" i="1" dirty="0"/>
              <a:t>Consistent with Titus </a:t>
            </a:r>
            <a:r>
              <a:rPr lang="en-US" i="1" dirty="0" smtClean="0"/>
              <a:t>3:10—“Reject </a:t>
            </a:r>
            <a:r>
              <a:rPr lang="en-US" i="1" dirty="0"/>
              <a:t>a divisive man after the first and second </a:t>
            </a:r>
            <a:r>
              <a:rPr lang="en-US" i="1" dirty="0" smtClean="0"/>
              <a:t>admonition”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98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pursuit of Peace is your responsibility</a:t>
            </a:r>
          </a:p>
          <a:p>
            <a:r>
              <a:rPr lang="en-US" dirty="0" smtClean="0"/>
              <a:t>Your objective must be reconciliation</a:t>
            </a:r>
          </a:p>
          <a:p>
            <a:r>
              <a:rPr lang="en-US" dirty="0" smtClean="0"/>
              <a:t>Your demeanor -- Love</a:t>
            </a:r>
          </a:p>
          <a:p>
            <a:r>
              <a:rPr lang="en-US" dirty="0" smtClean="0"/>
              <a:t>The way is given in Scripture</a:t>
            </a:r>
          </a:p>
          <a:p>
            <a:pPr marL="0" indent="0" algn="ctr">
              <a:buNone/>
            </a:pPr>
            <a:r>
              <a:rPr lang="en-US" sz="2400" dirty="0" smtClean="0"/>
              <a:t>When </a:t>
            </a:r>
            <a:r>
              <a:rPr lang="en-US" sz="2400" dirty="0"/>
              <a:t>a man's ways please the LORD, He makes even his enemies to be at peace with him. </a:t>
            </a:r>
            <a:r>
              <a:rPr lang="en-US" sz="2400" b="1" dirty="0"/>
              <a:t>Proverbs 16:7	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latin typeface="Times New Roman"/>
              </a:rPr>
              <a:t>Responsibilities: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latin typeface="Times New Roman"/>
              </a:rPr>
              <a:t>2 Tim 2:22 </a:t>
            </a:r>
          </a:p>
          <a:p>
            <a:r>
              <a:rPr lang="en-US" b="0" i="1" u="none" strike="noStrike" baseline="0" dirty="0" smtClean="0">
                <a:latin typeface="Times New Roman"/>
              </a:rPr>
              <a:t>List of things to be pursued</a:t>
            </a:r>
          </a:p>
          <a:p>
            <a:r>
              <a:rPr lang="en-US" strike="noStrike" baseline="0" dirty="0" smtClean="0">
                <a:latin typeface="Times New Roman"/>
              </a:rPr>
              <a:t>Key word “With” </a:t>
            </a:r>
          </a:p>
          <a:p>
            <a:pPr lvl="1"/>
            <a:r>
              <a:rPr lang="en-US" i="1" dirty="0" smtClean="0">
                <a:latin typeface="Times New Roman"/>
              </a:rPr>
              <a:t>In the company</a:t>
            </a:r>
          </a:p>
          <a:p>
            <a:pPr lvl="1"/>
            <a:r>
              <a:rPr lang="en-US" b="0" i="1" u="none" strike="noStrike" baseline="0" dirty="0" smtClean="0">
                <a:latin typeface="Times New Roman"/>
              </a:rPr>
              <a:t>Among</a:t>
            </a:r>
          </a:p>
          <a:p>
            <a:r>
              <a:rPr lang="en-US" b="0" i="1" u="none" strike="noStrike" baseline="0" dirty="0" smtClean="0">
                <a:latin typeface="Times New Roman"/>
              </a:rPr>
              <a:t>You and I are to pursue these things</a:t>
            </a:r>
            <a:endParaRPr lang="en-US" b="1" i="0" u="none" strike="noStrike" baseline="0" dirty="0" smtClean="0">
              <a:latin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2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1" u="none" strike="noStrike" baseline="0" dirty="0" smtClean="0">
                <a:latin typeface="Times New Roman"/>
              </a:rPr>
              <a:t>Our Demeanor </a:t>
            </a:r>
            <a:r>
              <a:rPr lang="en-US" dirty="0"/>
              <a:t>Eph </a:t>
            </a:r>
            <a:r>
              <a:rPr lang="en-US" dirty="0" smtClean="0"/>
              <a:t>4:1-6</a:t>
            </a:r>
            <a:endParaRPr lang="en-US" b="0" i="1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i="1" u="none" strike="noStrike" baseline="0" dirty="0" smtClean="0">
                <a:latin typeface="Times New Roman"/>
              </a:rPr>
              <a:t>Lowliness as opposed to </a:t>
            </a:r>
            <a:r>
              <a:rPr lang="en-US" b="1" i="1" u="sng" strike="noStrike" baseline="0" dirty="0" smtClean="0">
                <a:latin typeface="Times New Roman"/>
              </a:rPr>
              <a:t>high</a:t>
            </a:r>
            <a:r>
              <a:rPr lang="en-US" b="0" i="1" u="none" strike="noStrike" baseline="0" dirty="0" smtClean="0">
                <a:latin typeface="Times New Roman"/>
              </a:rPr>
              <a:t> minded; not looking down on.</a:t>
            </a:r>
          </a:p>
          <a:p>
            <a:r>
              <a:rPr lang="en-US" b="0" i="1" u="none" strike="noStrike" baseline="0" dirty="0" smtClean="0">
                <a:latin typeface="Times New Roman"/>
              </a:rPr>
              <a:t>Gentleness= not severe, rough, or violent; but mild… not too much or too fast; not harsh or extreme; but moderate.</a:t>
            </a:r>
            <a:endParaRPr lang="en-US" i="1" dirty="0">
              <a:latin typeface="Times New Roman"/>
            </a:endParaRPr>
          </a:p>
          <a:p>
            <a:r>
              <a:rPr lang="en-US" b="0" i="1" u="none" strike="noStrike" baseline="0" dirty="0" smtClean="0">
                <a:latin typeface="Times New Roman"/>
              </a:rPr>
              <a:t>Long suffering=patience</a:t>
            </a:r>
          </a:p>
          <a:p>
            <a:r>
              <a:rPr lang="en-US" b="0" i="1" u="none" strike="noStrike" baseline="0" dirty="0" smtClean="0">
                <a:latin typeface="Times New Roman"/>
              </a:rPr>
              <a:t>Bearing with=putting up with (takes love)</a:t>
            </a:r>
          </a:p>
          <a:p>
            <a:pPr marL="0" indent="0" algn="ctr">
              <a:buNone/>
            </a:pPr>
            <a:r>
              <a:rPr lang="en-US" b="0" i="1" u="none" strike="noStrike" baseline="0" dirty="0" smtClean="0">
                <a:solidFill>
                  <a:srgbClr val="FF0000"/>
                </a:solidFill>
                <a:latin typeface="Times New Roman"/>
              </a:rPr>
              <a:t>Which of these are obstacles to peace?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Narrowing The List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 Thess5:12-15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…be at peace among yourselves…</a:t>
            </a:r>
          </a:p>
          <a:p>
            <a:r>
              <a:rPr lang="en-US" i="1" dirty="0" smtClean="0"/>
              <a:t>…Always pursue good yourselves and all</a:t>
            </a:r>
          </a:p>
          <a:p>
            <a:r>
              <a:rPr lang="en-US" i="1" dirty="0" smtClean="0"/>
              <a:t>All above passages are:</a:t>
            </a:r>
          </a:p>
          <a:p>
            <a:pPr lvl="1"/>
            <a:r>
              <a:rPr lang="en-US" i="1" dirty="0">
                <a:latin typeface="Times New Roman"/>
              </a:rPr>
              <a:t>Addressed to” brethren”</a:t>
            </a:r>
          </a:p>
          <a:p>
            <a:pPr lvl="1"/>
            <a:r>
              <a:rPr lang="en-US" i="1" dirty="0" smtClean="0">
                <a:latin typeface="Times New Roman"/>
              </a:rPr>
              <a:t>Commands </a:t>
            </a:r>
            <a:r>
              <a:rPr lang="en-US" i="1" dirty="0">
                <a:latin typeface="Times New Roman"/>
              </a:rPr>
              <a:t>to be at peace</a:t>
            </a:r>
          </a:p>
          <a:p>
            <a:pPr lvl="1"/>
            <a:r>
              <a:rPr lang="en-US" i="1" dirty="0" smtClean="0">
                <a:latin typeface="Times New Roman"/>
              </a:rPr>
              <a:t>A command </a:t>
            </a:r>
            <a:r>
              <a:rPr lang="en-US" i="1" dirty="0">
                <a:latin typeface="Times New Roman"/>
              </a:rPr>
              <a:t>to Always Pursue</a:t>
            </a:r>
            <a:endParaRPr lang="en-US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5610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1" u="none" strike="noStrike" baseline="0" dirty="0" smtClean="0">
                <a:latin typeface="Times New Roman"/>
              </a:rPr>
              <a:t>Let’s look at some definitions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Pursue</a:t>
            </a:r>
            <a:r>
              <a:rPr lang="en-US" b="1" dirty="0" smtClean="0"/>
              <a:t>: </a:t>
            </a:r>
            <a:r>
              <a:rPr lang="en-US" dirty="0" smtClean="0"/>
              <a:t>NT:1377</a:t>
            </a:r>
          </a:p>
          <a:p>
            <a:pPr lvl="1"/>
            <a:r>
              <a:rPr lang="en-US" dirty="0" smtClean="0"/>
              <a:t> </a:t>
            </a:r>
            <a:r>
              <a:rPr lang="en-US" u="sng" dirty="0" smtClean="0"/>
              <a:t>Thayer  </a:t>
            </a:r>
          </a:p>
          <a:p>
            <a:pPr lvl="2"/>
            <a:r>
              <a:rPr lang="en-US" dirty="0" smtClean="0"/>
              <a:t>… to seek after eagerly, earnestly endeavor to acquire </a:t>
            </a:r>
          </a:p>
          <a:p>
            <a:pPr lvl="1"/>
            <a:r>
              <a:rPr lang="en-US" u="sng" dirty="0" smtClean="0"/>
              <a:t>World Book Dictionary</a:t>
            </a:r>
          </a:p>
          <a:p>
            <a:pPr lvl="1"/>
            <a:r>
              <a:rPr lang="en-US" dirty="0" smtClean="0"/>
              <a:t>To follow to catch or kill; chase.  </a:t>
            </a:r>
            <a:r>
              <a:rPr lang="en-US" i="1" dirty="0" smtClean="0"/>
              <a:t>The dogs pursued the rabbit.</a:t>
            </a:r>
            <a:endParaRPr lang="en-US" dirty="0" smtClean="0"/>
          </a:p>
          <a:p>
            <a:pPr lvl="2"/>
            <a:r>
              <a:rPr lang="en-US" i="1" dirty="0" smtClean="0"/>
              <a:t>Lessons from the ant Prov. 6:6</a:t>
            </a:r>
            <a:endParaRPr lang="en-US" dirty="0" smtClean="0"/>
          </a:p>
          <a:p>
            <a:pPr lvl="2"/>
            <a:r>
              <a:rPr lang="en-US" i="1" dirty="0" smtClean="0"/>
              <a:t>Lessons from a Beagle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3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1" u="none" strike="noStrike" baseline="0" dirty="0" smtClean="0">
                <a:latin typeface="Times New Roman"/>
              </a:rPr>
              <a:t>Definitions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Peace</a:t>
            </a:r>
            <a:r>
              <a:rPr lang="en-US" b="1" dirty="0"/>
              <a:t> NT:1515  (</a:t>
            </a:r>
            <a:r>
              <a:rPr lang="en-US" dirty="0"/>
              <a:t>Occurs 93 times in NT; In every book but 1 John. </a:t>
            </a:r>
            <a:endParaRPr lang="en-US" dirty="0" smtClean="0"/>
          </a:p>
          <a:p>
            <a:r>
              <a:rPr lang="en-US" dirty="0" smtClean="0"/>
              <a:t>(Thayer)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state of national tranquility; exemption from the rage and havoc of war.</a:t>
            </a:r>
          </a:p>
          <a:p>
            <a:pPr lvl="1"/>
            <a:r>
              <a:rPr lang="en-US" dirty="0"/>
              <a:t>Peace between individuals, </a:t>
            </a:r>
            <a:r>
              <a:rPr lang="en-US" dirty="0" err="1"/>
              <a:t>i</a:t>
            </a:r>
            <a:r>
              <a:rPr lang="en-US" dirty="0"/>
              <a:t>. e. harmony, </a:t>
            </a:r>
            <a:r>
              <a:rPr lang="en-US" b="1" u="sng" dirty="0"/>
              <a:t>concord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Prov</a:t>
            </a:r>
            <a:r>
              <a:rPr lang="en-US" dirty="0" smtClean="0"/>
              <a:t> 6:16-19  Discord opposite to Concord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1" u="none" strike="noStrike" baseline="0" dirty="0" smtClean="0">
                <a:latin typeface="Times New Roman"/>
              </a:rPr>
              <a:t>Definitions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/>
              <a:t>Peace</a:t>
            </a:r>
            <a:r>
              <a:rPr lang="en-US" b="1" dirty="0"/>
              <a:t> </a:t>
            </a:r>
            <a:r>
              <a:rPr lang="en-US" b="1" dirty="0" smtClean="0"/>
              <a:t>NT:1514</a:t>
            </a:r>
          </a:p>
          <a:p>
            <a:r>
              <a:rPr lang="en-US" dirty="0" smtClean="0"/>
              <a:t>(</a:t>
            </a:r>
            <a:r>
              <a:rPr lang="en-US" dirty="0"/>
              <a:t>Thayer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1</a:t>
            </a:r>
            <a:r>
              <a:rPr lang="en-US" dirty="0"/>
              <a:t>. To make peace:</a:t>
            </a:r>
          </a:p>
          <a:p>
            <a:pPr lvl="1"/>
            <a:r>
              <a:rPr lang="en-US" dirty="0"/>
              <a:t>2. To cultivate or keep peace</a:t>
            </a:r>
          </a:p>
          <a:p>
            <a:r>
              <a:rPr lang="en-US" b="1" u="sng" dirty="0" smtClean="0"/>
              <a:t>Peace</a:t>
            </a:r>
            <a:r>
              <a:rPr lang="en-US" b="1" dirty="0" smtClean="0"/>
              <a:t> World Book</a:t>
            </a:r>
            <a:r>
              <a:rPr lang="en-US" dirty="0" smtClean="0"/>
              <a:t>:  </a:t>
            </a:r>
          </a:p>
          <a:p>
            <a:pPr lvl="1"/>
            <a:r>
              <a:rPr lang="en-US" dirty="0" smtClean="0"/>
              <a:t>1</a:t>
            </a:r>
            <a:r>
              <a:rPr lang="en-US" dirty="0"/>
              <a:t>. Freedom from strife of any kind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Occurs </a:t>
            </a:r>
            <a:r>
              <a:rPr lang="en-US" b="1" dirty="0"/>
              <a:t>3 times in NT</a:t>
            </a:r>
            <a:endParaRPr lang="en-US" dirty="0"/>
          </a:p>
          <a:p>
            <a:pPr lvl="1"/>
            <a:r>
              <a:rPr lang="en-US" b="1" dirty="0"/>
              <a:t>Rom 12:18</a:t>
            </a:r>
            <a:endParaRPr lang="en-US" dirty="0"/>
          </a:p>
          <a:p>
            <a:pPr lvl="1"/>
            <a:r>
              <a:rPr lang="en-US" b="1" dirty="0" smtClean="0"/>
              <a:t>2 </a:t>
            </a:r>
            <a:r>
              <a:rPr lang="en-US" b="1" dirty="0"/>
              <a:t>Cor 13:11 </a:t>
            </a:r>
            <a:endParaRPr lang="en-US" dirty="0"/>
          </a:p>
          <a:p>
            <a:pPr lvl="1"/>
            <a:r>
              <a:rPr lang="en-US" b="1" dirty="0" smtClean="0"/>
              <a:t>1 </a:t>
            </a:r>
            <a:r>
              <a:rPr lang="en-US" b="1" dirty="0"/>
              <a:t>Thess 5:13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3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Rom 14:19 </a:t>
            </a:r>
            <a:endParaRPr lang="en-US" dirty="0"/>
          </a:p>
          <a:p>
            <a:r>
              <a:rPr lang="en-US" dirty="0"/>
              <a:t>Therefore let </a:t>
            </a:r>
            <a:r>
              <a:rPr lang="en-US" b="1" dirty="0"/>
              <a:t>us</a:t>
            </a:r>
            <a:r>
              <a:rPr lang="en-US" dirty="0"/>
              <a:t> pursue the </a:t>
            </a:r>
            <a:r>
              <a:rPr lang="en-US" u="sng" dirty="0"/>
              <a:t>things</a:t>
            </a:r>
            <a:r>
              <a:rPr lang="en-US" dirty="0"/>
              <a:t> which make for </a:t>
            </a:r>
            <a:r>
              <a:rPr lang="en-US" b="1" dirty="0"/>
              <a:t>peace</a:t>
            </a:r>
            <a:r>
              <a:rPr lang="en-US" dirty="0"/>
              <a:t> and the things by which one may edify </a:t>
            </a:r>
            <a:r>
              <a:rPr lang="en-US" dirty="0" smtClean="0"/>
              <a:t>another</a:t>
            </a:r>
            <a:r>
              <a:rPr lang="en-US" dirty="0"/>
              <a:t>.</a:t>
            </a:r>
          </a:p>
          <a:p>
            <a:pPr lvl="1"/>
            <a:r>
              <a:rPr lang="en-US" i="1" dirty="0" smtClean="0"/>
              <a:t>If there is no Peace establish it</a:t>
            </a:r>
          </a:p>
          <a:p>
            <a:pPr lvl="1"/>
            <a:r>
              <a:rPr lang="en-US" i="1" dirty="0" smtClean="0"/>
              <a:t>If </a:t>
            </a:r>
            <a:r>
              <a:rPr lang="en-US" i="1" dirty="0"/>
              <a:t>there is </a:t>
            </a:r>
            <a:r>
              <a:rPr lang="en-US" i="1" dirty="0" smtClean="0"/>
              <a:t>peace, </a:t>
            </a:r>
            <a:r>
              <a:rPr lang="en-US" i="1" dirty="0"/>
              <a:t>this command tells us to do those things that maintain the “peace”</a:t>
            </a:r>
            <a:endParaRPr lang="en-US" dirty="0"/>
          </a:p>
          <a:p>
            <a:pPr lvl="1"/>
            <a:r>
              <a:rPr lang="en-US" i="1" dirty="0"/>
              <a:t>If there is </a:t>
            </a:r>
            <a:r>
              <a:rPr lang="en-US" i="1" dirty="0" smtClean="0"/>
              <a:t>discord, </a:t>
            </a:r>
            <a:r>
              <a:rPr lang="en-US" i="1" dirty="0"/>
              <a:t>this command tells us to do those things that will restore </a:t>
            </a:r>
            <a:r>
              <a:rPr lang="en-US" i="1" dirty="0" smtClean="0"/>
              <a:t>peace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3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Commands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Heb</a:t>
            </a:r>
            <a:r>
              <a:rPr lang="en-US" b="1"/>
              <a:t> </a:t>
            </a:r>
            <a:r>
              <a:rPr lang="en-US" b="1" smtClean="0"/>
              <a:t>12:14 </a:t>
            </a:r>
            <a:r>
              <a:rPr lang="en-US" smtClean="0"/>
              <a:t>Pursue </a:t>
            </a:r>
            <a:r>
              <a:rPr lang="en-US" dirty="0"/>
              <a:t>peace with all people, and holiness, without which no one will see the </a:t>
            </a:r>
            <a:r>
              <a:rPr lang="en-US" dirty="0" smtClean="0"/>
              <a:t>Lord </a:t>
            </a:r>
          </a:p>
          <a:p>
            <a:r>
              <a:rPr lang="en-US" i="1" dirty="0" smtClean="0"/>
              <a:t>Without </a:t>
            </a:r>
            <a:r>
              <a:rPr lang="en-US" i="1" dirty="0"/>
              <a:t>peace NO ONE WILL SEE THE LORD</a:t>
            </a:r>
            <a:endParaRPr lang="en-US" dirty="0"/>
          </a:p>
          <a:p>
            <a:pPr lvl="1"/>
            <a:r>
              <a:rPr lang="en-US" i="1" dirty="0"/>
              <a:t>Just how important is;</a:t>
            </a:r>
            <a:endParaRPr lang="en-US" dirty="0"/>
          </a:p>
          <a:p>
            <a:pPr lvl="2"/>
            <a:r>
              <a:rPr lang="en-US" i="1" dirty="0"/>
              <a:t>Winning the argument</a:t>
            </a:r>
            <a:endParaRPr lang="en-US" dirty="0"/>
          </a:p>
          <a:p>
            <a:pPr lvl="2"/>
            <a:r>
              <a:rPr lang="en-US" i="1" dirty="0"/>
              <a:t>Setting the record straight</a:t>
            </a:r>
            <a:endParaRPr lang="en-US" dirty="0"/>
          </a:p>
          <a:p>
            <a:pPr lvl="2"/>
            <a:r>
              <a:rPr lang="en-US" i="1" dirty="0"/>
              <a:t>Clearing my name</a:t>
            </a:r>
            <a:endParaRPr lang="en-US" dirty="0"/>
          </a:p>
          <a:p>
            <a:pPr lvl="0"/>
            <a:r>
              <a:rPr lang="en-US" i="1" u="sng" dirty="0"/>
              <a:t>Matt 16:26</a:t>
            </a:r>
            <a:r>
              <a:rPr lang="en-US" i="1" dirty="0"/>
              <a:t> For what profit is it to a man if he gains the whole world, and loses his own soul?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45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869</Words>
  <Application>Microsoft Office PowerPoint</Application>
  <PresentationFormat>On-screen Show (4:3)</PresentationFormat>
  <Paragraphs>131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Qualifications:</vt:lpstr>
      <vt:lpstr>Responsibilities:</vt:lpstr>
      <vt:lpstr>Our Demeanor Eph 4:1-6</vt:lpstr>
      <vt:lpstr>Narrowing The List 1 Thess5:12-15</vt:lpstr>
      <vt:lpstr>Let’s look at some definitions</vt:lpstr>
      <vt:lpstr>Definitions</vt:lpstr>
      <vt:lpstr>Definitions</vt:lpstr>
      <vt:lpstr>Commands</vt:lpstr>
      <vt:lpstr>Commands</vt:lpstr>
      <vt:lpstr>Love Foundation of Peace</vt:lpstr>
      <vt:lpstr>WHEN UNREST ARISES WE ARE IN DANGER</vt:lpstr>
      <vt:lpstr>A QUESTION FROM THE HOLY SPIRIT</vt:lpstr>
      <vt:lpstr>WHEN PROBLEMS ARISE WARNINGS</vt:lpstr>
      <vt:lpstr>WHEN PROBLEMS ARISE RULES</vt:lpstr>
      <vt:lpstr>The Way To RESOLUTION</vt:lpstr>
      <vt:lpstr>The Way To RESOLUTION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Qualifications:</dc:title>
  <dc:creator>Becky</dc:creator>
  <cp:lastModifiedBy>Guest</cp:lastModifiedBy>
  <cp:revision>26</cp:revision>
  <dcterms:created xsi:type="dcterms:W3CDTF">2016-01-08T00:10:29Z</dcterms:created>
  <dcterms:modified xsi:type="dcterms:W3CDTF">2016-01-11T15:36:25Z</dcterms:modified>
</cp:coreProperties>
</file>