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70" r:id="rId5"/>
    <p:sldId id="260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69" r:id="rId18"/>
    <p:sldId id="258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90" y="4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61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00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648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4196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3178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849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7372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52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378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7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BD03A-06F1-4FFC-BD4C-3D907AE3A123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69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BD03A-06F1-4FFC-BD4C-3D907AE3A123}" type="datetimeFigureOut">
              <a:rPr lang="en-US" smtClean="0"/>
              <a:t>12/19/2015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747653-62DC-4F8D-9B48-46964D671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54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976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6. Must Not Quarrel </a:t>
            </a:r>
            <a:r>
              <a:rPr lang="en-US" sz="4000" dirty="0" smtClean="0"/>
              <a:t>(v. 24)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To </a:t>
            </a:r>
            <a:r>
              <a:rPr lang="en-US" i="1" dirty="0"/>
              <a:t>quarrel</a:t>
            </a:r>
            <a:r>
              <a:rPr lang="en-US" dirty="0"/>
              <a:t> is to strive, fight or dispute.</a:t>
            </a:r>
          </a:p>
          <a:p>
            <a:pPr lvl="0"/>
            <a:endParaRPr lang="en-US" sz="1000" dirty="0" smtClean="0"/>
          </a:p>
          <a:p>
            <a:pPr lvl="0"/>
            <a:r>
              <a:rPr lang="en-US" dirty="0" smtClean="0"/>
              <a:t>A </a:t>
            </a:r>
            <a:r>
              <a:rPr lang="en-US" dirty="0"/>
              <a:t>preacher must know how to avoid disputing with others. </a:t>
            </a:r>
          </a:p>
          <a:p>
            <a:pPr lvl="0"/>
            <a:r>
              <a:rPr lang="en-US" dirty="0"/>
              <a:t>He must contend for the faith without being contentious. </a:t>
            </a:r>
          </a:p>
        </p:txBody>
      </p:sp>
    </p:spTree>
    <p:extLst>
      <p:ext uri="{BB962C8B-B14F-4D97-AF65-F5344CB8AC3E}">
        <p14:creationId xmlns:p14="http://schemas.microsoft.com/office/powerpoint/2010/main" val="2850617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7. Be Gentle To All </a:t>
            </a:r>
            <a:r>
              <a:rPr lang="en-US" sz="4000" dirty="0" smtClean="0"/>
              <a:t>(v. 24)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To be mild.</a:t>
            </a:r>
          </a:p>
          <a:p>
            <a:pPr lvl="0"/>
            <a:r>
              <a:rPr lang="en-US" dirty="0"/>
              <a:t>The Greek word referred to the way a nurse would care for a patient or a parent would treat a young child (1 Thess. 2:7). </a:t>
            </a:r>
          </a:p>
          <a:p>
            <a:pPr lvl="0"/>
            <a:r>
              <a:rPr lang="en-US" dirty="0"/>
              <a:t>A preacher </a:t>
            </a:r>
            <a:r>
              <a:rPr lang="en-US" dirty="0" smtClean="0"/>
              <a:t>must </a:t>
            </a:r>
            <a:r>
              <a:rPr lang="en-US" dirty="0"/>
              <a:t>possess the ability to deal with different kinds of people under different circumstances. </a:t>
            </a:r>
          </a:p>
          <a:p>
            <a:pPr lvl="0"/>
            <a:r>
              <a:rPr lang="en-US" dirty="0" smtClean="0"/>
              <a:t>A </a:t>
            </a:r>
            <a:r>
              <a:rPr lang="en-US" dirty="0"/>
              <a:t>preacher </a:t>
            </a:r>
            <a:r>
              <a:rPr lang="en-US" dirty="0" smtClean="0"/>
              <a:t>must be </a:t>
            </a:r>
            <a:r>
              <a:rPr lang="en-US" dirty="0"/>
              <a:t>approachable. </a:t>
            </a:r>
          </a:p>
        </p:txBody>
      </p:sp>
    </p:spTree>
    <p:extLst>
      <p:ext uri="{BB962C8B-B14F-4D97-AF65-F5344CB8AC3E}">
        <p14:creationId xmlns:p14="http://schemas.microsoft.com/office/powerpoint/2010/main" val="2712871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8. Able To Teach </a:t>
            </a:r>
            <a:r>
              <a:rPr lang="en-US" sz="4000" dirty="0" smtClean="0"/>
              <a:t>(v. 24)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“skilled in </a:t>
            </a:r>
            <a:r>
              <a:rPr lang="en-US" dirty="0" smtClean="0"/>
              <a:t>teaching” </a:t>
            </a:r>
            <a:endParaRPr lang="en-US" dirty="0"/>
          </a:p>
          <a:p>
            <a:pPr lvl="0"/>
            <a:endParaRPr lang="en-US" sz="1000" dirty="0" smtClean="0"/>
          </a:p>
          <a:p>
            <a:pPr lvl="0"/>
            <a:r>
              <a:rPr lang="en-US" dirty="0" smtClean="0"/>
              <a:t>While </a:t>
            </a:r>
            <a:r>
              <a:rPr lang="en-US" dirty="0"/>
              <a:t>we all teach through our example, not all men are capable and effective instructors. </a:t>
            </a:r>
          </a:p>
          <a:p>
            <a:pPr lvl="0"/>
            <a:endParaRPr lang="en-US" sz="1000" dirty="0" smtClean="0"/>
          </a:p>
          <a:p>
            <a:pPr lvl="0"/>
            <a:r>
              <a:rPr lang="en-US" dirty="0" smtClean="0"/>
              <a:t>To </a:t>
            </a:r>
            <a:r>
              <a:rPr lang="en-US" dirty="0"/>
              <a:t>be a preacher a man must possess both the </a:t>
            </a:r>
            <a:r>
              <a:rPr lang="en-US" u="sng" dirty="0"/>
              <a:t>desire</a:t>
            </a:r>
            <a:r>
              <a:rPr lang="en-US" dirty="0"/>
              <a:t> and the </a:t>
            </a:r>
            <a:r>
              <a:rPr lang="en-US" u="sng" dirty="0"/>
              <a:t>ability</a:t>
            </a:r>
            <a:r>
              <a:rPr lang="en-US" dirty="0"/>
              <a:t> to teach. </a:t>
            </a:r>
          </a:p>
        </p:txBody>
      </p:sp>
    </p:spTree>
    <p:extLst>
      <p:ext uri="{BB962C8B-B14F-4D97-AF65-F5344CB8AC3E}">
        <p14:creationId xmlns:p14="http://schemas.microsoft.com/office/powerpoint/2010/main" val="700983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9. Patient </a:t>
            </a:r>
            <a:r>
              <a:rPr lang="en-US" sz="4000" dirty="0" smtClean="0"/>
              <a:t>(v. 24)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“patient of ills and wrongs” (Thayer)</a:t>
            </a:r>
          </a:p>
          <a:p>
            <a:pPr lvl="0"/>
            <a:r>
              <a:rPr lang="en-US" dirty="0"/>
              <a:t>“enduring of ill” (Strong)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dirty="0"/>
              <a:t>A preacher must develop a thick skin with regards to the brethren. </a:t>
            </a:r>
          </a:p>
          <a:p>
            <a:pPr lvl="0"/>
            <a:r>
              <a:rPr lang="en-US" dirty="0" smtClean="0"/>
              <a:t>A </a:t>
            </a:r>
            <a:r>
              <a:rPr lang="en-US" dirty="0"/>
              <a:t>preacher must be patient with the brethren: </a:t>
            </a:r>
            <a:endParaRPr lang="en-US" dirty="0" smtClean="0"/>
          </a:p>
          <a:p>
            <a:pPr lvl="1"/>
            <a:r>
              <a:rPr lang="en-US" dirty="0" smtClean="0"/>
              <a:t>patient </a:t>
            </a:r>
            <a:r>
              <a:rPr lang="en-US" dirty="0"/>
              <a:t>with their </a:t>
            </a:r>
            <a:r>
              <a:rPr lang="en-US" dirty="0" smtClean="0"/>
              <a:t>shortcomings</a:t>
            </a:r>
          </a:p>
          <a:p>
            <a:pPr lvl="1"/>
            <a:r>
              <a:rPr lang="en-US" dirty="0" smtClean="0"/>
              <a:t>patient </a:t>
            </a:r>
            <a:r>
              <a:rPr lang="en-US" dirty="0"/>
              <a:t>when wronged by </a:t>
            </a:r>
            <a:r>
              <a:rPr lang="en-US" dirty="0" smtClean="0"/>
              <a:t>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304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9. Patient </a:t>
            </a:r>
            <a:r>
              <a:rPr lang="en-US" sz="4000" dirty="0" smtClean="0"/>
              <a:t>(v. 24)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“patient of ills and wrongs” (Thayer)</a:t>
            </a:r>
          </a:p>
          <a:p>
            <a:pPr lvl="0"/>
            <a:r>
              <a:rPr lang="en-US" dirty="0"/>
              <a:t>“enduring of ill” (Strong)</a:t>
            </a:r>
          </a:p>
          <a:p>
            <a:pPr marL="0" indent="0">
              <a:buNone/>
            </a:pPr>
            <a:endParaRPr lang="en-US" sz="1000" dirty="0"/>
          </a:p>
          <a:p>
            <a:r>
              <a:rPr lang="en-US" dirty="0"/>
              <a:t>A preacher must develop a thick skin with regards to the brethren. </a:t>
            </a:r>
          </a:p>
          <a:p>
            <a:pPr lvl="0"/>
            <a:r>
              <a:rPr lang="en-US" dirty="0" smtClean="0"/>
              <a:t>A </a:t>
            </a:r>
            <a:r>
              <a:rPr lang="en-US" dirty="0"/>
              <a:t>preacher must be patient with the brethren: </a:t>
            </a:r>
            <a:endParaRPr lang="en-US" dirty="0" smtClean="0"/>
          </a:p>
          <a:p>
            <a:pPr lvl="1"/>
            <a:r>
              <a:rPr lang="en-US" dirty="0" smtClean="0"/>
              <a:t>patient </a:t>
            </a:r>
            <a:r>
              <a:rPr lang="en-US" dirty="0"/>
              <a:t>with their </a:t>
            </a:r>
            <a:r>
              <a:rPr lang="en-US" dirty="0" smtClean="0"/>
              <a:t>shortcomings</a:t>
            </a:r>
          </a:p>
          <a:p>
            <a:pPr lvl="1"/>
            <a:r>
              <a:rPr lang="en-US" dirty="0" smtClean="0"/>
              <a:t>patient </a:t>
            </a:r>
            <a:r>
              <a:rPr lang="en-US" dirty="0"/>
              <a:t>when wronged by </a:t>
            </a:r>
            <a:r>
              <a:rPr lang="en-US" dirty="0" smtClean="0"/>
              <a:t>them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457200" y="2971800"/>
            <a:ext cx="8229600" cy="3429000"/>
          </a:xfrm>
          <a:prstGeom prst="round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00" y="3306901"/>
            <a:ext cx="7239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dirty="0" smtClean="0"/>
              <a:t>“You </a:t>
            </a:r>
            <a:r>
              <a:rPr lang="en-US" sz="2800" dirty="0"/>
              <a:t>therefore must endure hardship as a good soldier of Jesus Christ” (</a:t>
            </a:r>
            <a:r>
              <a:rPr lang="en-US" sz="2800" dirty="0" smtClean="0"/>
              <a:t>2 Tim. 2:3).</a:t>
            </a:r>
          </a:p>
          <a:p>
            <a:pPr lvl="0"/>
            <a:endParaRPr lang="en-US" sz="2800" dirty="0"/>
          </a:p>
          <a:p>
            <a:pPr lvl="0"/>
            <a:r>
              <a:rPr lang="en-US" sz="2800" dirty="0" smtClean="0"/>
              <a:t>“But you be watchful in all things, endure afflictions, do the work of an evangelist, fulfill your ministry” (2 Tim. 4:5).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349500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10. Humility </a:t>
            </a:r>
            <a:r>
              <a:rPr lang="en-US" sz="4000" dirty="0" smtClean="0"/>
              <a:t>(v. 25)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/>
              <a:t>meekness</a:t>
            </a:r>
          </a:p>
          <a:p>
            <a:pPr lvl="0"/>
            <a:r>
              <a:rPr lang="en-US" dirty="0" smtClean="0"/>
              <a:t>“</a:t>
            </a:r>
            <a:r>
              <a:rPr lang="en-US" dirty="0"/>
              <a:t>Gentle” </a:t>
            </a:r>
            <a:r>
              <a:rPr lang="en-US" dirty="0" smtClean="0"/>
              <a:t>(v. 24) describes </a:t>
            </a:r>
            <a:r>
              <a:rPr lang="en-US" dirty="0"/>
              <a:t>the outward action while “meekness” describes the inward disposition of one’s heart. </a:t>
            </a:r>
          </a:p>
          <a:p>
            <a:pPr marL="0" indent="0">
              <a:buNone/>
            </a:pPr>
            <a:endParaRPr lang="en-US" sz="1100" dirty="0"/>
          </a:p>
          <a:p>
            <a:pPr lvl="0"/>
            <a:r>
              <a:rPr lang="en-US" dirty="0"/>
              <a:t>While one challenge of preaching is surviving hardships, another challenge is surviving praise (Rom. 12:3; 1 Cor. 3:5-7). </a:t>
            </a:r>
          </a:p>
          <a:p>
            <a:pPr marL="0" indent="0">
              <a:buNone/>
            </a:pPr>
            <a:endParaRPr lang="en-US" sz="1200" dirty="0"/>
          </a:p>
          <a:p>
            <a:pPr lvl="0"/>
            <a:r>
              <a:rPr lang="en-US" dirty="0"/>
              <a:t>Also, a preacher must possess the ability to be </a:t>
            </a:r>
            <a:r>
              <a:rPr lang="en-US" dirty="0" smtClean="0"/>
              <a:t>corrected.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500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11. Correcting Those Who Are In Opposition </a:t>
            </a:r>
            <a:r>
              <a:rPr lang="en-US" sz="4000" dirty="0" smtClean="0"/>
              <a:t>(vs. 25-26)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8637"/>
            <a:ext cx="8229600" cy="4525963"/>
          </a:xfrm>
        </p:spPr>
        <p:txBody>
          <a:bodyPr>
            <a:normAutofit lnSpcReduction="10000"/>
          </a:bodyPr>
          <a:lstStyle/>
          <a:p>
            <a:pPr lvl="0"/>
            <a:r>
              <a:rPr lang="en-US" dirty="0"/>
              <a:t>Such people must not be looked upon as enemies to be destroyed, but victims to be rescued. </a:t>
            </a:r>
          </a:p>
          <a:p>
            <a:pPr marL="0" indent="0">
              <a:buNone/>
            </a:pPr>
            <a:endParaRPr lang="en-US" sz="1100" dirty="0"/>
          </a:p>
          <a:p>
            <a:pPr lvl="0"/>
            <a:r>
              <a:rPr lang="en-US" dirty="0"/>
              <a:t>The power for conversion (correction) is in the word, not in the persuasive abilities of the preacher. </a:t>
            </a:r>
            <a:endParaRPr lang="en-US" dirty="0" smtClean="0"/>
          </a:p>
          <a:p>
            <a:pPr lvl="0"/>
            <a:endParaRPr lang="en-US" sz="1000" dirty="0"/>
          </a:p>
          <a:p>
            <a:pPr lvl="0"/>
            <a:r>
              <a:rPr lang="en-US" dirty="0"/>
              <a:t>The object is to win the soul – not the argument! (2 Cor. 10:3-5)</a:t>
            </a:r>
          </a:p>
        </p:txBody>
      </p:sp>
    </p:spTree>
    <p:extLst>
      <p:ext uri="{BB962C8B-B14F-4D97-AF65-F5344CB8AC3E}">
        <p14:creationId xmlns:p14="http://schemas.microsoft.com/office/powerpoint/2010/main" val="4154924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Gospel Preachers must make sure they are doing their work and conducting themselves in the proper manner. </a:t>
            </a:r>
          </a:p>
          <a:p>
            <a:r>
              <a:rPr lang="en-US" b="1" dirty="0" smtClean="0">
                <a:solidFill>
                  <a:schemeClr val="bg1"/>
                </a:solidFill>
              </a:rPr>
              <a:t>Churches must make sure they have asked the right man to work with them. 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38200" y="4038600"/>
            <a:ext cx="7620000" cy="2286000"/>
          </a:xfrm>
          <a:prstGeom prst="roundRect">
            <a:avLst/>
          </a:prstGeom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19200" y="4233208"/>
            <a:ext cx="6934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“Take heed to yourself and to the doctrine. Continue in them, for in doing this you will save both yourself and those who hear you.”</a:t>
            </a:r>
          </a:p>
          <a:p>
            <a:endParaRPr lang="en-US" sz="800" b="1" dirty="0" smtClean="0"/>
          </a:p>
          <a:p>
            <a:pPr algn="r"/>
            <a:r>
              <a:rPr lang="en-US" sz="2800" b="1" dirty="0" smtClean="0"/>
              <a:t>1 Timothy 4:16</a:t>
            </a:r>
          </a:p>
        </p:txBody>
      </p:sp>
    </p:spTree>
    <p:extLst>
      <p:ext uri="{BB962C8B-B14F-4D97-AF65-F5344CB8AC3E}">
        <p14:creationId xmlns:p14="http://schemas.microsoft.com/office/powerpoint/2010/main" val="38055671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3106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2152651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The Character of a   Gospel Preacher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  <p:pic>
        <p:nvPicPr>
          <p:cNvPr id="1026" name="Picture 2" descr="http://thefrontporch.org/wp-content/uploads/2015/05/Black-Preaching-Conferenc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238500"/>
            <a:ext cx="6248400" cy="274856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456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/>
              <a:t>Man-Made Qualifications for Gospel Preachers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He must have a degree from a “brotherhood college.”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He must come highly recommended.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He must be able to get outside support. 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He must not speak over twenty minutes. </a:t>
            </a: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He must have a dynamic personality, </a:t>
            </a:r>
            <a:r>
              <a:rPr lang="en-US" dirty="0" smtClean="0"/>
              <a:t>                 and </a:t>
            </a:r>
            <a:r>
              <a:rPr lang="en-US" dirty="0"/>
              <a:t>good looks to match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505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77962"/>
          </a:xfrm>
        </p:spPr>
        <p:txBody>
          <a:bodyPr>
            <a:normAutofit/>
          </a:bodyPr>
          <a:lstStyle/>
          <a:p>
            <a:r>
              <a:rPr lang="en-US" b="1" dirty="0" smtClean="0"/>
              <a:t>Man-Made Qualifications for Gospel Preachers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He must be the right age.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He must be married and have the right kind </a:t>
            </a:r>
            <a:r>
              <a:rPr lang="en-US" dirty="0" smtClean="0"/>
              <a:t> of </a:t>
            </a:r>
            <a:r>
              <a:rPr lang="en-US" dirty="0"/>
              <a:t>family.</a:t>
            </a:r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He must be good at visiting, counseling, setting up classes, writing, keeping visiting </a:t>
            </a:r>
            <a:r>
              <a:rPr lang="en-US" dirty="0" smtClean="0"/>
              <a:t>preachers, etc. </a:t>
            </a:r>
            <a:endParaRPr lang="en-US" dirty="0"/>
          </a:p>
          <a:p>
            <a:pPr lvl="0">
              <a:buFont typeface="Wingdings" panose="05000000000000000000" pitchFamily="2" charset="2"/>
              <a:buChar char="ü"/>
            </a:pPr>
            <a:r>
              <a:rPr lang="en-US" dirty="0"/>
              <a:t>He must be able to do personal work. </a:t>
            </a:r>
          </a:p>
        </p:txBody>
      </p:sp>
    </p:spTree>
    <p:extLst>
      <p:ext uri="{BB962C8B-B14F-4D97-AF65-F5344CB8AC3E}">
        <p14:creationId xmlns:p14="http://schemas.microsoft.com/office/powerpoint/2010/main" val="4002958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1. Sanctified and Useful </a:t>
            </a:r>
            <a:r>
              <a:rPr lang="en-US" sz="3600" dirty="0" smtClean="0"/>
              <a:t>(vs. 20-21)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To be </a:t>
            </a:r>
            <a:r>
              <a:rPr lang="en-US" i="1" dirty="0"/>
              <a:t>sanctified</a:t>
            </a:r>
            <a:r>
              <a:rPr lang="en-US" dirty="0"/>
              <a:t> is to be set apart; to live a holy life. </a:t>
            </a:r>
            <a:endParaRPr lang="en-US" dirty="0" smtClean="0"/>
          </a:p>
          <a:p>
            <a:pPr lvl="0"/>
            <a:r>
              <a:rPr lang="en-US" i="1" dirty="0" smtClean="0"/>
              <a:t>useful</a:t>
            </a:r>
            <a:r>
              <a:rPr lang="en-US" dirty="0" smtClean="0"/>
              <a:t> </a:t>
            </a:r>
            <a:r>
              <a:rPr lang="en-US" dirty="0"/>
              <a:t>– “easy to make use of;” a ready and willing servant. </a:t>
            </a:r>
          </a:p>
          <a:p>
            <a:pPr lvl="0"/>
            <a:r>
              <a:rPr lang="en-US" i="1" dirty="0"/>
              <a:t>prepared</a:t>
            </a:r>
            <a:r>
              <a:rPr lang="en-US" dirty="0"/>
              <a:t> </a:t>
            </a:r>
            <a:r>
              <a:rPr lang="en-US" dirty="0" smtClean="0"/>
              <a:t>– equipped</a:t>
            </a:r>
          </a:p>
          <a:p>
            <a:pPr lvl="0"/>
            <a:endParaRPr lang="en-US" sz="1600" dirty="0" smtClean="0"/>
          </a:p>
          <a:p>
            <a:pPr lvl="0"/>
            <a:r>
              <a:rPr lang="en-US" dirty="0" smtClean="0"/>
              <a:t>A preacher must live a life that enables him to exert an effective influence.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1835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2. Flee Youthful Lusts </a:t>
            </a:r>
            <a:r>
              <a:rPr lang="en-US" sz="4000" dirty="0" smtClean="0"/>
              <a:t>(v. 22)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To </a:t>
            </a:r>
            <a:r>
              <a:rPr lang="en-US" i="1" dirty="0"/>
              <a:t>flee</a:t>
            </a:r>
            <a:r>
              <a:rPr lang="en-US" dirty="0"/>
              <a:t> is “to shun or run away from.”</a:t>
            </a:r>
          </a:p>
          <a:p>
            <a:pPr lvl="0"/>
            <a:r>
              <a:rPr lang="en-US" dirty="0"/>
              <a:t>This command is not confined to sexual temptations. Many lusts or desires are stronger in one’s youth (pride, ambition, impatience, etc.). </a:t>
            </a:r>
          </a:p>
          <a:p>
            <a:pPr lvl="0"/>
            <a:r>
              <a:rPr lang="en-US" dirty="0"/>
              <a:t>Involvement in such sins can impair one’s influence and effectiveness in the Lord’s work for the rest of his life. </a:t>
            </a:r>
          </a:p>
        </p:txBody>
      </p:sp>
    </p:spTree>
    <p:extLst>
      <p:ext uri="{BB962C8B-B14F-4D97-AF65-F5344CB8AC3E}">
        <p14:creationId xmlns:p14="http://schemas.microsoft.com/office/powerpoint/2010/main" val="4021483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3. Pursue </a:t>
            </a:r>
            <a:r>
              <a:rPr lang="en-US" sz="4000" dirty="0" smtClean="0"/>
              <a:t>(v. 22)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en-US" dirty="0" smtClean="0"/>
              <a:t>“To </a:t>
            </a:r>
            <a:r>
              <a:rPr lang="en-US" dirty="0"/>
              <a:t>run swiftly in order to catch, to seek after eagerly, to earnestly endeavor to </a:t>
            </a:r>
            <a:r>
              <a:rPr lang="en-US" dirty="0" smtClean="0"/>
              <a:t>acquire.” </a:t>
            </a:r>
            <a:endParaRPr lang="en-US" dirty="0"/>
          </a:p>
          <a:p>
            <a:endParaRPr lang="en-US" sz="1100" dirty="0"/>
          </a:p>
          <a:p>
            <a:pPr lvl="0"/>
            <a:r>
              <a:rPr lang="en-US" b="1" i="1" dirty="0"/>
              <a:t>righteousness</a:t>
            </a:r>
            <a:r>
              <a:rPr lang="en-US" dirty="0"/>
              <a:t> – that which is right by God’s standards.</a:t>
            </a:r>
          </a:p>
          <a:p>
            <a:pPr lvl="0"/>
            <a:r>
              <a:rPr lang="en-US" b="1" i="1" dirty="0"/>
              <a:t>faith</a:t>
            </a:r>
            <a:r>
              <a:rPr lang="en-US" dirty="0"/>
              <a:t> – a life of faith, and the things which accompany it (obedience)</a:t>
            </a:r>
          </a:p>
          <a:p>
            <a:pPr lvl="0"/>
            <a:r>
              <a:rPr lang="en-US" b="1" i="1" dirty="0"/>
              <a:t>love</a:t>
            </a:r>
            <a:r>
              <a:rPr lang="en-US" dirty="0"/>
              <a:t> – benevolent good will</a:t>
            </a:r>
          </a:p>
          <a:p>
            <a:pPr lvl="0"/>
            <a:r>
              <a:rPr lang="en-US" b="1" i="1" dirty="0"/>
              <a:t>peace</a:t>
            </a:r>
            <a:r>
              <a:rPr lang="en-US" dirty="0"/>
              <a:t> – a life of peace with brethren (Matt. 5:9)</a:t>
            </a:r>
          </a:p>
        </p:txBody>
      </p:sp>
    </p:spTree>
    <p:extLst>
      <p:ext uri="{BB962C8B-B14F-4D97-AF65-F5344CB8AC3E}">
        <p14:creationId xmlns:p14="http://schemas.microsoft.com/office/powerpoint/2010/main" val="738679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4. Avoid </a:t>
            </a:r>
            <a:r>
              <a:rPr lang="en-US" sz="4000" dirty="0" smtClean="0"/>
              <a:t>(v. 23)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/>
              <a:t>To avoid is to shun, refuse, or reject. </a:t>
            </a:r>
          </a:p>
          <a:p>
            <a:pPr lvl="0"/>
            <a:r>
              <a:rPr lang="en-US" b="1" i="1" dirty="0"/>
              <a:t>foolish and ignorant </a:t>
            </a:r>
            <a:r>
              <a:rPr lang="en-US" b="1" i="1" dirty="0" smtClean="0"/>
              <a:t>disputes </a:t>
            </a:r>
            <a:r>
              <a:rPr lang="en-US" i="1" dirty="0" smtClean="0"/>
              <a:t>- </a:t>
            </a:r>
            <a:r>
              <a:rPr lang="en-US" dirty="0" smtClean="0"/>
              <a:t>there </a:t>
            </a:r>
            <a:r>
              <a:rPr lang="en-US" dirty="0"/>
              <a:t>are some questions which simply do not have answers (Deut. 29:29). </a:t>
            </a:r>
          </a:p>
          <a:p>
            <a:pPr lvl="0"/>
            <a:r>
              <a:rPr lang="en-US" dirty="0"/>
              <a:t>A preacher must </a:t>
            </a:r>
            <a:r>
              <a:rPr lang="en-US" dirty="0" smtClean="0"/>
              <a:t>not waste </a:t>
            </a:r>
            <a:r>
              <a:rPr lang="en-US" dirty="0"/>
              <a:t>his time </a:t>
            </a:r>
            <a:r>
              <a:rPr lang="en-US" dirty="0" smtClean="0"/>
              <a:t>getting </a:t>
            </a:r>
            <a:r>
              <a:rPr lang="en-US" dirty="0"/>
              <a:t>involved in arguments and questions that will only result in confusion, uncertainty and strife among brethren. </a:t>
            </a:r>
          </a:p>
        </p:txBody>
      </p:sp>
    </p:spTree>
    <p:extLst>
      <p:ext uri="{BB962C8B-B14F-4D97-AF65-F5344CB8AC3E}">
        <p14:creationId xmlns:p14="http://schemas.microsoft.com/office/powerpoint/2010/main" val="571852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2060"/>
                </a:solidFill>
              </a:rPr>
              <a:t>5. A Servant Mentality </a:t>
            </a:r>
            <a:r>
              <a:rPr lang="en-US" sz="4000" dirty="0" smtClean="0"/>
              <a:t>(v. 24)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b="1" i="1" dirty="0" err="1"/>
              <a:t>doulos</a:t>
            </a:r>
            <a:r>
              <a:rPr lang="en-US" dirty="0"/>
              <a:t> – “a slave; one who gives himself up wholly to another’s will” (Thayer). </a:t>
            </a:r>
            <a:endParaRPr lang="en-US" dirty="0" smtClean="0"/>
          </a:p>
          <a:p>
            <a:pPr lvl="0"/>
            <a:endParaRPr lang="en-US" sz="1000" dirty="0"/>
          </a:p>
          <a:p>
            <a:pPr lvl="0"/>
            <a:r>
              <a:rPr lang="en-US" dirty="0"/>
              <a:t>A gospel preacher is a servant (minister). He serves his Master – the Lord.</a:t>
            </a:r>
          </a:p>
          <a:p>
            <a:pPr lvl="0"/>
            <a:r>
              <a:rPr lang="en-US" dirty="0"/>
              <a:t>He must also have a servant mentality regarding his relationship with the </a:t>
            </a:r>
            <a:r>
              <a:rPr lang="en-US" dirty="0" smtClean="0"/>
              <a:t>               elders </a:t>
            </a:r>
            <a:r>
              <a:rPr lang="en-US" dirty="0"/>
              <a:t>and the members. </a:t>
            </a:r>
          </a:p>
        </p:txBody>
      </p:sp>
    </p:spTree>
    <p:extLst>
      <p:ext uri="{BB962C8B-B14F-4D97-AF65-F5344CB8AC3E}">
        <p14:creationId xmlns:p14="http://schemas.microsoft.com/office/powerpoint/2010/main" val="15475251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963</Words>
  <Application>Microsoft Office PowerPoint</Application>
  <PresentationFormat>On-screen Show (4:3)</PresentationFormat>
  <Paragraphs>91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Wingdings</vt:lpstr>
      <vt:lpstr>Office Theme</vt:lpstr>
      <vt:lpstr>PowerPoint Presentation</vt:lpstr>
      <vt:lpstr>The Character of a   Gospel Preacher</vt:lpstr>
      <vt:lpstr>Man-Made Qualifications for Gospel Preachers</vt:lpstr>
      <vt:lpstr>Man-Made Qualifications for Gospel Preachers</vt:lpstr>
      <vt:lpstr>1. Sanctified and Useful (vs. 20-21)</vt:lpstr>
      <vt:lpstr>2. Flee Youthful Lusts (v. 22)</vt:lpstr>
      <vt:lpstr>3. Pursue (v. 22)</vt:lpstr>
      <vt:lpstr>4. Avoid (v. 23)</vt:lpstr>
      <vt:lpstr>5. A Servant Mentality (v. 24)</vt:lpstr>
      <vt:lpstr>6. Must Not Quarrel (v. 24)</vt:lpstr>
      <vt:lpstr>7. Be Gentle To All (v. 24)</vt:lpstr>
      <vt:lpstr>8. Able To Teach (v. 24)</vt:lpstr>
      <vt:lpstr>9. Patient (v. 24)</vt:lpstr>
      <vt:lpstr>9. Patient (v. 24)</vt:lpstr>
      <vt:lpstr>10. Humility (v. 25)</vt:lpstr>
      <vt:lpstr>11. Correcting Those Who Are In Opposition (vs. 25-26)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</dc:creator>
  <cp:lastModifiedBy>Michael Hepner</cp:lastModifiedBy>
  <cp:revision>12</cp:revision>
  <dcterms:created xsi:type="dcterms:W3CDTF">2015-12-12T17:16:14Z</dcterms:created>
  <dcterms:modified xsi:type="dcterms:W3CDTF">2015-12-20T03:10:39Z</dcterms:modified>
</cp:coreProperties>
</file>