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0" r:id="rId4"/>
    <p:sldId id="257" r:id="rId5"/>
    <p:sldId id="261" r:id="rId6"/>
    <p:sldId id="269" r:id="rId7"/>
    <p:sldId id="263" r:id="rId8"/>
    <p:sldId id="264" r:id="rId9"/>
    <p:sldId id="265" r:id="rId10"/>
    <p:sldId id="266" r:id="rId11"/>
    <p:sldId id="267" r:id="rId12"/>
    <p:sldId id="268" r:id="rId13"/>
    <p:sldId id="25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6A14-3664-43B6-9F1B-A2C3E67333DB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56214-9167-4C03-BFE4-D3E4AF20B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156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6A14-3664-43B6-9F1B-A2C3E67333DB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56214-9167-4C03-BFE4-D3E4AF20B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6A14-3664-43B6-9F1B-A2C3E67333DB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56214-9167-4C03-BFE4-D3E4AF20B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89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6A14-3664-43B6-9F1B-A2C3E67333DB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56214-9167-4C03-BFE4-D3E4AF20B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08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6A14-3664-43B6-9F1B-A2C3E67333DB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56214-9167-4C03-BFE4-D3E4AF20B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3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6A14-3664-43B6-9F1B-A2C3E67333DB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56214-9167-4C03-BFE4-D3E4AF20B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12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6A14-3664-43B6-9F1B-A2C3E67333DB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56214-9167-4C03-BFE4-D3E4AF20B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870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6A14-3664-43B6-9F1B-A2C3E67333DB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56214-9167-4C03-BFE4-D3E4AF20B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60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6A14-3664-43B6-9F1B-A2C3E67333DB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56214-9167-4C03-BFE4-D3E4AF20B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28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6A14-3664-43B6-9F1B-A2C3E67333DB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56214-9167-4C03-BFE4-D3E4AF20B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79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6A14-3664-43B6-9F1B-A2C3E67333DB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56214-9167-4C03-BFE4-D3E4AF20B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514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46A14-3664-43B6-9F1B-A2C3E67333DB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56214-9167-4C03-BFE4-D3E4AF20B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95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107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Did the Japanese Ambassador to the US know about the attack?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4800600" cy="4373563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“Indeed</a:t>
            </a:r>
            <a:r>
              <a:rPr lang="en-US" dirty="0">
                <a:solidFill>
                  <a:schemeClr val="bg1"/>
                </a:solidFill>
              </a:rPr>
              <a:t>, one hour after Japanese squadrons had commenced bombing Oahu, the Japanese ambassador to the United States and his colleague delivered to the Secretary of State a formal reply to a recent American </a:t>
            </a:r>
            <a:r>
              <a:rPr lang="en-US" dirty="0" smtClean="0">
                <a:solidFill>
                  <a:schemeClr val="bg1"/>
                </a:solidFill>
              </a:rPr>
              <a:t>message.”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 descr="http://fdr4freedoms.org/wp-content/themes/fdf4fdr/images/universe/universe4/1-Infamy-speechFDR_thumb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533"/>
          <a:stretch/>
        </p:blipFill>
        <p:spPr bwMode="auto">
          <a:xfrm>
            <a:off x="5569527" y="2171699"/>
            <a:ext cx="2964873" cy="4000501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3713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Have we let the enemy within the gates?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/>
              <a:t>are to </a:t>
            </a:r>
            <a:r>
              <a:rPr lang="en-US" i="1" dirty="0"/>
              <a:t>make no provision for the </a:t>
            </a:r>
            <a:r>
              <a:rPr lang="en-US" i="1" dirty="0" smtClean="0"/>
              <a:t>flesh </a:t>
            </a:r>
            <a:r>
              <a:rPr lang="en-US" dirty="0" smtClean="0"/>
              <a:t>(Romans 13:14). </a:t>
            </a:r>
          </a:p>
          <a:p>
            <a:pPr lvl="1"/>
            <a:r>
              <a:rPr lang="en-US" dirty="0" smtClean="0"/>
              <a:t>We </a:t>
            </a:r>
            <a:r>
              <a:rPr lang="en-US" dirty="0"/>
              <a:t>do not need to provide the devil with an embassy in our </a:t>
            </a:r>
            <a:r>
              <a:rPr lang="en-US" dirty="0" smtClean="0"/>
              <a:t>hearts! </a:t>
            </a:r>
            <a:endParaRPr lang="en-US" dirty="0"/>
          </a:p>
          <a:p>
            <a:r>
              <a:rPr lang="en-US" dirty="0" smtClean="0"/>
              <a:t>We </a:t>
            </a:r>
            <a:r>
              <a:rPr lang="en-US" dirty="0"/>
              <a:t>are not to give place or opportunity to the </a:t>
            </a:r>
            <a:r>
              <a:rPr lang="en-US" dirty="0" smtClean="0"/>
              <a:t>devil (</a:t>
            </a:r>
            <a:r>
              <a:rPr lang="en-US" dirty="0"/>
              <a:t>Ephesians </a:t>
            </a:r>
            <a:r>
              <a:rPr lang="en-US" dirty="0" smtClean="0"/>
              <a:t>4:27). </a:t>
            </a:r>
            <a:endParaRPr lang="en-US" dirty="0"/>
          </a:p>
          <a:p>
            <a:r>
              <a:rPr lang="en-US" dirty="0" smtClean="0"/>
              <a:t>We </a:t>
            </a:r>
            <a:r>
              <a:rPr lang="en-US" dirty="0"/>
              <a:t>are to </a:t>
            </a:r>
            <a:r>
              <a:rPr lang="en-US" i="1" dirty="0"/>
              <a:t>resist the devil</a:t>
            </a:r>
            <a:r>
              <a:rPr lang="en-US" dirty="0"/>
              <a:t> </a:t>
            </a:r>
            <a:r>
              <a:rPr lang="en-US" dirty="0" smtClean="0"/>
              <a:t>he </a:t>
            </a:r>
            <a:r>
              <a:rPr lang="en-US" dirty="0"/>
              <a:t>will </a:t>
            </a:r>
            <a:r>
              <a:rPr lang="en-US" i="1" dirty="0"/>
              <a:t>flee</a:t>
            </a:r>
            <a:r>
              <a:rPr lang="en-US" dirty="0"/>
              <a:t> from </a:t>
            </a:r>
            <a:r>
              <a:rPr lang="en-US" dirty="0" smtClean="0"/>
              <a:t>us (James 4:7; 1 Peter 5:9).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099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davidpride.com/USA/DC/images/DC_13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65" r="6933"/>
          <a:stretch/>
        </p:blipFill>
        <p:spPr bwMode="auto">
          <a:xfrm>
            <a:off x="762000" y="533400"/>
            <a:ext cx="4419600" cy="4039592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1905000" y="4191992"/>
            <a:ext cx="6858000" cy="205640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4419600"/>
            <a:ext cx="6248400" cy="17516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“we are more than conquerors through Him who loved us”               (Rom. 8:37)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8764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0294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https://padresteve.files.wordpress.com/2013/11/pearlharbor_wide-6febcbc3473e02a65f9b7b9e151905b7300c328f-s6-c3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0"/>
            <a:ext cx="6438900" cy="3613392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0" y="4625975"/>
            <a:ext cx="3886200" cy="1470025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Pearl Harbor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2052" name="Picture 4" descr="http://media-2.web.britannica.com/eb-media/81/71381-004-534732C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28600"/>
            <a:ext cx="5715000" cy="333375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freepages.military.rootsweb.ancestry.com/~perilloux/dec7pic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419100"/>
            <a:ext cx="2124075" cy="28575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4322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Within two hours…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2,330 service men were killed and 1,145 had been wounded. 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Five battleships were at the bottom of the harbor. 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Two destroyers had been reduced to gutted hulks of steel, and a third was badly crippled.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Many </a:t>
            </a:r>
            <a:r>
              <a:rPr lang="en-US" dirty="0">
                <a:solidFill>
                  <a:schemeClr val="bg1"/>
                </a:solidFill>
              </a:rPr>
              <a:t>other warships were severely damaged. 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188 aircraft were destroyed along with the airfield. 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318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s://i.ytimg.com/vi/JHfmXW-Ilf0/maxresdefaul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21"/>
          <a:stretch/>
        </p:blipFill>
        <p:spPr bwMode="auto">
          <a:xfrm>
            <a:off x="0" y="653051"/>
            <a:ext cx="9144000" cy="6191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davidpride.com/USA/DC/images/DC_13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65" r="6933"/>
          <a:stretch/>
        </p:blipFill>
        <p:spPr bwMode="auto">
          <a:xfrm>
            <a:off x="5421104" y="152400"/>
            <a:ext cx="3418096" cy="312420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0094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Why didn’t the US see the Japanese planes approaching on the radar?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196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They did, they just didn’t know what they were seeing.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base was expecting some </a:t>
            </a:r>
            <a:r>
              <a:rPr lang="en-US" dirty="0" smtClean="0">
                <a:solidFill>
                  <a:schemeClr val="bg1"/>
                </a:solidFill>
              </a:rPr>
              <a:t>B-17s </a:t>
            </a:r>
            <a:r>
              <a:rPr lang="en-US" dirty="0" smtClean="0">
                <a:solidFill>
                  <a:schemeClr val="bg1"/>
                </a:solidFill>
              </a:rPr>
              <a:t>from the mainland, and assumed that is what they were seeing on the radar.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ranking officer on duty, a young lieutenant, said </a:t>
            </a:r>
            <a:r>
              <a:rPr lang="en-US" i="1" dirty="0" smtClean="0">
                <a:solidFill>
                  <a:schemeClr val="bg1"/>
                </a:solidFill>
              </a:rPr>
              <a:t>“Don’t worry about it.” </a:t>
            </a:r>
            <a:endParaRPr lang="en-US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756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“Don’t worry about it.”</a:t>
            </a:r>
            <a:endParaRPr lang="en-US" b="1" dirty="0"/>
          </a:p>
        </p:txBody>
      </p:sp>
      <p:sp>
        <p:nvSpPr>
          <p:cNvPr id="4" name="Oval 3"/>
          <p:cNvSpPr/>
          <p:nvPr/>
        </p:nvSpPr>
        <p:spPr>
          <a:xfrm>
            <a:off x="1371600" y="4648200"/>
            <a:ext cx="6553200" cy="19812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95600"/>
          </a:xfrm>
        </p:spPr>
        <p:txBody>
          <a:bodyPr/>
          <a:lstStyle/>
          <a:p>
            <a:r>
              <a:rPr lang="en-US" dirty="0" smtClean="0"/>
              <a:t>We are to take our enemy seriously                    (</a:t>
            </a:r>
            <a:r>
              <a:rPr lang="en-US" dirty="0"/>
              <a:t>1 Peter </a:t>
            </a:r>
            <a:r>
              <a:rPr lang="en-US" dirty="0" smtClean="0"/>
              <a:t>5:8-9).</a:t>
            </a:r>
          </a:p>
          <a:p>
            <a:r>
              <a:rPr lang="en-US" dirty="0" smtClean="0"/>
              <a:t>We are to put on the armor of God and stand ready to fight (Eph. 6:10-17).</a:t>
            </a:r>
          </a:p>
          <a:p>
            <a:r>
              <a:rPr lang="en-US" dirty="0" smtClean="0"/>
              <a:t>We are to be “watchful” (Rev. 3:2-3).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90800" y="50292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Our enemy is not to be taken lightly!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970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How did the Japanese fleet get so close to Hawaii without being spotted?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They tricked the US by sending “fake” radio chatter.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While the US believed they were returning to Japan, they were really sailing to Hawaii.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plans were kept so secret that many senior ranking officers weren’t told until just before the attack.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fleet was just 230 miles north of Hawaii.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015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Sin sometimes works the same way.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 works like leaven (1 Cor. 5:1, 6-7).</a:t>
            </a:r>
          </a:p>
          <a:p>
            <a:r>
              <a:rPr lang="en-US" dirty="0" smtClean="0"/>
              <a:t>False teachers secretly creep in.</a:t>
            </a:r>
          </a:p>
          <a:p>
            <a:pPr lvl="1"/>
            <a:r>
              <a:rPr lang="en-US" sz="3200" dirty="0" smtClean="0"/>
              <a:t>Ephesians 4:14</a:t>
            </a:r>
          </a:p>
          <a:p>
            <a:pPr lvl="1"/>
            <a:r>
              <a:rPr lang="en-US" sz="3200" dirty="0" smtClean="0"/>
              <a:t>2 Peter 2:1-2</a:t>
            </a:r>
          </a:p>
          <a:p>
            <a:pPr lvl="1"/>
            <a:r>
              <a:rPr lang="en-US" sz="3200" dirty="0" smtClean="0"/>
              <a:t>Jude 3-4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00974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Did the Japanese Ambassador to the US know about the attack?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4495800" cy="3992563"/>
          </a:xfrm>
        </p:spPr>
        <p:txBody>
          <a:bodyPr/>
          <a:lstStyle/>
          <a:p>
            <a:pPr lvl="0"/>
            <a:r>
              <a:rPr lang="en-US" dirty="0" err="1">
                <a:solidFill>
                  <a:schemeClr val="bg1"/>
                </a:solidFill>
              </a:rPr>
              <a:t>Kichisaburo</a:t>
            </a:r>
            <a:r>
              <a:rPr lang="en-US" dirty="0">
                <a:solidFill>
                  <a:schemeClr val="bg1"/>
                </a:solidFill>
              </a:rPr>
              <a:t> Nomura </a:t>
            </a:r>
            <a:r>
              <a:rPr lang="en-US" dirty="0" smtClean="0">
                <a:solidFill>
                  <a:schemeClr val="bg1"/>
                </a:solidFill>
              </a:rPr>
              <a:t>(on right) was </a:t>
            </a:r>
            <a:r>
              <a:rPr lang="en-US" dirty="0">
                <a:solidFill>
                  <a:schemeClr val="bg1"/>
                </a:solidFill>
              </a:rPr>
              <a:t>the Japanese ambassador to the US. </a:t>
            </a:r>
          </a:p>
          <a:p>
            <a:r>
              <a:rPr lang="en-US" dirty="0" err="1">
                <a:solidFill>
                  <a:schemeClr val="bg1"/>
                </a:solidFill>
              </a:rPr>
              <a:t>Saburo</a:t>
            </a:r>
            <a:r>
              <a:rPr lang="en-US" dirty="0">
                <a:solidFill>
                  <a:schemeClr val="bg1"/>
                </a:solidFill>
              </a:rPr>
              <a:t> Kurusu was a special diplomat sent to the US to help </a:t>
            </a:r>
            <a:r>
              <a:rPr lang="en-US" dirty="0" smtClean="0">
                <a:solidFill>
                  <a:schemeClr val="bg1"/>
                </a:solidFill>
              </a:rPr>
              <a:t>Nomura.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www.kingsacademy.com/mhodges/03_The-World-since-1900/07_World-War-Two/pictures/Envoys-Kurusu+Nomura_194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749920"/>
            <a:ext cx="3810000" cy="4889005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6063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465</Words>
  <Application>Microsoft Office PowerPoint</Application>
  <PresentationFormat>On-screen Show (4:3)</PresentationFormat>
  <Paragraphs>38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Pearl Harbor</vt:lpstr>
      <vt:lpstr>Within two hours…</vt:lpstr>
      <vt:lpstr>PowerPoint Presentation</vt:lpstr>
      <vt:lpstr>Why didn’t the US see the Japanese planes approaching on the radar?</vt:lpstr>
      <vt:lpstr>“Don’t worry about it.”</vt:lpstr>
      <vt:lpstr>How did the Japanese fleet get so close to Hawaii without being spotted?</vt:lpstr>
      <vt:lpstr>Sin sometimes works the same way.</vt:lpstr>
      <vt:lpstr>Did the Japanese Ambassador to the US know about the attack?</vt:lpstr>
      <vt:lpstr>Did the Japanese Ambassador to the US know about the attack?</vt:lpstr>
      <vt:lpstr>Have we let the enemy within the gates?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Pearl Harbor</dc:title>
  <dc:creator>Heath</dc:creator>
  <cp:lastModifiedBy>Guest</cp:lastModifiedBy>
  <cp:revision>13</cp:revision>
  <dcterms:created xsi:type="dcterms:W3CDTF">2015-12-05T14:14:22Z</dcterms:created>
  <dcterms:modified xsi:type="dcterms:W3CDTF">2015-12-07T02:53:59Z</dcterms:modified>
</cp:coreProperties>
</file>