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9" r:id="rId3"/>
    <p:sldId id="260" r:id="rId4"/>
    <p:sldId id="261" r:id="rId5"/>
    <p:sldId id="262" r:id="rId6"/>
    <p:sldId id="263" r:id="rId7"/>
    <p:sldId id="266" r:id="rId8"/>
    <p:sldId id="264" r:id="rId9"/>
    <p:sldId id="265" r:id="rId10"/>
    <p:sldId id="267" r:id="rId11"/>
    <p:sldId id="268" r:id="rId12"/>
    <p:sldId id="269" r:id="rId13"/>
    <p:sldId id="270" r:id="rId14"/>
    <p:sldId id="271" r:id="rId15"/>
    <p:sldId id="273" r:id="rId16"/>
    <p:sldId id="272" r:id="rId17"/>
    <p:sldId id="274" r:id="rId18"/>
    <p:sldId id="275" r:id="rId19"/>
    <p:sldId id="258"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sorterViewPr>
    <p:cViewPr>
      <p:scale>
        <a:sx n="100" d="100"/>
        <a:sy n="100" d="100"/>
      </p:scale>
      <p:origin x="0" y="183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413520-9FBA-417B-B4AA-055A789BF05C}" type="datetimeFigureOut">
              <a:rPr lang="en-US" smtClean="0"/>
              <a:t>11/15/2015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3A6CBF-A461-4FCD-A0BE-F0B5E6A6F459}" type="slidenum">
              <a:rPr lang="en-US" smtClean="0"/>
              <a:t>‹#›</a:t>
            </a:fld>
            <a:endParaRPr lang="en-US"/>
          </a:p>
        </p:txBody>
      </p:sp>
    </p:spTree>
    <p:extLst>
      <p:ext uri="{BB962C8B-B14F-4D97-AF65-F5344CB8AC3E}">
        <p14:creationId xmlns:p14="http://schemas.microsoft.com/office/powerpoint/2010/main" val="2620046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1550916-56C1-4D76-AA2E-35686DB09B7F}" type="datetimeFigureOut">
              <a:rPr lang="en-US" smtClean="0"/>
              <a:t>11/15/2015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2992D6-F7F7-4F41-A4E3-B6DFE5C0D1A1}" type="slidenum">
              <a:rPr lang="en-US" smtClean="0"/>
              <a:t>‹#›</a:t>
            </a:fld>
            <a:endParaRPr lang="en-US"/>
          </a:p>
        </p:txBody>
      </p:sp>
    </p:spTree>
    <p:extLst>
      <p:ext uri="{BB962C8B-B14F-4D97-AF65-F5344CB8AC3E}">
        <p14:creationId xmlns:p14="http://schemas.microsoft.com/office/powerpoint/2010/main" val="699520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550916-56C1-4D76-AA2E-35686DB09B7F}" type="datetimeFigureOut">
              <a:rPr lang="en-US" smtClean="0"/>
              <a:t>11/15/2015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2992D6-F7F7-4F41-A4E3-B6DFE5C0D1A1}" type="slidenum">
              <a:rPr lang="en-US" smtClean="0"/>
              <a:t>‹#›</a:t>
            </a:fld>
            <a:endParaRPr lang="en-US"/>
          </a:p>
        </p:txBody>
      </p:sp>
    </p:spTree>
    <p:extLst>
      <p:ext uri="{BB962C8B-B14F-4D97-AF65-F5344CB8AC3E}">
        <p14:creationId xmlns:p14="http://schemas.microsoft.com/office/powerpoint/2010/main" val="701884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550916-56C1-4D76-AA2E-35686DB09B7F}" type="datetimeFigureOut">
              <a:rPr lang="en-US" smtClean="0"/>
              <a:t>11/15/2015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2992D6-F7F7-4F41-A4E3-B6DFE5C0D1A1}" type="slidenum">
              <a:rPr lang="en-US" smtClean="0"/>
              <a:t>‹#›</a:t>
            </a:fld>
            <a:endParaRPr lang="en-US"/>
          </a:p>
        </p:txBody>
      </p:sp>
    </p:spTree>
    <p:extLst>
      <p:ext uri="{BB962C8B-B14F-4D97-AF65-F5344CB8AC3E}">
        <p14:creationId xmlns:p14="http://schemas.microsoft.com/office/powerpoint/2010/main" val="34316166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550916-56C1-4D76-AA2E-35686DB09B7F}" type="datetimeFigureOut">
              <a:rPr lang="en-US" smtClean="0"/>
              <a:t>11/15/2015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2992D6-F7F7-4F41-A4E3-B6DFE5C0D1A1}" type="slidenum">
              <a:rPr lang="en-US" smtClean="0"/>
              <a:t>‹#›</a:t>
            </a:fld>
            <a:endParaRPr lang="en-US"/>
          </a:p>
        </p:txBody>
      </p:sp>
    </p:spTree>
    <p:extLst>
      <p:ext uri="{BB962C8B-B14F-4D97-AF65-F5344CB8AC3E}">
        <p14:creationId xmlns:p14="http://schemas.microsoft.com/office/powerpoint/2010/main" val="33308017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1550916-56C1-4D76-AA2E-35686DB09B7F}" type="datetimeFigureOut">
              <a:rPr lang="en-US" smtClean="0"/>
              <a:t>11/15/2015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2992D6-F7F7-4F41-A4E3-B6DFE5C0D1A1}" type="slidenum">
              <a:rPr lang="en-US" smtClean="0"/>
              <a:t>‹#›</a:t>
            </a:fld>
            <a:endParaRPr lang="en-US"/>
          </a:p>
        </p:txBody>
      </p:sp>
    </p:spTree>
    <p:extLst>
      <p:ext uri="{BB962C8B-B14F-4D97-AF65-F5344CB8AC3E}">
        <p14:creationId xmlns:p14="http://schemas.microsoft.com/office/powerpoint/2010/main" val="34237042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1550916-56C1-4D76-AA2E-35686DB09B7F}" type="datetimeFigureOut">
              <a:rPr lang="en-US" smtClean="0"/>
              <a:t>11/15/2015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2992D6-F7F7-4F41-A4E3-B6DFE5C0D1A1}" type="slidenum">
              <a:rPr lang="en-US" smtClean="0"/>
              <a:t>‹#›</a:t>
            </a:fld>
            <a:endParaRPr lang="en-US"/>
          </a:p>
        </p:txBody>
      </p:sp>
    </p:spTree>
    <p:extLst>
      <p:ext uri="{BB962C8B-B14F-4D97-AF65-F5344CB8AC3E}">
        <p14:creationId xmlns:p14="http://schemas.microsoft.com/office/powerpoint/2010/main" val="40306735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1550916-56C1-4D76-AA2E-35686DB09B7F}" type="datetimeFigureOut">
              <a:rPr lang="en-US" smtClean="0"/>
              <a:t>11/15/2015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22992D6-F7F7-4F41-A4E3-B6DFE5C0D1A1}" type="slidenum">
              <a:rPr lang="en-US" smtClean="0"/>
              <a:t>‹#›</a:t>
            </a:fld>
            <a:endParaRPr lang="en-US"/>
          </a:p>
        </p:txBody>
      </p:sp>
    </p:spTree>
    <p:extLst>
      <p:ext uri="{BB962C8B-B14F-4D97-AF65-F5344CB8AC3E}">
        <p14:creationId xmlns:p14="http://schemas.microsoft.com/office/powerpoint/2010/main" val="1227180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1550916-56C1-4D76-AA2E-35686DB09B7F}" type="datetimeFigureOut">
              <a:rPr lang="en-US" smtClean="0"/>
              <a:t>11/15/2015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22992D6-F7F7-4F41-A4E3-B6DFE5C0D1A1}" type="slidenum">
              <a:rPr lang="en-US" smtClean="0"/>
              <a:t>‹#›</a:t>
            </a:fld>
            <a:endParaRPr lang="en-US"/>
          </a:p>
        </p:txBody>
      </p:sp>
    </p:spTree>
    <p:extLst>
      <p:ext uri="{BB962C8B-B14F-4D97-AF65-F5344CB8AC3E}">
        <p14:creationId xmlns:p14="http://schemas.microsoft.com/office/powerpoint/2010/main" val="20888264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550916-56C1-4D76-AA2E-35686DB09B7F}" type="datetimeFigureOut">
              <a:rPr lang="en-US" smtClean="0"/>
              <a:t>11/15/2015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22992D6-F7F7-4F41-A4E3-B6DFE5C0D1A1}" type="slidenum">
              <a:rPr lang="en-US" smtClean="0"/>
              <a:t>‹#›</a:t>
            </a:fld>
            <a:endParaRPr lang="en-US"/>
          </a:p>
        </p:txBody>
      </p:sp>
    </p:spTree>
    <p:extLst>
      <p:ext uri="{BB962C8B-B14F-4D97-AF65-F5344CB8AC3E}">
        <p14:creationId xmlns:p14="http://schemas.microsoft.com/office/powerpoint/2010/main" val="4230773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550916-56C1-4D76-AA2E-35686DB09B7F}" type="datetimeFigureOut">
              <a:rPr lang="en-US" smtClean="0"/>
              <a:t>11/15/2015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2992D6-F7F7-4F41-A4E3-B6DFE5C0D1A1}" type="slidenum">
              <a:rPr lang="en-US" smtClean="0"/>
              <a:t>‹#›</a:t>
            </a:fld>
            <a:endParaRPr lang="en-US"/>
          </a:p>
        </p:txBody>
      </p:sp>
    </p:spTree>
    <p:extLst>
      <p:ext uri="{BB962C8B-B14F-4D97-AF65-F5344CB8AC3E}">
        <p14:creationId xmlns:p14="http://schemas.microsoft.com/office/powerpoint/2010/main" val="41384146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550916-56C1-4D76-AA2E-35686DB09B7F}" type="datetimeFigureOut">
              <a:rPr lang="en-US" smtClean="0"/>
              <a:t>11/15/2015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2992D6-F7F7-4F41-A4E3-B6DFE5C0D1A1}" type="slidenum">
              <a:rPr lang="en-US" smtClean="0"/>
              <a:t>‹#›</a:t>
            </a:fld>
            <a:endParaRPr lang="en-US"/>
          </a:p>
        </p:txBody>
      </p:sp>
    </p:spTree>
    <p:extLst>
      <p:ext uri="{BB962C8B-B14F-4D97-AF65-F5344CB8AC3E}">
        <p14:creationId xmlns:p14="http://schemas.microsoft.com/office/powerpoint/2010/main" val="22741679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550916-56C1-4D76-AA2E-35686DB09B7F}" type="datetimeFigureOut">
              <a:rPr lang="en-US" smtClean="0"/>
              <a:t>11/15/2015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2992D6-F7F7-4F41-A4E3-B6DFE5C0D1A1}" type="slidenum">
              <a:rPr lang="en-US" smtClean="0"/>
              <a:t>‹#›</a:t>
            </a:fld>
            <a:endParaRPr lang="en-US"/>
          </a:p>
        </p:txBody>
      </p:sp>
    </p:spTree>
    <p:extLst>
      <p:ext uri="{BB962C8B-B14F-4D97-AF65-F5344CB8AC3E}">
        <p14:creationId xmlns:p14="http://schemas.microsoft.com/office/powerpoint/2010/main" val="9849422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blacklemag.com/wp-content/uploads/2014/01/The-Earth-From-Spaces.jpg"/>
          <p:cNvPicPr>
            <a:picLocks noChangeAspect="1" noChangeArrowheads="1"/>
          </p:cNvPicPr>
          <p:nvPr/>
        </p:nvPicPr>
        <p:blipFill rotWithShape="1">
          <a:blip r:embed="rId2">
            <a:extLst>
              <a:ext uri="{28A0092B-C50C-407E-A947-70E740481C1C}">
                <a14:useLocalDpi xmlns:a14="http://schemas.microsoft.com/office/drawing/2010/main" val="0"/>
              </a:ext>
            </a:extLst>
          </a:blip>
          <a:srcRect l="5834" r="6654"/>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685800" y="381000"/>
            <a:ext cx="7772400" cy="1470025"/>
          </a:xfrm>
        </p:spPr>
        <p:txBody>
          <a:bodyPr>
            <a:normAutofit/>
          </a:bodyPr>
          <a:lstStyle/>
          <a:p>
            <a:r>
              <a:rPr lang="en-US" sz="4800" b="1" dirty="0" smtClean="0">
                <a:solidFill>
                  <a:schemeClr val="bg1"/>
                </a:solidFill>
                <a:effectLst>
                  <a:outerShdw blurRad="38100" dist="38100" dir="2700000" algn="tl">
                    <a:srgbClr val="000000">
                      <a:alpha val="43137"/>
                    </a:srgbClr>
                  </a:outerShdw>
                </a:effectLst>
              </a:rPr>
              <a:t>“New </a:t>
            </a:r>
            <a:r>
              <a:rPr lang="en-US" sz="4800" b="1" dirty="0">
                <a:solidFill>
                  <a:schemeClr val="bg1"/>
                </a:solidFill>
                <a:effectLst>
                  <a:outerShdw blurRad="38100" dist="38100" dir="2700000" algn="tl">
                    <a:srgbClr val="000000">
                      <a:alpha val="43137"/>
                    </a:srgbClr>
                  </a:outerShdw>
                </a:effectLst>
              </a:rPr>
              <a:t>Creation </a:t>
            </a:r>
            <a:r>
              <a:rPr lang="en-US" sz="4800" b="1" dirty="0" smtClean="0">
                <a:solidFill>
                  <a:schemeClr val="bg1"/>
                </a:solidFill>
                <a:effectLst>
                  <a:outerShdw blurRad="38100" dist="38100" dir="2700000" algn="tl">
                    <a:srgbClr val="000000">
                      <a:alpha val="43137"/>
                    </a:srgbClr>
                  </a:outerShdw>
                </a:effectLst>
              </a:rPr>
              <a:t>Theology”</a:t>
            </a:r>
            <a:endParaRPr lang="en-US" sz="4800" dirty="0">
              <a:solidFill>
                <a:schemeClr val="bg1"/>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1371600" y="2819400"/>
            <a:ext cx="6400800" cy="1752600"/>
          </a:xfrm>
        </p:spPr>
        <p:txBody>
          <a:bodyPr/>
          <a:lstStyle/>
          <a:p>
            <a:r>
              <a:rPr lang="en-US" b="1" dirty="0" smtClean="0">
                <a:solidFill>
                  <a:schemeClr val="tx1"/>
                </a:solidFill>
                <a:effectLst>
                  <a:outerShdw blurRad="38100" dist="38100" dir="2700000" algn="tl">
                    <a:srgbClr val="000000">
                      <a:alpha val="43137"/>
                    </a:srgbClr>
                  </a:outerShdw>
                </a:effectLst>
              </a:rPr>
              <a:t>Will Heaven Be On Earth?</a:t>
            </a:r>
            <a:endParaRPr lang="en-US" b="1" dirty="0">
              <a:solidFill>
                <a:schemeClr val="tx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61044406"/>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7030A0"/>
          </a:solidFill>
          <a:ln>
            <a:solidFill>
              <a:schemeClr val="tx1"/>
            </a:solidFill>
          </a:ln>
        </p:spPr>
        <p:txBody>
          <a:bodyPr>
            <a:normAutofit/>
          </a:bodyPr>
          <a:lstStyle/>
          <a:p>
            <a:r>
              <a:rPr lang="en-US" b="1" i="1" dirty="0" smtClean="0">
                <a:solidFill>
                  <a:schemeClr val="bg1"/>
                </a:solidFill>
              </a:rPr>
              <a:t>The Deliverance of Creation</a:t>
            </a:r>
            <a:endParaRPr lang="en-US" b="1" i="1" dirty="0">
              <a:solidFill>
                <a:schemeClr val="bg1"/>
              </a:solidFill>
            </a:endParaRPr>
          </a:p>
        </p:txBody>
      </p:sp>
      <p:sp>
        <p:nvSpPr>
          <p:cNvPr id="3" name="Content Placeholder 2"/>
          <p:cNvSpPr>
            <a:spLocks noGrp="1"/>
          </p:cNvSpPr>
          <p:nvPr>
            <p:ph idx="1"/>
          </p:nvPr>
        </p:nvSpPr>
        <p:spPr>
          <a:xfrm>
            <a:off x="457200" y="1600200"/>
            <a:ext cx="8229600" cy="4953000"/>
          </a:xfrm>
        </p:spPr>
        <p:txBody>
          <a:bodyPr>
            <a:normAutofit lnSpcReduction="10000"/>
          </a:bodyPr>
          <a:lstStyle/>
          <a:p>
            <a:r>
              <a:rPr lang="en-US" b="1" dirty="0" smtClean="0"/>
              <a:t>Romans 8:19-22</a:t>
            </a:r>
          </a:p>
          <a:p>
            <a:endParaRPr lang="en-US" sz="1600" b="1" dirty="0" smtClean="0"/>
          </a:p>
          <a:p>
            <a:pPr lvl="0"/>
            <a:r>
              <a:rPr lang="en-US" dirty="0" smtClean="0"/>
              <a:t>We </a:t>
            </a:r>
            <a:r>
              <a:rPr lang="en-US" dirty="0"/>
              <a:t>never interpret a difficult passage in a </a:t>
            </a:r>
            <a:r>
              <a:rPr lang="en-US" dirty="0" smtClean="0"/>
              <a:t>way that </a:t>
            </a:r>
            <a:r>
              <a:rPr lang="en-US" dirty="0"/>
              <a:t>contradicts plain passages of Scripture.</a:t>
            </a:r>
          </a:p>
          <a:p>
            <a:pPr lvl="0"/>
            <a:r>
              <a:rPr lang="en-US" dirty="0"/>
              <a:t>This passage does not require a “renewed earth” interpretation. </a:t>
            </a:r>
            <a:r>
              <a:rPr lang="en-US" i="1" dirty="0"/>
              <a:t>The creation</a:t>
            </a:r>
            <a:r>
              <a:rPr lang="en-US" dirty="0"/>
              <a:t> will be </a:t>
            </a:r>
            <a:r>
              <a:rPr lang="en-US" i="1" dirty="0"/>
              <a:t>delivered from the bondage of corruption</a:t>
            </a:r>
            <a:r>
              <a:rPr lang="en-US" dirty="0"/>
              <a:t> when it is destroyed. </a:t>
            </a:r>
          </a:p>
          <a:p>
            <a:pPr lvl="0"/>
            <a:r>
              <a:rPr lang="en-US" dirty="0"/>
              <a:t>The </a:t>
            </a:r>
            <a:r>
              <a:rPr lang="en-US" i="1" dirty="0"/>
              <a:t>glory</a:t>
            </a:r>
            <a:r>
              <a:rPr lang="en-US" dirty="0"/>
              <a:t> is going to be </a:t>
            </a:r>
            <a:r>
              <a:rPr lang="en-US" i="1" dirty="0"/>
              <a:t>revealed in us</a:t>
            </a:r>
            <a:r>
              <a:rPr lang="en-US" dirty="0"/>
              <a:t> (v. 18), not in the earth. </a:t>
            </a:r>
          </a:p>
        </p:txBody>
      </p:sp>
    </p:spTree>
    <p:extLst>
      <p:ext uri="{BB962C8B-B14F-4D97-AF65-F5344CB8AC3E}">
        <p14:creationId xmlns:p14="http://schemas.microsoft.com/office/powerpoint/2010/main" val="26115800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7030A0"/>
          </a:solidFill>
          <a:ln>
            <a:solidFill>
              <a:schemeClr val="tx1"/>
            </a:solidFill>
          </a:ln>
        </p:spPr>
        <p:txBody>
          <a:bodyPr>
            <a:normAutofit/>
          </a:bodyPr>
          <a:lstStyle/>
          <a:p>
            <a:r>
              <a:rPr lang="en-US" b="1" i="1" dirty="0" smtClean="0">
                <a:solidFill>
                  <a:schemeClr val="bg1"/>
                </a:solidFill>
              </a:rPr>
              <a:t>The Restoration of All Things</a:t>
            </a:r>
            <a:endParaRPr lang="en-US" b="1" i="1" dirty="0">
              <a:solidFill>
                <a:schemeClr val="bg1"/>
              </a:solidFill>
            </a:endParaRPr>
          </a:p>
        </p:txBody>
      </p:sp>
      <p:sp>
        <p:nvSpPr>
          <p:cNvPr id="3" name="Content Placeholder 2"/>
          <p:cNvSpPr>
            <a:spLocks noGrp="1"/>
          </p:cNvSpPr>
          <p:nvPr>
            <p:ph idx="1"/>
          </p:nvPr>
        </p:nvSpPr>
        <p:spPr>
          <a:xfrm>
            <a:off x="457200" y="1600200"/>
            <a:ext cx="8229600" cy="4953000"/>
          </a:xfrm>
        </p:spPr>
        <p:txBody>
          <a:bodyPr>
            <a:normAutofit/>
          </a:bodyPr>
          <a:lstStyle/>
          <a:p>
            <a:r>
              <a:rPr lang="en-US" b="1" dirty="0" smtClean="0"/>
              <a:t>Acts 3:21</a:t>
            </a:r>
          </a:p>
          <a:p>
            <a:endParaRPr lang="en-US" sz="1600" b="1" dirty="0" smtClean="0"/>
          </a:p>
          <a:p>
            <a:pPr lvl="0"/>
            <a:r>
              <a:rPr lang="en-US" dirty="0" smtClean="0"/>
              <a:t>That which is being “restored” (can also be translated as “established” or “fulfilled”) are the prophecies that were made about the Messiah and His kingdom. </a:t>
            </a:r>
            <a:endParaRPr lang="en-US" dirty="0"/>
          </a:p>
        </p:txBody>
      </p:sp>
    </p:spTree>
    <p:extLst>
      <p:ext uri="{BB962C8B-B14F-4D97-AF65-F5344CB8AC3E}">
        <p14:creationId xmlns:p14="http://schemas.microsoft.com/office/powerpoint/2010/main" val="27273475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7030A0"/>
          </a:solidFill>
          <a:ln>
            <a:solidFill>
              <a:schemeClr val="tx1"/>
            </a:solidFill>
          </a:ln>
        </p:spPr>
        <p:txBody>
          <a:bodyPr>
            <a:normAutofit/>
          </a:bodyPr>
          <a:lstStyle/>
          <a:p>
            <a:r>
              <a:rPr lang="en-US" b="1" i="1" dirty="0" smtClean="0">
                <a:solidFill>
                  <a:schemeClr val="bg1"/>
                </a:solidFill>
              </a:rPr>
              <a:t>The Restoration of All Things</a:t>
            </a:r>
            <a:endParaRPr lang="en-US" b="1" i="1" dirty="0">
              <a:solidFill>
                <a:schemeClr val="bg1"/>
              </a:solidFill>
            </a:endParaRPr>
          </a:p>
        </p:txBody>
      </p:sp>
      <p:sp>
        <p:nvSpPr>
          <p:cNvPr id="3" name="Content Placeholder 2"/>
          <p:cNvSpPr>
            <a:spLocks noGrp="1"/>
          </p:cNvSpPr>
          <p:nvPr>
            <p:ph idx="1"/>
          </p:nvPr>
        </p:nvSpPr>
        <p:spPr>
          <a:xfrm>
            <a:off x="457200" y="1600200"/>
            <a:ext cx="8229600" cy="4953000"/>
          </a:xfrm>
        </p:spPr>
        <p:txBody>
          <a:bodyPr>
            <a:normAutofit fontScale="92500"/>
          </a:bodyPr>
          <a:lstStyle/>
          <a:p>
            <a:r>
              <a:rPr lang="en-US" dirty="0" smtClean="0"/>
              <a:t>Will </a:t>
            </a:r>
            <a:r>
              <a:rPr lang="en-US" dirty="0"/>
              <a:t>God hit the “reset” button on the universe?</a:t>
            </a:r>
            <a:endParaRPr lang="en-US" sz="2400" dirty="0"/>
          </a:p>
          <a:p>
            <a:pPr lvl="0"/>
            <a:endParaRPr lang="en-US" sz="1700" dirty="0" smtClean="0"/>
          </a:p>
          <a:p>
            <a:pPr lvl="0"/>
            <a:r>
              <a:rPr lang="en-US" dirty="0" smtClean="0"/>
              <a:t>If </a:t>
            </a:r>
            <a:r>
              <a:rPr lang="en-US" i="1" dirty="0"/>
              <a:t>“all things”</a:t>
            </a:r>
            <a:r>
              <a:rPr lang="en-US" dirty="0"/>
              <a:t> refers to all physical created things, then it would certainly include all men, yet not all men will be restored – many will be lost eternally. </a:t>
            </a:r>
            <a:endParaRPr lang="en-US" sz="2400" dirty="0"/>
          </a:p>
          <a:p>
            <a:pPr lvl="0"/>
            <a:r>
              <a:rPr lang="en-US" dirty="0"/>
              <a:t>The “New Heavens and the New Earth” will not be like the one created in Genesis. </a:t>
            </a:r>
            <a:endParaRPr lang="en-US" sz="2400" dirty="0"/>
          </a:p>
          <a:p>
            <a:pPr lvl="1"/>
            <a:r>
              <a:rPr lang="en-US" dirty="0"/>
              <a:t>There will be no sun, moon, or night (Rev. 21:23, 25, 22:5).</a:t>
            </a:r>
            <a:endParaRPr lang="en-US" sz="2000" dirty="0"/>
          </a:p>
          <a:p>
            <a:pPr lvl="1"/>
            <a:r>
              <a:rPr lang="en-US" dirty="0"/>
              <a:t>There is no rotation of the earth, no orbiting the sun. </a:t>
            </a:r>
            <a:endParaRPr lang="en-US" sz="2000" dirty="0"/>
          </a:p>
        </p:txBody>
      </p:sp>
    </p:spTree>
    <p:extLst>
      <p:ext uri="{BB962C8B-B14F-4D97-AF65-F5344CB8AC3E}">
        <p14:creationId xmlns:p14="http://schemas.microsoft.com/office/powerpoint/2010/main" val="34781601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fade">
                                      <p:cBhvr>
                                        <p:cTn id="20" dur="500"/>
                                        <p:tgtEl>
                                          <p:spTgt spid="3">
                                            <p:txEl>
                                              <p:pRg st="4" end="4"/>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fade">
                                      <p:cBhvr>
                                        <p:cTn id="2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7030A0"/>
          </a:solidFill>
          <a:ln>
            <a:solidFill>
              <a:schemeClr val="tx1"/>
            </a:solidFill>
          </a:ln>
        </p:spPr>
        <p:txBody>
          <a:bodyPr>
            <a:normAutofit/>
          </a:bodyPr>
          <a:lstStyle/>
          <a:p>
            <a:r>
              <a:rPr lang="en-US" b="1" i="1" dirty="0" smtClean="0">
                <a:solidFill>
                  <a:schemeClr val="bg1"/>
                </a:solidFill>
              </a:rPr>
              <a:t>The Restoration of All Things</a:t>
            </a:r>
            <a:endParaRPr lang="en-US" b="1" i="1" dirty="0">
              <a:solidFill>
                <a:schemeClr val="bg1"/>
              </a:solidFill>
            </a:endParaRPr>
          </a:p>
        </p:txBody>
      </p:sp>
      <p:sp>
        <p:nvSpPr>
          <p:cNvPr id="3" name="Content Placeholder 2"/>
          <p:cNvSpPr>
            <a:spLocks noGrp="1"/>
          </p:cNvSpPr>
          <p:nvPr>
            <p:ph idx="1"/>
          </p:nvPr>
        </p:nvSpPr>
        <p:spPr>
          <a:xfrm>
            <a:off x="457200" y="1752600"/>
            <a:ext cx="8229600" cy="4953000"/>
          </a:xfrm>
        </p:spPr>
        <p:txBody>
          <a:bodyPr>
            <a:normAutofit lnSpcReduction="10000"/>
          </a:bodyPr>
          <a:lstStyle/>
          <a:p>
            <a:r>
              <a:rPr lang="en-US" dirty="0" smtClean="0"/>
              <a:t>Will time exist in Heaven?</a:t>
            </a:r>
            <a:endParaRPr lang="en-US" sz="2400" dirty="0"/>
          </a:p>
          <a:p>
            <a:pPr lvl="0"/>
            <a:endParaRPr lang="en-US" sz="1700" dirty="0" smtClean="0"/>
          </a:p>
          <a:p>
            <a:r>
              <a:rPr lang="en-US" dirty="0"/>
              <a:t>“That the new universe is a real space/time world means that, as with all created being, time will exist just as it does now, moment succeeding moment and event following event” (Cottrell 566</a:t>
            </a:r>
            <a:r>
              <a:rPr lang="en-US" dirty="0" smtClean="0"/>
              <a:t>).</a:t>
            </a:r>
          </a:p>
          <a:p>
            <a:r>
              <a:rPr lang="en-US" dirty="0" smtClean="0"/>
              <a:t>Time was measured by day and night        (Gen. 1:5), yet there is no night in         Heaven, thus – no time!</a:t>
            </a:r>
            <a:endParaRPr lang="en-US" dirty="0"/>
          </a:p>
        </p:txBody>
      </p:sp>
    </p:spTree>
    <p:extLst>
      <p:ext uri="{BB962C8B-B14F-4D97-AF65-F5344CB8AC3E}">
        <p14:creationId xmlns:p14="http://schemas.microsoft.com/office/powerpoint/2010/main" val="41554047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a:solidFill>
            <a:srgbClr val="002060"/>
          </a:solidFill>
          <a:ln>
            <a:solidFill>
              <a:schemeClr val="tx1"/>
            </a:solidFill>
          </a:ln>
        </p:spPr>
        <p:txBody>
          <a:bodyPr>
            <a:normAutofit fontScale="90000"/>
          </a:bodyPr>
          <a:lstStyle/>
          <a:p>
            <a:r>
              <a:rPr lang="en-US" b="1" i="1" dirty="0" smtClean="0">
                <a:solidFill>
                  <a:schemeClr val="bg1"/>
                </a:solidFill>
              </a:rPr>
              <a:t>Changed Bodies Indicate a Changed Realm of Existence</a:t>
            </a:r>
            <a:endParaRPr lang="en-US" b="1" i="1" dirty="0">
              <a:solidFill>
                <a:schemeClr val="bg1"/>
              </a:solidFill>
            </a:endParaRPr>
          </a:p>
        </p:txBody>
      </p:sp>
      <p:sp>
        <p:nvSpPr>
          <p:cNvPr id="3" name="Content Placeholder 2"/>
          <p:cNvSpPr>
            <a:spLocks noGrp="1"/>
          </p:cNvSpPr>
          <p:nvPr>
            <p:ph idx="1"/>
          </p:nvPr>
        </p:nvSpPr>
        <p:spPr>
          <a:xfrm>
            <a:off x="457200" y="1874837"/>
            <a:ext cx="8229600" cy="4525963"/>
          </a:xfrm>
        </p:spPr>
        <p:txBody>
          <a:bodyPr>
            <a:normAutofit lnSpcReduction="10000"/>
          </a:bodyPr>
          <a:lstStyle/>
          <a:p>
            <a:r>
              <a:rPr lang="en-US" b="1" dirty="0" smtClean="0">
                <a:solidFill>
                  <a:srgbClr val="002060"/>
                </a:solidFill>
              </a:rPr>
              <a:t>1 Corinthians 15:42-44, 50-53</a:t>
            </a:r>
          </a:p>
          <a:p>
            <a:endParaRPr lang="en-US" sz="1600" b="1" dirty="0" smtClean="0"/>
          </a:p>
          <a:p>
            <a:pPr lvl="0"/>
            <a:r>
              <a:rPr lang="en-US" dirty="0"/>
              <a:t>Why are our bodies changed from a natural/physical body only to be made to dwell on a physical planet?</a:t>
            </a:r>
          </a:p>
          <a:p>
            <a:pPr lvl="0"/>
            <a:r>
              <a:rPr lang="en-US" dirty="0"/>
              <a:t>If the “restoration of all things” means the earth goes back to the way it was before the Fall, then why wouldn’t man go back to the way he was before the Fall – a physical, flesh and blood being?</a:t>
            </a:r>
          </a:p>
        </p:txBody>
      </p:sp>
    </p:spTree>
    <p:extLst>
      <p:ext uri="{BB962C8B-B14F-4D97-AF65-F5344CB8AC3E}">
        <p14:creationId xmlns:p14="http://schemas.microsoft.com/office/powerpoint/2010/main" val="2549709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B050"/>
          </a:solidFill>
          <a:ln>
            <a:solidFill>
              <a:schemeClr val="tx1"/>
            </a:solidFill>
          </a:ln>
        </p:spPr>
        <p:txBody>
          <a:bodyPr>
            <a:normAutofit fontScale="90000"/>
          </a:bodyPr>
          <a:lstStyle/>
          <a:p>
            <a:r>
              <a:rPr lang="en-US" b="1" dirty="0" smtClean="0">
                <a:solidFill>
                  <a:schemeClr val="bg1"/>
                </a:solidFill>
              </a:rPr>
              <a:t>What Will We Be Doing In Heaven?</a:t>
            </a:r>
            <a:endParaRPr lang="en-US" b="1" dirty="0">
              <a:solidFill>
                <a:schemeClr val="bg1"/>
              </a:solidFill>
            </a:endParaRPr>
          </a:p>
        </p:txBody>
      </p:sp>
      <p:sp>
        <p:nvSpPr>
          <p:cNvPr id="3" name="Content Placeholder 2"/>
          <p:cNvSpPr>
            <a:spLocks noGrp="1"/>
          </p:cNvSpPr>
          <p:nvPr>
            <p:ph idx="1"/>
          </p:nvPr>
        </p:nvSpPr>
        <p:spPr/>
        <p:txBody>
          <a:bodyPr/>
          <a:lstStyle/>
          <a:p>
            <a:pPr marL="0" indent="0">
              <a:buNone/>
            </a:pPr>
            <a:r>
              <a:rPr lang="en-US" dirty="0" smtClean="0"/>
              <a:t>“Are </a:t>
            </a:r>
            <a:r>
              <a:rPr lang="en-US" dirty="0"/>
              <a:t>we to spend eternity somewhere off in space, wearing white robes, plucking harps, singing songs, and flitting from cloud to cloud while doing so</a:t>
            </a:r>
            <a:r>
              <a:rPr lang="en-US" dirty="0" smtClean="0"/>
              <a:t>?” </a:t>
            </a:r>
            <a:endParaRPr lang="en-US" dirty="0"/>
          </a:p>
        </p:txBody>
      </p:sp>
    </p:spTree>
    <p:extLst>
      <p:ext uri="{BB962C8B-B14F-4D97-AF65-F5344CB8AC3E}">
        <p14:creationId xmlns:p14="http://schemas.microsoft.com/office/powerpoint/2010/main" val="9154126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B050"/>
          </a:solidFill>
          <a:ln>
            <a:solidFill>
              <a:schemeClr val="tx1"/>
            </a:solidFill>
          </a:ln>
        </p:spPr>
        <p:txBody>
          <a:bodyPr>
            <a:normAutofit fontScale="90000"/>
          </a:bodyPr>
          <a:lstStyle/>
          <a:p>
            <a:r>
              <a:rPr lang="en-US" b="1" dirty="0" smtClean="0">
                <a:solidFill>
                  <a:schemeClr val="bg1"/>
                </a:solidFill>
              </a:rPr>
              <a:t>What Will We Be Doing In Heaven?</a:t>
            </a:r>
            <a:endParaRPr lang="en-US" b="1" dirty="0">
              <a:solidFill>
                <a:schemeClr val="bg1"/>
              </a:solidFill>
            </a:endParaRPr>
          </a:p>
        </p:txBody>
      </p:sp>
      <p:sp>
        <p:nvSpPr>
          <p:cNvPr id="3" name="Content Placeholder 2"/>
          <p:cNvSpPr>
            <a:spLocks noGrp="1"/>
          </p:cNvSpPr>
          <p:nvPr>
            <p:ph idx="1"/>
          </p:nvPr>
        </p:nvSpPr>
        <p:spPr/>
        <p:txBody>
          <a:bodyPr/>
          <a:lstStyle/>
          <a:p>
            <a:pPr marL="0" indent="0">
              <a:buNone/>
            </a:pPr>
            <a:r>
              <a:rPr lang="en-US" dirty="0" smtClean="0"/>
              <a:t>“On </a:t>
            </a:r>
            <a:r>
              <a:rPr lang="en-US" dirty="0"/>
              <a:t>the contrary, the Bible assures us that God will create a new earth on which we shall live to God’s praise in glorified, resurrected bodies. </a:t>
            </a:r>
            <a:r>
              <a:rPr lang="en-US" dirty="0" smtClean="0"/>
              <a:t>   On </a:t>
            </a:r>
            <a:r>
              <a:rPr lang="en-US" dirty="0"/>
              <a:t>that new earth we shall spend eternity, enjoying its beauties, exploring its resources, and using its treasures to the glory of God” (Anthony A. </a:t>
            </a:r>
            <a:r>
              <a:rPr lang="en-US" dirty="0" err="1"/>
              <a:t>Hoekema</a:t>
            </a:r>
            <a:r>
              <a:rPr lang="en-US" dirty="0"/>
              <a:t> 274). </a:t>
            </a:r>
          </a:p>
        </p:txBody>
      </p:sp>
    </p:spTree>
    <p:extLst>
      <p:ext uri="{BB962C8B-B14F-4D97-AF65-F5344CB8AC3E}">
        <p14:creationId xmlns:p14="http://schemas.microsoft.com/office/powerpoint/2010/main" val="25848506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B050"/>
          </a:solidFill>
          <a:ln>
            <a:solidFill>
              <a:schemeClr val="tx1"/>
            </a:solidFill>
          </a:ln>
        </p:spPr>
        <p:txBody>
          <a:bodyPr>
            <a:normAutofit fontScale="90000"/>
          </a:bodyPr>
          <a:lstStyle/>
          <a:p>
            <a:r>
              <a:rPr lang="en-US" b="1" dirty="0" smtClean="0">
                <a:solidFill>
                  <a:schemeClr val="bg1"/>
                </a:solidFill>
              </a:rPr>
              <a:t>What Will We Be Doing In Heaven?</a:t>
            </a:r>
            <a:endParaRPr lang="en-US" b="1" dirty="0">
              <a:solidFill>
                <a:schemeClr val="bg1"/>
              </a:solidFill>
            </a:endParaRPr>
          </a:p>
        </p:txBody>
      </p:sp>
      <p:sp>
        <p:nvSpPr>
          <p:cNvPr id="3" name="Content Placeholder 2"/>
          <p:cNvSpPr>
            <a:spLocks noGrp="1"/>
          </p:cNvSpPr>
          <p:nvPr>
            <p:ph idx="1"/>
          </p:nvPr>
        </p:nvSpPr>
        <p:spPr/>
        <p:txBody>
          <a:bodyPr/>
          <a:lstStyle/>
          <a:p>
            <a:pPr marL="0" indent="0">
              <a:buNone/>
            </a:pPr>
            <a:r>
              <a:rPr lang="en-US" dirty="0" smtClean="0"/>
              <a:t>“On </a:t>
            </a:r>
            <a:r>
              <a:rPr lang="en-US" dirty="0"/>
              <a:t>the contrary, the Bible assures us that God will create a new earth on which we shall live to God’s praise in glorified, resurrected bodies. </a:t>
            </a:r>
            <a:r>
              <a:rPr lang="en-US" dirty="0" smtClean="0"/>
              <a:t>   On </a:t>
            </a:r>
            <a:r>
              <a:rPr lang="en-US" dirty="0"/>
              <a:t>that new earth we shall spend eternity, enjoying its beauties, exploring its resources, and using its treasures to the glory of God” (Anthony A. </a:t>
            </a:r>
            <a:r>
              <a:rPr lang="en-US" dirty="0" err="1"/>
              <a:t>Hoekema</a:t>
            </a:r>
            <a:r>
              <a:rPr lang="en-US" dirty="0"/>
              <a:t> 274). </a:t>
            </a:r>
          </a:p>
        </p:txBody>
      </p:sp>
      <p:sp>
        <p:nvSpPr>
          <p:cNvPr id="4" name="Rounded Rectangle 3"/>
          <p:cNvSpPr/>
          <p:nvPr/>
        </p:nvSpPr>
        <p:spPr>
          <a:xfrm>
            <a:off x="1447800" y="2209800"/>
            <a:ext cx="6324600" cy="2362200"/>
          </a:xfrm>
          <a:prstGeom prst="roundRect">
            <a:avLst/>
          </a:prstGeom>
          <a:solidFill>
            <a:srgbClr val="C00000"/>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1828800" y="2514600"/>
            <a:ext cx="5562600" cy="1815882"/>
          </a:xfrm>
          <a:prstGeom prst="rect">
            <a:avLst/>
          </a:prstGeom>
          <a:noFill/>
        </p:spPr>
        <p:txBody>
          <a:bodyPr wrap="square" rtlCol="0">
            <a:spAutoFit/>
          </a:bodyPr>
          <a:lstStyle/>
          <a:p>
            <a:pPr algn="ctr"/>
            <a:r>
              <a:rPr lang="en-US" sz="2800" b="1" dirty="0" smtClean="0">
                <a:solidFill>
                  <a:schemeClr val="bg1"/>
                </a:solidFill>
              </a:rPr>
              <a:t>“And there shall be no more curse, but the throne of God and of the Lamb shall be in it, and His servants shall serve Him” (Rev. 22:3).</a:t>
            </a:r>
            <a:endParaRPr lang="en-US" sz="2800" b="1" dirty="0">
              <a:solidFill>
                <a:schemeClr val="bg1"/>
              </a:solidFill>
            </a:endParaRPr>
          </a:p>
        </p:txBody>
      </p:sp>
    </p:spTree>
    <p:extLst>
      <p:ext uri="{BB962C8B-B14F-4D97-AF65-F5344CB8AC3E}">
        <p14:creationId xmlns:p14="http://schemas.microsoft.com/office/powerpoint/2010/main" val="19848377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solidFill>
              </a:rPr>
              <a:t>The Christian’s Hope</a:t>
            </a:r>
            <a:endParaRPr lang="en-US" b="1" dirty="0">
              <a:solidFill>
                <a:schemeClr val="bg1"/>
              </a:solidFill>
            </a:endParaRPr>
          </a:p>
        </p:txBody>
      </p:sp>
      <p:sp>
        <p:nvSpPr>
          <p:cNvPr id="3" name="Content Placeholder 2"/>
          <p:cNvSpPr>
            <a:spLocks noGrp="1"/>
          </p:cNvSpPr>
          <p:nvPr>
            <p:ph idx="1"/>
          </p:nvPr>
        </p:nvSpPr>
        <p:spPr/>
        <p:txBody>
          <a:bodyPr/>
          <a:lstStyle/>
          <a:p>
            <a:r>
              <a:rPr lang="en-US" dirty="0">
                <a:solidFill>
                  <a:schemeClr val="bg1"/>
                </a:solidFill>
              </a:rPr>
              <a:t>The Bible teaches that the Christian’s hope is in an eternal home in Heaven, which is a spiritual abode away from this </a:t>
            </a:r>
            <a:r>
              <a:rPr lang="en-US" dirty="0" smtClean="0">
                <a:solidFill>
                  <a:schemeClr val="bg1"/>
                </a:solidFill>
              </a:rPr>
              <a:t>temporary physical </a:t>
            </a:r>
            <a:r>
              <a:rPr lang="en-US" dirty="0">
                <a:solidFill>
                  <a:schemeClr val="bg1"/>
                </a:solidFill>
              </a:rPr>
              <a:t>realm. </a:t>
            </a:r>
            <a:endParaRPr lang="en-US" dirty="0" smtClean="0">
              <a:solidFill>
                <a:schemeClr val="bg1"/>
              </a:solidFill>
            </a:endParaRPr>
          </a:p>
          <a:p>
            <a:endParaRPr lang="en-US" dirty="0" smtClean="0">
              <a:solidFill>
                <a:schemeClr val="bg1"/>
              </a:solidFill>
            </a:endParaRPr>
          </a:p>
          <a:p>
            <a:r>
              <a:rPr lang="en-US" dirty="0" smtClean="0">
                <a:solidFill>
                  <a:schemeClr val="bg1"/>
                </a:solidFill>
              </a:rPr>
              <a:t>Why not make Heaven your home by obeying the gospel today!</a:t>
            </a:r>
            <a:endParaRPr lang="en-US" dirty="0">
              <a:solidFill>
                <a:schemeClr val="bg1"/>
              </a:solidFill>
            </a:endParaRPr>
          </a:p>
        </p:txBody>
      </p:sp>
    </p:spTree>
    <p:extLst>
      <p:ext uri="{BB962C8B-B14F-4D97-AF65-F5344CB8AC3E}">
        <p14:creationId xmlns:p14="http://schemas.microsoft.com/office/powerpoint/2010/main" val="4099618147"/>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82872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2060"/>
          </a:solidFill>
          <a:ln>
            <a:solidFill>
              <a:schemeClr val="tx1"/>
            </a:solidFill>
          </a:ln>
        </p:spPr>
        <p:txBody>
          <a:bodyPr/>
          <a:lstStyle/>
          <a:p>
            <a:r>
              <a:rPr lang="en-US" b="1" i="1" dirty="0" smtClean="0">
                <a:solidFill>
                  <a:schemeClr val="bg1"/>
                </a:solidFill>
              </a:rPr>
              <a:t>New Creation Theology</a:t>
            </a:r>
            <a:endParaRPr lang="en-US" b="1" i="1" dirty="0">
              <a:solidFill>
                <a:schemeClr val="bg1"/>
              </a:solidFill>
            </a:endParaRPr>
          </a:p>
        </p:txBody>
      </p:sp>
      <p:sp>
        <p:nvSpPr>
          <p:cNvPr id="3" name="Content Placeholder 2"/>
          <p:cNvSpPr>
            <a:spLocks noGrp="1"/>
          </p:cNvSpPr>
          <p:nvPr>
            <p:ph idx="1"/>
          </p:nvPr>
        </p:nvSpPr>
        <p:spPr>
          <a:xfrm>
            <a:off x="457200" y="1600200"/>
            <a:ext cx="8229600" cy="4953000"/>
          </a:xfrm>
        </p:spPr>
        <p:txBody>
          <a:bodyPr>
            <a:normAutofit/>
          </a:bodyPr>
          <a:lstStyle/>
          <a:p>
            <a:r>
              <a:rPr lang="en-US" dirty="0"/>
              <a:t>This theory seeks to redefine the “traditional” (Biblical) view of Heaven as </a:t>
            </a:r>
            <a:r>
              <a:rPr lang="en-US" dirty="0" smtClean="0"/>
              <a:t>being located in the spiritual realm. </a:t>
            </a:r>
          </a:p>
          <a:p>
            <a:r>
              <a:rPr lang="en-US" dirty="0" smtClean="0"/>
              <a:t>Instead</a:t>
            </a:r>
            <a:r>
              <a:rPr lang="en-US" dirty="0"/>
              <a:t>, it insists that Heaven will be on earth. </a:t>
            </a:r>
          </a:p>
          <a:p>
            <a:pPr lvl="0"/>
            <a:r>
              <a:rPr lang="en-US" dirty="0"/>
              <a:t>It teaches that, after the </a:t>
            </a:r>
            <a:r>
              <a:rPr lang="en-US" dirty="0" smtClean="0"/>
              <a:t>                              Judgment </a:t>
            </a:r>
            <a:r>
              <a:rPr lang="en-US" dirty="0"/>
              <a:t>Day, the righteous </a:t>
            </a:r>
            <a:r>
              <a:rPr lang="en-US" dirty="0" smtClean="0"/>
              <a:t>                              will </a:t>
            </a:r>
            <a:r>
              <a:rPr lang="en-US" dirty="0"/>
              <a:t>come back and live with </a:t>
            </a:r>
            <a:r>
              <a:rPr lang="en-US" dirty="0" smtClean="0"/>
              <a:t>                            God </a:t>
            </a:r>
            <a:r>
              <a:rPr lang="en-US" dirty="0"/>
              <a:t>on a renewed or </a:t>
            </a:r>
            <a:r>
              <a:rPr lang="en-US" dirty="0" smtClean="0"/>
              <a:t>                                        renovated </a:t>
            </a:r>
            <a:r>
              <a:rPr lang="en-US" dirty="0"/>
              <a:t>Earth for all eternity. </a:t>
            </a:r>
          </a:p>
          <a:p>
            <a:endParaRPr lang="en-US" dirty="0"/>
          </a:p>
        </p:txBody>
      </p:sp>
      <p:pic>
        <p:nvPicPr>
          <p:cNvPr id="2050" name="Picture 2" descr="http://www.answering-christianity.com/bulged_earth.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81725" y="3886200"/>
            <a:ext cx="2657475" cy="25241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41708703"/>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2060"/>
          </a:solidFill>
          <a:ln>
            <a:solidFill>
              <a:schemeClr val="tx1"/>
            </a:solidFill>
          </a:ln>
        </p:spPr>
        <p:txBody>
          <a:bodyPr/>
          <a:lstStyle/>
          <a:p>
            <a:r>
              <a:rPr lang="en-US" b="1" i="1" dirty="0" smtClean="0">
                <a:solidFill>
                  <a:schemeClr val="bg1"/>
                </a:solidFill>
              </a:rPr>
              <a:t>The Christian’s Hope Is In Heaven</a:t>
            </a:r>
            <a:endParaRPr lang="en-US" b="1" i="1" dirty="0">
              <a:solidFill>
                <a:schemeClr val="bg1"/>
              </a:solidFill>
            </a:endParaRPr>
          </a:p>
        </p:txBody>
      </p:sp>
      <p:sp>
        <p:nvSpPr>
          <p:cNvPr id="3" name="Content Placeholder 2"/>
          <p:cNvSpPr>
            <a:spLocks noGrp="1"/>
          </p:cNvSpPr>
          <p:nvPr>
            <p:ph idx="1"/>
          </p:nvPr>
        </p:nvSpPr>
        <p:spPr/>
        <p:txBody>
          <a:bodyPr/>
          <a:lstStyle/>
          <a:p>
            <a:r>
              <a:rPr lang="en-US" b="1" dirty="0" smtClean="0">
                <a:solidFill>
                  <a:srgbClr val="002060"/>
                </a:solidFill>
              </a:rPr>
              <a:t>1 Peter 1:3-4 </a:t>
            </a:r>
            <a:r>
              <a:rPr lang="en-US" b="1" dirty="0" smtClean="0"/>
              <a:t>– our inheritance is “reserved in heaven for you.”</a:t>
            </a:r>
          </a:p>
          <a:p>
            <a:r>
              <a:rPr lang="en-US" b="1" dirty="0" smtClean="0">
                <a:solidFill>
                  <a:srgbClr val="002060"/>
                </a:solidFill>
              </a:rPr>
              <a:t>2 Corinthians 5:1 </a:t>
            </a:r>
            <a:r>
              <a:rPr lang="en-US" b="1" dirty="0" smtClean="0"/>
              <a:t>– “in the heavens.”</a:t>
            </a:r>
          </a:p>
          <a:p>
            <a:r>
              <a:rPr lang="en-US" b="1" dirty="0" smtClean="0">
                <a:solidFill>
                  <a:srgbClr val="002060"/>
                </a:solidFill>
              </a:rPr>
              <a:t>John 14:1-3 </a:t>
            </a:r>
            <a:r>
              <a:rPr lang="en-US" b="1" dirty="0" smtClean="0"/>
              <a:t>– “I go to prepare a place for you.”</a:t>
            </a:r>
          </a:p>
          <a:p>
            <a:r>
              <a:rPr lang="en-US" b="1" dirty="0" smtClean="0">
                <a:solidFill>
                  <a:srgbClr val="002060"/>
                </a:solidFill>
              </a:rPr>
              <a:t>Philippians 3:20 </a:t>
            </a:r>
            <a:r>
              <a:rPr lang="en-US" b="1" dirty="0" smtClean="0"/>
              <a:t>– our citizenship is in Heaven. </a:t>
            </a:r>
            <a:endParaRPr lang="en-US" b="1" dirty="0"/>
          </a:p>
        </p:txBody>
      </p:sp>
    </p:spTree>
    <p:extLst>
      <p:ext uri="{BB962C8B-B14F-4D97-AF65-F5344CB8AC3E}">
        <p14:creationId xmlns:p14="http://schemas.microsoft.com/office/powerpoint/2010/main" val="35441614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2060"/>
          </a:solidFill>
          <a:ln>
            <a:solidFill>
              <a:schemeClr val="tx1"/>
            </a:solidFill>
          </a:ln>
        </p:spPr>
        <p:txBody>
          <a:bodyPr/>
          <a:lstStyle/>
          <a:p>
            <a:r>
              <a:rPr lang="en-US" b="1" i="1" dirty="0" smtClean="0">
                <a:solidFill>
                  <a:schemeClr val="bg1"/>
                </a:solidFill>
              </a:rPr>
              <a:t>The Christian’s Hope Is In Heaven</a:t>
            </a:r>
            <a:endParaRPr lang="en-US" b="1" i="1" dirty="0">
              <a:solidFill>
                <a:schemeClr val="bg1"/>
              </a:solidFill>
            </a:endParaRPr>
          </a:p>
        </p:txBody>
      </p:sp>
      <p:sp>
        <p:nvSpPr>
          <p:cNvPr id="3" name="Content Placeholder 2"/>
          <p:cNvSpPr>
            <a:spLocks noGrp="1"/>
          </p:cNvSpPr>
          <p:nvPr>
            <p:ph idx="1"/>
          </p:nvPr>
        </p:nvSpPr>
        <p:spPr/>
        <p:txBody>
          <a:bodyPr/>
          <a:lstStyle/>
          <a:p>
            <a:r>
              <a:rPr lang="en-US" b="1" dirty="0" smtClean="0">
                <a:solidFill>
                  <a:srgbClr val="002060"/>
                </a:solidFill>
              </a:rPr>
              <a:t>1 Peter 1:3-4 </a:t>
            </a:r>
            <a:r>
              <a:rPr lang="en-US" b="1" dirty="0" smtClean="0"/>
              <a:t>– our inheritance is “reserved in heaven for you.”</a:t>
            </a:r>
          </a:p>
          <a:p>
            <a:r>
              <a:rPr lang="en-US" b="1" dirty="0" smtClean="0">
                <a:solidFill>
                  <a:srgbClr val="002060"/>
                </a:solidFill>
              </a:rPr>
              <a:t>2 </a:t>
            </a:r>
            <a:r>
              <a:rPr lang="en-US" b="1" smtClean="0">
                <a:solidFill>
                  <a:srgbClr val="002060"/>
                </a:solidFill>
              </a:rPr>
              <a:t>Corinthians 5:1 </a:t>
            </a:r>
            <a:r>
              <a:rPr lang="en-US" b="1" dirty="0" smtClean="0"/>
              <a:t>– “in the heavens.”</a:t>
            </a:r>
          </a:p>
          <a:p>
            <a:r>
              <a:rPr lang="en-US" b="1" dirty="0" smtClean="0">
                <a:solidFill>
                  <a:srgbClr val="002060"/>
                </a:solidFill>
              </a:rPr>
              <a:t>John 14:1-3 </a:t>
            </a:r>
            <a:r>
              <a:rPr lang="en-US" b="1" dirty="0" smtClean="0"/>
              <a:t>– “I go to prepare a place for you.”</a:t>
            </a:r>
          </a:p>
          <a:p>
            <a:r>
              <a:rPr lang="en-US" b="1" dirty="0" smtClean="0">
                <a:solidFill>
                  <a:srgbClr val="002060"/>
                </a:solidFill>
              </a:rPr>
              <a:t>Philippians 3:20 </a:t>
            </a:r>
            <a:r>
              <a:rPr lang="en-US" b="1" dirty="0" smtClean="0"/>
              <a:t>– our citizenship is in Heaven. </a:t>
            </a:r>
            <a:endParaRPr lang="en-US" b="1" dirty="0"/>
          </a:p>
        </p:txBody>
      </p:sp>
      <p:sp>
        <p:nvSpPr>
          <p:cNvPr id="5" name="Rounded Rectangle 4"/>
          <p:cNvSpPr/>
          <p:nvPr/>
        </p:nvSpPr>
        <p:spPr>
          <a:xfrm>
            <a:off x="2514600" y="4953000"/>
            <a:ext cx="6324600" cy="1752600"/>
          </a:xfrm>
          <a:prstGeom prst="roundRect">
            <a:avLst/>
          </a:prstGeom>
          <a:solidFill>
            <a:srgbClr val="C00000"/>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2895600" y="5168205"/>
            <a:ext cx="5562600" cy="1384995"/>
          </a:xfrm>
          <a:prstGeom prst="rect">
            <a:avLst/>
          </a:prstGeom>
          <a:noFill/>
        </p:spPr>
        <p:txBody>
          <a:bodyPr wrap="square" rtlCol="0">
            <a:spAutoFit/>
          </a:bodyPr>
          <a:lstStyle/>
          <a:p>
            <a:pPr algn="ctr"/>
            <a:r>
              <a:rPr lang="en-US" sz="2800" b="1" dirty="0" smtClean="0">
                <a:solidFill>
                  <a:schemeClr val="bg1"/>
                </a:solidFill>
              </a:rPr>
              <a:t>Is there any evidence that would cause us to give these passages a non-literal interpretation? </a:t>
            </a:r>
            <a:endParaRPr lang="en-US" sz="2800" b="1" dirty="0">
              <a:solidFill>
                <a:schemeClr val="bg1"/>
              </a:solidFill>
            </a:endParaRPr>
          </a:p>
        </p:txBody>
      </p:sp>
    </p:spTree>
    <p:extLst>
      <p:ext uri="{BB962C8B-B14F-4D97-AF65-F5344CB8AC3E}">
        <p14:creationId xmlns:p14="http://schemas.microsoft.com/office/powerpoint/2010/main" val="10598074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7030A0"/>
          </a:solidFill>
          <a:ln>
            <a:solidFill>
              <a:schemeClr val="tx1"/>
            </a:solidFill>
          </a:ln>
        </p:spPr>
        <p:txBody>
          <a:bodyPr/>
          <a:lstStyle/>
          <a:p>
            <a:r>
              <a:rPr lang="en-US" b="1" i="1" dirty="0" smtClean="0">
                <a:solidFill>
                  <a:schemeClr val="bg1"/>
                </a:solidFill>
              </a:rPr>
              <a:t>New Heavens and a New Earth</a:t>
            </a:r>
            <a:endParaRPr lang="en-US" b="1" i="1" dirty="0">
              <a:solidFill>
                <a:schemeClr val="bg1"/>
              </a:solidFill>
            </a:endParaRPr>
          </a:p>
        </p:txBody>
      </p:sp>
      <p:sp>
        <p:nvSpPr>
          <p:cNvPr id="3" name="Content Placeholder 2"/>
          <p:cNvSpPr>
            <a:spLocks noGrp="1"/>
          </p:cNvSpPr>
          <p:nvPr>
            <p:ph idx="1"/>
          </p:nvPr>
        </p:nvSpPr>
        <p:spPr/>
        <p:txBody>
          <a:bodyPr>
            <a:normAutofit/>
          </a:bodyPr>
          <a:lstStyle/>
          <a:p>
            <a:r>
              <a:rPr lang="en-US" b="1" dirty="0" smtClean="0"/>
              <a:t>Isaiah 65:17, 66:22</a:t>
            </a:r>
          </a:p>
          <a:p>
            <a:endParaRPr lang="en-US" b="1" dirty="0" smtClean="0"/>
          </a:p>
          <a:p>
            <a:r>
              <a:rPr lang="en-US" b="1" dirty="0" smtClean="0"/>
              <a:t>This is giving a figurative description of the glorious change that will take place when the Messiah comes and establishes His kingdom. </a:t>
            </a:r>
          </a:p>
          <a:p>
            <a:r>
              <a:rPr lang="en-US" b="1" dirty="0" smtClean="0"/>
              <a:t>It describes the institution of a new and better covenant; a new dispensation.</a:t>
            </a:r>
            <a:endParaRPr lang="en-US" b="1" dirty="0"/>
          </a:p>
        </p:txBody>
      </p:sp>
    </p:spTree>
    <p:extLst>
      <p:ext uri="{BB962C8B-B14F-4D97-AF65-F5344CB8AC3E}">
        <p14:creationId xmlns:p14="http://schemas.microsoft.com/office/powerpoint/2010/main" val="11322887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7030A0"/>
          </a:solidFill>
          <a:ln>
            <a:solidFill>
              <a:schemeClr val="tx1"/>
            </a:solidFill>
          </a:ln>
        </p:spPr>
        <p:txBody>
          <a:bodyPr/>
          <a:lstStyle/>
          <a:p>
            <a:r>
              <a:rPr lang="en-US" b="1" i="1" dirty="0" smtClean="0">
                <a:solidFill>
                  <a:schemeClr val="bg1"/>
                </a:solidFill>
              </a:rPr>
              <a:t>New Heavens and a New Earth</a:t>
            </a:r>
            <a:endParaRPr lang="en-US" b="1" i="1" dirty="0">
              <a:solidFill>
                <a:schemeClr val="bg1"/>
              </a:solidFill>
            </a:endParaRPr>
          </a:p>
        </p:txBody>
      </p:sp>
      <p:sp>
        <p:nvSpPr>
          <p:cNvPr id="3" name="Content Placeholder 2"/>
          <p:cNvSpPr>
            <a:spLocks noGrp="1"/>
          </p:cNvSpPr>
          <p:nvPr>
            <p:ph idx="1"/>
          </p:nvPr>
        </p:nvSpPr>
        <p:spPr/>
        <p:txBody>
          <a:bodyPr>
            <a:normAutofit/>
          </a:bodyPr>
          <a:lstStyle/>
          <a:p>
            <a:r>
              <a:rPr lang="en-US" b="1" dirty="0" smtClean="0"/>
              <a:t>Revelation 21:1</a:t>
            </a:r>
          </a:p>
          <a:p>
            <a:endParaRPr lang="en-US" b="1" dirty="0" smtClean="0"/>
          </a:p>
          <a:p>
            <a:r>
              <a:rPr lang="en-US" dirty="0"/>
              <a:t>John saw a New Heaven and a New Earth because the old ones had </a:t>
            </a:r>
            <a:r>
              <a:rPr lang="en-US" i="1" dirty="0"/>
              <a:t>“passed away.”</a:t>
            </a:r>
            <a:r>
              <a:rPr lang="en-US" dirty="0"/>
              <a:t> </a:t>
            </a:r>
            <a:r>
              <a:rPr lang="en-US" dirty="0" smtClean="0"/>
              <a:t> </a:t>
            </a:r>
            <a:endParaRPr lang="en-US" dirty="0"/>
          </a:p>
          <a:p>
            <a:pPr lvl="0"/>
            <a:r>
              <a:rPr lang="en-US" dirty="0" smtClean="0"/>
              <a:t>They </a:t>
            </a:r>
            <a:r>
              <a:rPr lang="en-US" i="1" dirty="0"/>
              <a:t>“fled away… found no place for </a:t>
            </a:r>
            <a:r>
              <a:rPr lang="en-US" i="1" dirty="0" smtClean="0"/>
              <a:t>them” </a:t>
            </a:r>
            <a:r>
              <a:rPr lang="en-US" dirty="0" smtClean="0"/>
              <a:t>(Rev. 20:11). </a:t>
            </a:r>
            <a:endParaRPr lang="en-US" dirty="0"/>
          </a:p>
          <a:p>
            <a:pPr lvl="0"/>
            <a:r>
              <a:rPr lang="en-US" i="1" dirty="0" smtClean="0"/>
              <a:t>“</a:t>
            </a:r>
            <a:r>
              <a:rPr lang="en-US" i="1" dirty="0"/>
              <a:t>Heaven and earth will pass </a:t>
            </a:r>
            <a:r>
              <a:rPr lang="en-US" i="1" dirty="0" smtClean="0"/>
              <a:t>away”</a:t>
            </a:r>
            <a:r>
              <a:rPr lang="en-US" dirty="0" smtClean="0"/>
              <a:t>              (Matt. 24:35). </a:t>
            </a:r>
            <a:endParaRPr lang="en-US" dirty="0"/>
          </a:p>
        </p:txBody>
      </p:sp>
    </p:spTree>
    <p:extLst>
      <p:ext uri="{BB962C8B-B14F-4D97-AF65-F5344CB8AC3E}">
        <p14:creationId xmlns:p14="http://schemas.microsoft.com/office/powerpoint/2010/main" val="28876689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8" name="Rectangle 7"/>
          <p:cNvSpPr/>
          <p:nvPr/>
        </p:nvSpPr>
        <p:spPr>
          <a:xfrm>
            <a:off x="7010400" y="3809999"/>
            <a:ext cx="1981200" cy="2895601"/>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b="1" i="1" dirty="0" smtClean="0">
                <a:solidFill>
                  <a:srgbClr val="FFFF00"/>
                </a:solidFill>
              </a:rPr>
              <a:t>Change in Dispensations</a:t>
            </a:r>
            <a:endParaRPr lang="en-US" b="1" i="1" dirty="0">
              <a:solidFill>
                <a:srgbClr val="FFFF00"/>
              </a:solidFill>
            </a:endParaRPr>
          </a:p>
        </p:txBody>
      </p:sp>
      <p:sp>
        <p:nvSpPr>
          <p:cNvPr id="5" name="Content Placeholder 2"/>
          <p:cNvSpPr txBox="1">
            <a:spLocks/>
          </p:cNvSpPr>
          <p:nvPr/>
        </p:nvSpPr>
        <p:spPr>
          <a:xfrm>
            <a:off x="7162800" y="4191000"/>
            <a:ext cx="1676400" cy="2057399"/>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en-US" b="1" dirty="0" smtClean="0"/>
              <a:t>Eternity</a:t>
            </a:r>
          </a:p>
          <a:p>
            <a:pPr marL="0" indent="0" algn="ctr">
              <a:buFont typeface="Arial" panose="020B0604020202020204" pitchFamily="34" charset="0"/>
              <a:buNone/>
            </a:pPr>
            <a:r>
              <a:rPr lang="en-US" b="1" dirty="0" smtClean="0"/>
              <a:t>Heaven</a:t>
            </a:r>
            <a:endParaRPr lang="en-US" b="1" dirty="0"/>
          </a:p>
        </p:txBody>
      </p:sp>
      <p:sp>
        <p:nvSpPr>
          <p:cNvPr id="6" name="Rectangle 5"/>
          <p:cNvSpPr/>
          <p:nvPr/>
        </p:nvSpPr>
        <p:spPr>
          <a:xfrm>
            <a:off x="381000" y="1447800"/>
            <a:ext cx="1981200" cy="2895601"/>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533400" y="2209800"/>
            <a:ext cx="1600200" cy="1600200"/>
          </a:xfrm>
        </p:spPr>
        <p:txBody>
          <a:bodyPr/>
          <a:lstStyle/>
          <a:p>
            <a:pPr marL="0" indent="0" algn="ctr">
              <a:buNone/>
            </a:pPr>
            <a:r>
              <a:rPr lang="en-US" b="1" dirty="0" smtClean="0"/>
              <a:t>Law of Moses</a:t>
            </a:r>
            <a:endParaRPr lang="en-US" b="1" dirty="0"/>
          </a:p>
        </p:txBody>
      </p:sp>
      <p:sp>
        <p:nvSpPr>
          <p:cNvPr id="7" name="Rectangle 6"/>
          <p:cNvSpPr/>
          <p:nvPr/>
        </p:nvSpPr>
        <p:spPr>
          <a:xfrm>
            <a:off x="3733800" y="2819400"/>
            <a:ext cx="1981200" cy="2895601"/>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ontent Placeholder 2"/>
          <p:cNvSpPr txBox="1">
            <a:spLocks/>
          </p:cNvSpPr>
          <p:nvPr/>
        </p:nvSpPr>
        <p:spPr>
          <a:xfrm>
            <a:off x="3810000" y="2895600"/>
            <a:ext cx="1828800" cy="2743200"/>
          </a:xfrm>
          <a:prstGeom prst="rect">
            <a:avLst/>
          </a:prstGeom>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en-US" b="1" dirty="0" smtClean="0"/>
              <a:t>Gospel of Jesus Christ </a:t>
            </a:r>
          </a:p>
          <a:p>
            <a:pPr marL="0" indent="0" algn="ctr">
              <a:buFont typeface="Arial" panose="020B0604020202020204" pitchFamily="34" charset="0"/>
              <a:buNone/>
            </a:pPr>
            <a:r>
              <a:rPr lang="en-US" b="1" dirty="0" smtClean="0"/>
              <a:t>The Church Age</a:t>
            </a:r>
            <a:endParaRPr lang="en-US" b="1" dirty="0"/>
          </a:p>
        </p:txBody>
      </p:sp>
      <p:sp>
        <p:nvSpPr>
          <p:cNvPr id="9" name="Right Arrow 8"/>
          <p:cNvSpPr/>
          <p:nvPr/>
        </p:nvSpPr>
        <p:spPr>
          <a:xfrm>
            <a:off x="2514600" y="3048000"/>
            <a:ext cx="1143000" cy="1752598"/>
          </a:xfrm>
          <a:prstGeom prst="rightArrow">
            <a:avLst>
              <a:gd name="adj1" fmla="val 72193"/>
              <a:gd name="adj2" fmla="val 35455"/>
            </a:avLst>
          </a:prstGeom>
          <a:solidFill>
            <a:schemeClr val="accent1">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2514600" y="3352800"/>
            <a:ext cx="914400" cy="1077218"/>
          </a:xfrm>
          <a:prstGeom prst="rect">
            <a:avLst/>
          </a:prstGeom>
          <a:noFill/>
        </p:spPr>
        <p:txBody>
          <a:bodyPr wrap="square" rtlCol="0">
            <a:spAutoFit/>
          </a:bodyPr>
          <a:lstStyle/>
          <a:p>
            <a:pPr algn="ctr"/>
            <a:r>
              <a:rPr lang="en-US" sz="1600" b="1" dirty="0" smtClean="0"/>
              <a:t>New Heavens New Earth</a:t>
            </a:r>
            <a:endParaRPr lang="en-US" sz="1600" b="1" dirty="0"/>
          </a:p>
        </p:txBody>
      </p:sp>
      <p:sp>
        <p:nvSpPr>
          <p:cNvPr id="11" name="Right Arrow 10"/>
          <p:cNvSpPr/>
          <p:nvPr/>
        </p:nvSpPr>
        <p:spPr>
          <a:xfrm>
            <a:off x="5791200" y="4495802"/>
            <a:ext cx="1143000" cy="1752598"/>
          </a:xfrm>
          <a:prstGeom prst="rightArrow">
            <a:avLst>
              <a:gd name="adj1" fmla="val 72193"/>
              <a:gd name="adj2" fmla="val 35455"/>
            </a:avLst>
          </a:prstGeom>
          <a:solidFill>
            <a:schemeClr val="accent1">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5791200" y="4800602"/>
            <a:ext cx="914400" cy="1077218"/>
          </a:xfrm>
          <a:prstGeom prst="rect">
            <a:avLst/>
          </a:prstGeom>
          <a:noFill/>
        </p:spPr>
        <p:txBody>
          <a:bodyPr wrap="square" rtlCol="0">
            <a:spAutoFit/>
          </a:bodyPr>
          <a:lstStyle/>
          <a:p>
            <a:pPr algn="ctr"/>
            <a:r>
              <a:rPr lang="en-US" sz="1600" b="1" dirty="0" smtClean="0"/>
              <a:t>New Heavens New Earth</a:t>
            </a:r>
            <a:endParaRPr lang="en-US" sz="1600" b="1" dirty="0"/>
          </a:p>
        </p:txBody>
      </p:sp>
    </p:spTree>
    <p:extLst>
      <p:ext uri="{BB962C8B-B14F-4D97-AF65-F5344CB8AC3E}">
        <p14:creationId xmlns:p14="http://schemas.microsoft.com/office/powerpoint/2010/main" val="4043890291"/>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7030A0"/>
          </a:solidFill>
          <a:ln>
            <a:solidFill>
              <a:schemeClr val="tx1"/>
            </a:solidFill>
          </a:ln>
        </p:spPr>
        <p:txBody>
          <a:bodyPr/>
          <a:lstStyle/>
          <a:p>
            <a:r>
              <a:rPr lang="en-US" b="1" i="1" dirty="0" smtClean="0">
                <a:solidFill>
                  <a:schemeClr val="bg1"/>
                </a:solidFill>
              </a:rPr>
              <a:t>New Heavens and a New Earth</a:t>
            </a:r>
            <a:endParaRPr lang="en-US" b="1" i="1" dirty="0">
              <a:solidFill>
                <a:schemeClr val="bg1"/>
              </a:solidFill>
            </a:endParaRPr>
          </a:p>
        </p:txBody>
      </p:sp>
      <p:sp>
        <p:nvSpPr>
          <p:cNvPr id="3" name="Content Placeholder 2"/>
          <p:cNvSpPr>
            <a:spLocks noGrp="1"/>
          </p:cNvSpPr>
          <p:nvPr>
            <p:ph idx="1"/>
          </p:nvPr>
        </p:nvSpPr>
        <p:spPr/>
        <p:txBody>
          <a:bodyPr>
            <a:normAutofit/>
          </a:bodyPr>
          <a:lstStyle/>
          <a:p>
            <a:r>
              <a:rPr lang="en-US" b="1" dirty="0" smtClean="0"/>
              <a:t>2 Peter 3:10-13</a:t>
            </a:r>
          </a:p>
          <a:p>
            <a:endParaRPr lang="en-US" b="1" dirty="0" smtClean="0"/>
          </a:p>
          <a:p>
            <a:r>
              <a:rPr lang="en-US" dirty="0" smtClean="0"/>
              <a:t>Tells </a:t>
            </a:r>
            <a:r>
              <a:rPr lang="en-US" dirty="0"/>
              <a:t>us </a:t>
            </a:r>
            <a:r>
              <a:rPr lang="en-US" u="sng" dirty="0"/>
              <a:t>when</a:t>
            </a:r>
            <a:r>
              <a:rPr lang="en-US" dirty="0"/>
              <a:t> this change will occur. </a:t>
            </a:r>
          </a:p>
          <a:p>
            <a:pPr lvl="0"/>
            <a:r>
              <a:rPr lang="en-US" i="1" dirty="0"/>
              <a:t>“the day of the Lord”</a:t>
            </a:r>
            <a:endParaRPr lang="en-US" dirty="0"/>
          </a:p>
          <a:p>
            <a:pPr lvl="0"/>
            <a:r>
              <a:rPr lang="en-US" dirty="0"/>
              <a:t>The Second Coming of Christ</a:t>
            </a:r>
          </a:p>
        </p:txBody>
      </p:sp>
    </p:spTree>
    <p:extLst>
      <p:ext uri="{BB962C8B-B14F-4D97-AF65-F5344CB8AC3E}">
        <p14:creationId xmlns:p14="http://schemas.microsoft.com/office/powerpoint/2010/main" val="245344463"/>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fade">
                                      <p:cBhvr>
                                        <p:cTn id="2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7030A0"/>
          </a:solidFill>
          <a:ln>
            <a:solidFill>
              <a:schemeClr val="tx1"/>
            </a:solidFill>
          </a:ln>
        </p:spPr>
        <p:txBody>
          <a:bodyPr/>
          <a:lstStyle/>
          <a:p>
            <a:r>
              <a:rPr lang="en-US" b="1" i="1" dirty="0" smtClean="0">
                <a:solidFill>
                  <a:schemeClr val="bg1"/>
                </a:solidFill>
              </a:rPr>
              <a:t>New Heavens and a New Earth</a:t>
            </a:r>
            <a:endParaRPr lang="en-US" b="1" i="1" dirty="0">
              <a:solidFill>
                <a:schemeClr val="bg1"/>
              </a:solidFill>
            </a:endParaRPr>
          </a:p>
        </p:txBody>
      </p:sp>
      <p:sp>
        <p:nvSpPr>
          <p:cNvPr id="3" name="Content Placeholder 2"/>
          <p:cNvSpPr>
            <a:spLocks noGrp="1"/>
          </p:cNvSpPr>
          <p:nvPr>
            <p:ph idx="1"/>
          </p:nvPr>
        </p:nvSpPr>
        <p:spPr/>
        <p:txBody>
          <a:bodyPr>
            <a:normAutofit/>
          </a:bodyPr>
          <a:lstStyle/>
          <a:p>
            <a:r>
              <a:rPr lang="en-US" b="1" dirty="0" smtClean="0"/>
              <a:t>2 Peter 3:10-13</a:t>
            </a:r>
          </a:p>
          <a:p>
            <a:endParaRPr lang="en-US" sz="1600" b="1" dirty="0" smtClean="0"/>
          </a:p>
          <a:p>
            <a:r>
              <a:rPr lang="en-US" dirty="0" smtClean="0"/>
              <a:t>Tells </a:t>
            </a:r>
            <a:r>
              <a:rPr lang="en-US" dirty="0"/>
              <a:t>us </a:t>
            </a:r>
            <a:r>
              <a:rPr lang="en-US" u="sng" dirty="0" smtClean="0"/>
              <a:t>what</a:t>
            </a:r>
            <a:r>
              <a:rPr lang="en-US" dirty="0" smtClean="0"/>
              <a:t> will </a:t>
            </a:r>
            <a:r>
              <a:rPr lang="en-US" dirty="0"/>
              <a:t>occur. </a:t>
            </a:r>
            <a:endParaRPr lang="en-US" dirty="0" smtClean="0"/>
          </a:p>
          <a:p>
            <a:endParaRPr lang="en-US" sz="800" dirty="0"/>
          </a:p>
          <a:p>
            <a:pPr lvl="0"/>
            <a:r>
              <a:rPr lang="en-US" dirty="0"/>
              <a:t>Heavens will </a:t>
            </a:r>
            <a:r>
              <a:rPr lang="en-US" i="1" dirty="0"/>
              <a:t>pass away</a:t>
            </a:r>
            <a:r>
              <a:rPr lang="en-US" dirty="0"/>
              <a:t> with a great noise. </a:t>
            </a:r>
          </a:p>
          <a:p>
            <a:pPr lvl="0"/>
            <a:r>
              <a:rPr lang="en-US" dirty="0"/>
              <a:t>Elements will </a:t>
            </a:r>
            <a:r>
              <a:rPr lang="en-US" i="1" dirty="0"/>
              <a:t>melt</a:t>
            </a:r>
            <a:r>
              <a:rPr lang="en-US" dirty="0"/>
              <a:t> (be </a:t>
            </a:r>
            <a:r>
              <a:rPr lang="en-US" i="1" dirty="0"/>
              <a:t>destroyed</a:t>
            </a:r>
            <a:r>
              <a:rPr lang="en-US" dirty="0"/>
              <a:t> – NASB, be </a:t>
            </a:r>
            <a:r>
              <a:rPr lang="en-US" i="1" dirty="0"/>
              <a:t>dissolved</a:t>
            </a:r>
            <a:r>
              <a:rPr lang="en-US" dirty="0"/>
              <a:t> – ESV).</a:t>
            </a:r>
          </a:p>
          <a:p>
            <a:pPr lvl="0"/>
            <a:r>
              <a:rPr lang="en-US" dirty="0"/>
              <a:t>Earth will be </a:t>
            </a:r>
            <a:r>
              <a:rPr lang="en-US" i="1" dirty="0"/>
              <a:t>burned</a:t>
            </a:r>
            <a:r>
              <a:rPr lang="en-US" dirty="0"/>
              <a:t> </a:t>
            </a:r>
            <a:r>
              <a:rPr lang="en-US" i="1" dirty="0"/>
              <a:t>up</a:t>
            </a:r>
            <a:r>
              <a:rPr lang="en-US" dirty="0"/>
              <a:t>.</a:t>
            </a:r>
          </a:p>
          <a:p>
            <a:pPr lvl="0"/>
            <a:r>
              <a:rPr lang="en-US" dirty="0"/>
              <a:t>All physical things </a:t>
            </a:r>
            <a:r>
              <a:rPr lang="en-US" i="1" dirty="0"/>
              <a:t>will</a:t>
            </a:r>
            <a:r>
              <a:rPr lang="en-US" dirty="0"/>
              <a:t> </a:t>
            </a:r>
            <a:r>
              <a:rPr lang="en-US" i="1" dirty="0"/>
              <a:t>be</a:t>
            </a:r>
            <a:r>
              <a:rPr lang="en-US" dirty="0"/>
              <a:t> </a:t>
            </a:r>
            <a:r>
              <a:rPr lang="en-US" i="1" dirty="0"/>
              <a:t>dissolved</a:t>
            </a:r>
            <a:r>
              <a:rPr lang="en-US" dirty="0"/>
              <a:t>. </a:t>
            </a:r>
          </a:p>
        </p:txBody>
      </p:sp>
    </p:spTree>
    <p:extLst>
      <p:ext uri="{BB962C8B-B14F-4D97-AF65-F5344CB8AC3E}">
        <p14:creationId xmlns:p14="http://schemas.microsoft.com/office/powerpoint/2010/main" val="40853575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TotalTime>
  <Words>1024</Words>
  <Application>Microsoft Office PowerPoint</Application>
  <PresentationFormat>On-screen Show (4:3)</PresentationFormat>
  <Paragraphs>89</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“New Creation Theology”</vt:lpstr>
      <vt:lpstr>New Creation Theology</vt:lpstr>
      <vt:lpstr>The Christian’s Hope Is In Heaven</vt:lpstr>
      <vt:lpstr>The Christian’s Hope Is In Heaven</vt:lpstr>
      <vt:lpstr>New Heavens and a New Earth</vt:lpstr>
      <vt:lpstr>New Heavens and a New Earth</vt:lpstr>
      <vt:lpstr>Change in Dispensations</vt:lpstr>
      <vt:lpstr>New Heavens and a New Earth</vt:lpstr>
      <vt:lpstr>New Heavens and a New Earth</vt:lpstr>
      <vt:lpstr>The Deliverance of Creation</vt:lpstr>
      <vt:lpstr>The Restoration of All Things</vt:lpstr>
      <vt:lpstr>The Restoration of All Things</vt:lpstr>
      <vt:lpstr>The Restoration of All Things</vt:lpstr>
      <vt:lpstr>Changed Bodies Indicate a Changed Realm of Existence</vt:lpstr>
      <vt:lpstr>What Will We Be Doing In Heaven?</vt:lpstr>
      <vt:lpstr>What Will We Be Doing In Heaven?</vt:lpstr>
      <vt:lpstr>What Will We Be Doing In Heaven?</vt:lpstr>
      <vt:lpstr>The Christian’s Hope</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Creation Theology</dc:title>
  <dc:creator>Heath</dc:creator>
  <cp:lastModifiedBy>Guest</cp:lastModifiedBy>
  <cp:revision>16</cp:revision>
  <dcterms:created xsi:type="dcterms:W3CDTF">2015-11-14T18:43:01Z</dcterms:created>
  <dcterms:modified xsi:type="dcterms:W3CDTF">2015-11-15T22:55:47Z</dcterms:modified>
</cp:coreProperties>
</file>