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9" r:id="rId3"/>
    <p:sldId id="256" r:id="rId4"/>
    <p:sldId id="260" r:id="rId5"/>
    <p:sldId id="261" r:id="rId6"/>
    <p:sldId id="262" r:id="rId7"/>
    <p:sldId id="264" r:id="rId8"/>
    <p:sldId id="265" r:id="rId9"/>
    <p:sldId id="266" r:id="rId10"/>
    <p:sldId id="267" r:id="rId11"/>
    <p:sldId id="25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DF058D-2C18-4514-9899-79017D351B7F}" type="datetimeFigureOut">
              <a:rPr lang="en-US" smtClean="0"/>
              <a:t>10/17/2015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EAAEE-BBAC-4A5D-BCBE-429801444B0C}" type="slidenum">
              <a:rPr lang="en-US" smtClean="0"/>
              <a:t>‹#›</a:t>
            </a:fld>
            <a:endParaRPr lang="en-US"/>
          </a:p>
        </p:txBody>
      </p:sp>
    </p:spTree>
    <p:extLst>
      <p:ext uri="{BB962C8B-B14F-4D97-AF65-F5344CB8AC3E}">
        <p14:creationId xmlns:p14="http://schemas.microsoft.com/office/powerpoint/2010/main" val="40381014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F058D-2C18-4514-9899-79017D351B7F}" type="datetimeFigureOut">
              <a:rPr lang="en-US" smtClean="0"/>
              <a:t>10/17/2015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EAAEE-BBAC-4A5D-BCBE-429801444B0C}" type="slidenum">
              <a:rPr lang="en-US" smtClean="0"/>
              <a:t>‹#›</a:t>
            </a:fld>
            <a:endParaRPr lang="en-US"/>
          </a:p>
        </p:txBody>
      </p:sp>
    </p:spTree>
    <p:extLst>
      <p:ext uri="{BB962C8B-B14F-4D97-AF65-F5344CB8AC3E}">
        <p14:creationId xmlns:p14="http://schemas.microsoft.com/office/powerpoint/2010/main" val="349170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F058D-2C18-4514-9899-79017D351B7F}" type="datetimeFigureOut">
              <a:rPr lang="en-US" smtClean="0"/>
              <a:t>10/17/2015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EAAEE-BBAC-4A5D-BCBE-429801444B0C}" type="slidenum">
              <a:rPr lang="en-US" smtClean="0"/>
              <a:t>‹#›</a:t>
            </a:fld>
            <a:endParaRPr lang="en-US"/>
          </a:p>
        </p:txBody>
      </p:sp>
    </p:spTree>
    <p:extLst>
      <p:ext uri="{BB962C8B-B14F-4D97-AF65-F5344CB8AC3E}">
        <p14:creationId xmlns:p14="http://schemas.microsoft.com/office/powerpoint/2010/main" val="838042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47DF058D-2C18-4514-9899-79017D351B7F}" type="datetimeFigureOut">
              <a:rPr lang="en-US" smtClean="0"/>
              <a:t>10/17/2015</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2BAEAAEE-BBAC-4A5D-BCBE-429801444B0C}"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DF058D-2C18-4514-9899-79017D351B7F}" type="datetimeFigureOut">
              <a:rPr lang="en-US" smtClean="0"/>
              <a:t>10/17/2015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BAEAAEE-BBAC-4A5D-BCBE-429801444B0C}"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7DF058D-2C18-4514-9899-79017D351B7F}" type="datetimeFigureOut">
              <a:rPr lang="en-US" smtClean="0"/>
              <a:t>10/17/2015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BAEAAEE-BBAC-4A5D-BCBE-429801444B0C}"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7DF058D-2C18-4514-9899-79017D351B7F}" type="datetimeFigureOut">
              <a:rPr lang="en-US" smtClean="0"/>
              <a:t>10/17/2015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BAEAAEE-BBAC-4A5D-BCBE-429801444B0C}"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7DF058D-2C18-4514-9899-79017D351B7F}" type="datetimeFigureOut">
              <a:rPr lang="en-US" smtClean="0"/>
              <a:t>10/17/2015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BAEAAEE-BBAC-4A5D-BCBE-429801444B0C}"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7DF058D-2C18-4514-9899-79017D351B7F}" type="datetimeFigureOut">
              <a:rPr lang="en-US" smtClean="0"/>
              <a:t>10/17/2015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BAEAAEE-BBAC-4A5D-BCBE-429801444B0C}"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7DF058D-2C18-4514-9899-79017D351B7F}" type="datetimeFigureOut">
              <a:rPr lang="en-US" smtClean="0"/>
              <a:t>10/17/2015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BAEAAEE-BBAC-4A5D-BCBE-429801444B0C}"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7DF058D-2C18-4514-9899-79017D351B7F}" type="datetimeFigureOut">
              <a:rPr lang="en-US" smtClean="0"/>
              <a:t>10/17/2015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BAEAAEE-BBAC-4A5D-BCBE-429801444B0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DF058D-2C18-4514-9899-79017D351B7F}" type="datetimeFigureOut">
              <a:rPr lang="en-US" smtClean="0"/>
              <a:t>10/17/2015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EAAEE-BBAC-4A5D-BCBE-429801444B0C}" type="slidenum">
              <a:rPr lang="en-US" smtClean="0"/>
              <a:t>‹#›</a:t>
            </a:fld>
            <a:endParaRPr lang="en-US"/>
          </a:p>
        </p:txBody>
      </p:sp>
    </p:spTree>
    <p:extLst>
      <p:ext uri="{BB962C8B-B14F-4D97-AF65-F5344CB8AC3E}">
        <p14:creationId xmlns:p14="http://schemas.microsoft.com/office/powerpoint/2010/main" val="36359687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47DF058D-2C18-4514-9899-79017D351B7F}" type="datetimeFigureOut">
              <a:rPr lang="en-US" smtClean="0"/>
              <a:t>10/17/2015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BAEAAEE-BBAC-4A5D-BCBE-429801444B0C}"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DF058D-2C18-4514-9899-79017D351B7F}" type="datetimeFigureOut">
              <a:rPr lang="en-US" smtClean="0"/>
              <a:t>10/17/2015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BAEAAEE-BBAC-4A5D-BCBE-429801444B0C}"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7DF058D-2C18-4514-9899-79017D351B7F}" type="datetimeFigureOut">
              <a:rPr lang="en-US" smtClean="0"/>
              <a:t>10/17/2015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BAEAAEE-BBAC-4A5D-BCBE-429801444B0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7DF058D-2C18-4514-9899-79017D351B7F}" type="datetimeFigureOut">
              <a:rPr lang="en-US" smtClean="0"/>
              <a:t>10/17/2015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AEAAEE-BBAC-4A5D-BCBE-429801444B0C}" type="slidenum">
              <a:rPr lang="en-US" smtClean="0"/>
              <a:t>‹#›</a:t>
            </a:fld>
            <a:endParaRPr lang="en-US"/>
          </a:p>
        </p:txBody>
      </p:sp>
    </p:spTree>
    <p:extLst>
      <p:ext uri="{BB962C8B-B14F-4D97-AF65-F5344CB8AC3E}">
        <p14:creationId xmlns:p14="http://schemas.microsoft.com/office/powerpoint/2010/main" val="1643978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DF058D-2C18-4514-9899-79017D351B7F}" type="datetimeFigureOut">
              <a:rPr lang="en-US" smtClean="0"/>
              <a:t>10/17/2015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AEAAEE-BBAC-4A5D-BCBE-429801444B0C}" type="slidenum">
              <a:rPr lang="en-US" smtClean="0"/>
              <a:t>‹#›</a:t>
            </a:fld>
            <a:endParaRPr lang="en-US"/>
          </a:p>
        </p:txBody>
      </p:sp>
    </p:spTree>
    <p:extLst>
      <p:ext uri="{BB962C8B-B14F-4D97-AF65-F5344CB8AC3E}">
        <p14:creationId xmlns:p14="http://schemas.microsoft.com/office/powerpoint/2010/main" val="4043568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DF058D-2C18-4514-9899-79017D351B7F}" type="datetimeFigureOut">
              <a:rPr lang="en-US" smtClean="0"/>
              <a:t>10/17/2015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AEAAEE-BBAC-4A5D-BCBE-429801444B0C}" type="slidenum">
              <a:rPr lang="en-US" smtClean="0"/>
              <a:t>‹#›</a:t>
            </a:fld>
            <a:endParaRPr lang="en-US"/>
          </a:p>
        </p:txBody>
      </p:sp>
    </p:spTree>
    <p:extLst>
      <p:ext uri="{BB962C8B-B14F-4D97-AF65-F5344CB8AC3E}">
        <p14:creationId xmlns:p14="http://schemas.microsoft.com/office/powerpoint/2010/main" val="3685915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DF058D-2C18-4514-9899-79017D351B7F}" type="datetimeFigureOut">
              <a:rPr lang="en-US" smtClean="0"/>
              <a:t>10/17/2015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AEAAEE-BBAC-4A5D-BCBE-429801444B0C}" type="slidenum">
              <a:rPr lang="en-US" smtClean="0"/>
              <a:t>‹#›</a:t>
            </a:fld>
            <a:endParaRPr lang="en-US"/>
          </a:p>
        </p:txBody>
      </p:sp>
    </p:spTree>
    <p:extLst>
      <p:ext uri="{BB962C8B-B14F-4D97-AF65-F5344CB8AC3E}">
        <p14:creationId xmlns:p14="http://schemas.microsoft.com/office/powerpoint/2010/main" val="1113455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DF058D-2C18-4514-9899-79017D351B7F}" type="datetimeFigureOut">
              <a:rPr lang="en-US" smtClean="0"/>
              <a:t>10/17/2015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AEAAEE-BBAC-4A5D-BCBE-429801444B0C}" type="slidenum">
              <a:rPr lang="en-US" smtClean="0"/>
              <a:t>‹#›</a:t>
            </a:fld>
            <a:endParaRPr lang="en-US"/>
          </a:p>
        </p:txBody>
      </p:sp>
    </p:spTree>
    <p:extLst>
      <p:ext uri="{BB962C8B-B14F-4D97-AF65-F5344CB8AC3E}">
        <p14:creationId xmlns:p14="http://schemas.microsoft.com/office/powerpoint/2010/main" val="3201966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DF058D-2C18-4514-9899-79017D351B7F}" type="datetimeFigureOut">
              <a:rPr lang="en-US" smtClean="0"/>
              <a:t>10/17/2015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AEAAEE-BBAC-4A5D-BCBE-429801444B0C}" type="slidenum">
              <a:rPr lang="en-US" smtClean="0"/>
              <a:t>‹#›</a:t>
            </a:fld>
            <a:endParaRPr lang="en-US"/>
          </a:p>
        </p:txBody>
      </p:sp>
    </p:spTree>
    <p:extLst>
      <p:ext uri="{BB962C8B-B14F-4D97-AF65-F5344CB8AC3E}">
        <p14:creationId xmlns:p14="http://schemas.microsoft.com/office/powerpoint/2010/main" val="3539819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DF058D-2C18-4514-9899-79017D351B7F}" type="datetimeFigureOut">
              <a:rPr lang="en-US" smtClean="0"/>
              <a:t>10/17/2015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AEAAEE-BBAC-4A5D-BCBE-429801444B0C}" type="slidenum">
              <a:rPr lang="en-US" smtClean="0"/>
              <a:t>‹#›</a:t>
            </a:fld>
            <a:endParaRPr lang="en-US"/>
          </a:p>
        </p:txBody>
      </p:sp>
    </p:spTree>
    <p:extLst>
      <p:ext uri="{BB962C8B-B14F-4D97-AF65-F5344CB8AC3E}">
        <p14:creationId xmlns:p14="http://schemas.microsoft.com/office/powerpoint/2010/main" val="30576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DF058D-2C18-4514-9899-79017D351B7F}" type="datetimeFigureOut">
              <a:rPr lang="en-US" smtClean="0"/>
              <a:t>10/17/2015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AEAAEE-BBAC-4A5D-BCBE-429801444B0C}" type="slidenum">
              <a:rPr lang="en-US" smtClean="0"/>
              <a:t>‹#›</a:t>
            </a:fld>
            <a:endParaRPr lang="en-US"/>
          </a:p>
        </p:txBody>
      </p:sp>
    </p:spTree>
    <p:extLst>
      <p:ext uri="{BB962C8B-B14F-4D97-AF65-F5344CB8AC3E}">
        <p14:creationId xmlns:p14="http://schemas.microsoft.com/office/powerpoint/2010/main" val="3812585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7DF058D-2C18-4514-9899-79017D351B7F}" type="datetimeFigureOut">
              <a:rPr lang="en-US" smtClean="0"/>
              <a:t>10/17/2015</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BAEAAEE-BBAC-4A5D-BCBE-429801444B0C}"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76089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17116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b="1" dirty="0" smtClean="0"/>
              <a:t>Martha and Mary</a:t>
            </a:r>
            <a:endParaRPr lang="en-US" sz="4800" b="1" dirty="0"/>
          </a:p>
        </p:txBody>
      </p:sp>
      <p:sp>
        <p:nvSpPr>
          <p:cNvPr id="3" name="Subtitle 2"/>
          <p:cNvSpPr>
            <a:spLocks noGrp="1"/>
          </p:cNvSpPr>
          <p:nvPr>
            <p:ph type="subTitle" idx="1"/>
          </p:nvPr>
        </p:nvSpPr>
        <p:spPr/>
        <p:txBody>
          <a:bodyPr>
            <a:normAutofit/>
          </a:bodyPr>
          <a:lstStyle/>
          <a:p>
            <a:r>
              <a:rPr lang="en-US" sz="2800" b="1" dirty="0" smtClean="0"/>
              <a:t>Luke 10:38-42</a:t>
            </a:r>
            <a:endParaRPr lang="en-US" sz="2800" b="1" dirty="0"/>
          </a:p>
        </p:txBody>
      </p:sp>
      <p:pic>
        <p:nvPicPr>
          <p:cNvPr id="1026" name="Picture 2" descr="http://www.revtucher.com/wp-content/uploads/2013/07/C-73-Proper-11-Lu-10.38-4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3505200"/>
            <a:ext cx="2867025" cy="281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34506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Our Lord’s Relationship With These Siblings</a:t>
            </a:r>
            <a:endParaRPr lang="en-US" sz="3200" dirty="0"/>
          </a:p>
        </p:txBody>
      </p:sp>
      <p:sp>
        <p:nvSpPr>
          <p:cNvPr id="3" name="Content Placeholder 2"/>
          <p:cNvSpPr>
            <a:spLocks noGrp="1"/>
          </p:cNvSpPr>
          <p:nvPr>
            <p:ph idx="1"/>
          </p:nvPr>
        </p:nvSpPr>
        <p:spPr/>
        <p:txBody>
          <a:bodyPr/>
          <a:lstStyle/>
          <a:p>
            <a:r>
              <a:rPr lang="en-US" dirty="0" smtClean="0"/>
              <a:t>Along with their brother Lazarus, Martha and Mary were dear friends of the Lord (John 11:5).</a:t>
            </a:r>
          </a:p>
          <a:p>
            <a:r>
              <a:rPr lang="en-US" dirty="0" smtClean="0"/>
              <a:t>Jesus is mentioned with them three times:</a:t>
            </a:r>
          </a:p>
          <a:p>
            <a:pPr lvl="1"/>
            <a:r>
              <a:rPr lang="en-US" dirty="0" smtClean="0"/>
              <a:t>When Jesus raised Lazarus (John 11)</a:t>
            </a:r>
          </a:p>
          <a:p>
            <a:pPr lvl="1"/>
            <a:r>
              <a:rPr lang="en-US" dirty="0" smtClean="0"/>
              <a:t>When Mary anointed Jesus (Matt. 26:6-13; Mark 14:3-9; John 12:1-8)</a:t>
            </a:r>
          </a:p>
          <a:p>
            <a:pPr lvl="1"/>
            <a:r>
              <a:rPr lang="en-US" dirty="0" smtClean="0"/>
              <a:t>When Martha received Jesus into her home (Luke 10:38-42)</a:t>
            </a:r>
            <a:endParaRPr lang="en-US" dirty="0"/>
          </a:p>
        </p:txBody>
      </p:sp>
    </p:spTree>
    <p:extLst>
      <p:ext uri="{BB962C8B-B14F-4D97-AF65-F5344CB8AC3E}">
        <p14:creationId xmlns:p14="http://schemas.microsoft.com/office/powerpoint/2010/main" val="25301444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arn(inVertical)">
                                      <p:cBhvr>
                                        <p:cTn id="15" dur="500"/>
                                        <p:tgtEl>
                                          <p:spTgt spid="3">
                                            <p:txEl>
                                              <p:pRg st="2" end="2"/>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arn(inVertical)">
                                      <p:cBhvr>
                                        <p:cTn id="18" dur="500"/>
                                        <p:tgtEl>
                                          <p:spTgt spid="3">
                                            <p:txEl>
                                              <p:pRg st="3" end="3"/>
                                            </p:tx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Martha’s Problem</a:t>
            </a:r>
            <a:endParaRPr lang="en-US" dirty="0"/>
          </a:p>
        </p:txBody>
      </p:sp>
      <p:sp>
        <p:nvSpPr>
          <p:cNvPr id="3" name="Content Placeholder 2"/>
          <p:cNvSpPr>
            <a:spLocks noGrp="1"/>
          </p:cNvSpPr>
          <p:nvPr>
            <p:ph idx="1"/>
          </p:nvPr>
        </p:nvSpPr>
        <p:spPr/>
        <p:txBody>
          <a:bodyPr/>
          <a:lstStyle/>
          <a:p>
            <a:r>
              <a:rPr lang="en-US" dirty="0" smtClean="0"/>
              <a:t>She was </a:t>
            </a:r>
            <a:r>
              <a:rPr lang="en-US" i="1" dirty="0" smtClean="0"/>
              <a:t>“distracted with much serving”     </a:t>
            </a:r>
            <a:r>
              <a:rPr lang="en-US" dirty="0" smtClean="0"/>
              <a:t>(v. 40)</a:t>
            </a:r>
          </a:p>
          <a:p>
            <a:r>
              <a:rPr lang="en-US" dirty="0" smtClean="0"/>
              <a:t>She was </a:t>
            </a:r>
            <a:r>
              <a:rPr lang="en-US" i="1" dirty="0" smtClean="0"/>
              <a:t>“worried and troubled about many things” </a:t>
            </a:r>
            <a:r>
              <a:rPr lang="en-US" dirty="0" smtClean="0"/>
              <a:t>(v. 41)</a:t>
            </a:r>
          </a:p>
          <a:p>
            <a:endParaRPr lang="en-US" sz="1000" dirty="0" smtClean="0"/>
          </a:p>
          <a:p>
            <a:r>
              <a:rPr lang="en-US" dirty="0" smtClean="0"/>
              <a:t>We are not to be worried over the physical things of life (Matt. 6:25-33)</a:t>
            </a:r>
            <a:endParaRPr lang="en-US" dirty="0"/>
          </a:p>
        </p:txBody>
      </p:sp>
    </p:spTree>
    <p:extLst>
      <p:ext uri="{BB962C8B-B14F-4D97-AF65-F5344CB8AC3E}">
        <p14:creationId xmlns:p14="http://schemas.microsoft.com/office/powerpoint/2010/main" val="235742322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Martha’s Pride</a:t>
            </a:r>
            <a:endParaRPr lang="en-US" dirty="0"/>
          </a:p>
        </p:txBody>
      </p:sp>
      <p:sp>
        <p:nvSpPr>
          <p:cNvPr id="3" name="Content Placeholder 2"/>
          <p:cNvSpPr>
            <a:spLocks noGrp="1"/>
          </p:cNvSpPr>
          <p:nvPr>
            <p:ph idx="1"/>
          </p:nvPr>
        </p:nvSpPr>
        <p:spPr/>
        <p:txBody>
          <a:bodyPr/>
          <a:lstStyle/>
          <a:p>
            <a:r>
              <a:rPr lang="en-US" dirty="0" smtClean="0"/>
              <a:t>“Lord, do You not care that </a:t>
            </a:r>
            <a:r>
              <a:rPr lang="en-US" u="sng" dirty="0" smtClean="0"/>
              <a:t>my</a:t>
            </a:r>
            <a:r>
              <a:rPr lang="en-US" dirty="0" smtClean="0"/>
              <a:t> sister has left </a:t>
            </a:r>
            <a:r>
              <a:rPr lang="en-US" u="sng" dirty="0" smtClean="0"/>
              <a:t>me</a:t>
            </a:r>
            <a:r>
              <a:rPr lang="en-US" dirty="0" smtClean="0"/>
              <a:t> to serve alone? Therefore tell her to help </a:t>
            </a:r>
            <a:r>
              <a:rPr lang="en-US" u="sng" dirty="0" smtClean="0"/>
              <a:t>me</a:t>
            </a:r>
            <a:r>
              <a:rPr lang="en-US" dirty="0" smtClean="0"/>
              <a:t>” (v. 40).</a:t>
            </a:r>
          </a:p>
          <a:p>
            <a:endParaRPr lang="en-US" dirty="0" smtClean="0"/>
          </a:p>
          <a:p>
            <a:r>
              <a:rPr lang="en-US" dirty="0" smtClean="0"/>
              <a:t>Martha was serving others, but she was focused upon herself. </a:t>
            </a:r>
            <a:endParaRPr lang="en-US" dirty="0"/>
          </a:p>
        </p:txBody>
      </p:sp>
    </p:spTree>
    <p:extLst>
      <p:ext uri="{BB962C8B-B14F-4D97-AF65-F5344CB8AC3E}">
        <p14:creationId xmlns:p14="http://schemas.microsoft.com/office/powerpoint/2010/main" val="20395224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Martha’s Priorities</a:t>
            </a:r>
            <a:endParaRPr lang="en-US" dirty="0"/>
          </a:p>
        </p:txBody>
      </p:sp>
      <p:sp>
        <p:nvSpPr>
          <p:cNvPr id="3" name="Content Placeholder 2"/>
          <p:cNvSpPr>
            <a:spLocks noGrp="1"/>
          </p:cNvSpPr>
          <p:nvPr>
            <p:ph idx="1"/>
          </p:nvPr>
        </p:nvSpPr>
        <p:spPr/>
        <p:txBody>
          <a:bodyPr/>
          <a:lstStyle/>
          <a:p>
            <a:r>
              <a:rPr lang="en-US" i="1" dirty="0" smtClean="0"/>
              <a:t>“Mary has chosen that good part” </a:t>
            </a:r>
            <a:r>
              <a:rPr lang="en-US" dirty="0" smtClean="0"/>
              <a:t>(v. 42). </a:t>
            </a:r>
          </a:p>
          <a:p>
            <a:r>
              <a:rPr lang="en-US" dirty="0" smtClean="0"/>
              <a:t>Mary was not being lazy or neglectful;  she had her priorities straight and     made the right choice. </a:t>
            </a:r>
          </a:p>
          <a:p>
            <a:endParaRPr lang="en-US" dirty="0" smtClean="0"/>
          </a:p>
          <a:p>
            <a:r>
              <a:rPr lang="en-US" i="1" dirty="0" smtClean="0"/>
              <a:t>“one thing is needed” </a:t>
            </a:r>
            <a:r>
              <a:rPr lang="en-US" dirty="0" smtClean="0"/>
              <a:t>(v. 42). </a:t>
            </a:r>
            <a:endParaRPr lang="en-US" dirty="0"/>
          </a:p>
        </p:txBody>
      </p:sp>
    </p:spTree>
    <p:extLst>
      <p:ext uri="{BB962C8B-B14F-4D97-AF65-F5344CB8AC3E}">
        <p14:creationId xmlns:p14="http://schemas.microsoft.com/office/powerpoint/2010/main" val="388846584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Martha’s Priorities</a:t>
            </a:r>
            <a:endParaRPr lang="en-US" dirty="0"/>
          </a:p>
        </p:txBody>
      </p:sp>
      <p:sp>
        <p:nvSpPr>
          <p:cNvPr id="3" name="Content Placeholder 2"/>
          <p:cNvSpPr>
            <a:spLocks noGrp="1"/>
          </p:cNvSpPr>
          <p:nvPr>
            <p:ph idx="1"/>
          </p:nvPr>
        </p:nvSpPr>
        <p:spPr/>
        <p:txBody>
          <a:bodyPr/>
          <a:lstStyle/>
          <a:p>
            <a:r>
              <a:rPr lang="en-US" i="1" dirty="0" smtClean="0"/>
              <a:t>“Mary has chosen that good part” </a:t>
            </a:r>
            <a:r>
              <a:rPr lang="en-US" dirty="0" smtClean="0"/>
              <a:t>(v. 42). </a:t>
            </a:r>
          </a:p>
          <a:p>
            <a:r>
              <a:rPr lang="en-US" dirty="0" smtClean="0"/>
              <a:t>Mary was not being lazy or neglectful;  she had her priorities straight and     made the right choice. </a:t>
            </a:r>
          </a:p>
          <a:p>
            <a:endParaRPr lang="en-US" dirty="0" smtClean="0"/>
          </a:p>
          <a:p>
            <a:r>
              <a:rPr lang="en-US" i="1" dirty="0" smtClean="0"/>
              <a:t>“one thing is needed” </a:t>
            </a:r>
            <a:r>
              <a:rPr lang="en-US" dirty="0" smtClean="0"/>
              <a:t>(v. 42). </a:t>
            </a:r>
            <a:endParaRPr lang="en-US" dirty="0"/>
          </a:p>
        </p:txBody>
      </p:sp>
      <p:sp>
        <p:nvSpPr>
          <p:cNvPr id="4" name="Rounded Rectangle 3"/>
          <p:cNvSpPr/>
          <p:nvPr/>
        </p:nvSpPr>
        <p:spPr>
          <a:xfrm>
            <a:off x="685800" y="2057400"/>
            <a:ext cx="7772400" cy="4419600"/>
          </a:xfrm>
          <a:prstGeom prst="roundRect">
            <a:avLst/>
          </a:prstGeom>
          <a:solidFill>
            <a:schemeClr val="accent1">
              <a:lumMod val="5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143000" y="2438400"/>
            <a:ext cx="6934200" cy="3831818"/>
          </a:xfrm>
          <a:prstGeom prst="rect">
            <a:avLst/>
          </a:prstGeom>
          <a:noFill/>
        </p:spPr>
        <p:txBody>
          <a:bodyPr wrap="square" rtlCol="0">
            <a:spAutoFit/>
          </a:bodyPr>
          <a:lstStyle/>
          <a:p>
            <a:r>
              <a:rPr lang="en-US" sz="2700" dirty="0">
                <a:solidFill>
                  <a:schemeClr val="bg1"/>
                </a:solidFill>
              </a:rPr>
              <a:t>“Whatever the duties of men, whether real or imagined, whether less or greater, the one great obligation of all who were ever born is that they shall heed the word of the Son of God. Much of the failure of modern Christianity lies in the fact that Christians are busy with all kinds of things, many of them important and necessary, of course; but yet they have no time for the word of the Lord” (Coffman, 233). </a:t>
            </a:r>
            <a:endParaRPr lang="en-US" sz="2700" dirty="0">
              <a:solidFill>
                <a:schemeClr val="bg1"/>
              </a:solidFill>
            </a:endParaRPr>
          </a:p>
        </p:txBody>
      </p:sp>
    </p:spTree>
    <p:extLst>
      <p:ext uri="{BB962C8B-B14F-4D97-AF65-F5344CB8AC3E}">
        <p14:creationId xmlns:p14="http://schemas.microsoft.com/office/powerpoint/2010/main" val="365711822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Mary’s Blessing</a:t>
            </a:r>
            <a:endParaRPr lang="en-US" dirty="0"/>
          </a:p>
        </p:txBody>
      </p:sp>
      <p:sp>
        <p:nvSpPr>
          <p:cNvPr id="3" name="Content Placeholder 2"/>
          <p:cNvSpPr>
            <a:spLocks noGrp="1"/>
          </p:cNvSpPr>
          <p:nvPr>
            <p:ph idx="1"/>
          </p:nvPr>
        </p:nvSpPr>
        <p:spPr/>
        <p:txBody>
          <a:bodyPr>
            <a:normAutofit/>
          </a:bodyPr>
          <a:lstStyle/>
          <a:p>
            <a:r>
              <a:rPr lang="en-US" dirty="0" smtClean="0"/>
              <a:t>Martha gave the Lord her service, but Mary gave the Lord her attention. </a:t>
            </a:r>
          </a:p>
          <a:p>
            <a:r>
              <a:rPr lang="en-US" dirty="0" smtClean="0"/>
              <a:t>Worship is to take priority over service. </a:t>
            </a:r>
          </a:p>
          <a:p>
            <a:endParaRPr lang="en-US" sz="1000" i="1" dirty="0" smtClean="0"/>
          </a:p>
          <a:p>
            <a:r>
              <a:rPr lang="en-US" i="1" dirty="0" smtClean="0"/>
              <a:t>“which will not be taken away from her”     </a:t>
            </a:r>
            <a:r>
              <a:rPr lang="en-US" dirty="0" smtClean="0"/>
              <a:t>(v. 42)</a:t>
            </a:r>
          </a:p>
          <a:p>
            <a:pPr lvl="1"/>
            <a:r>
              <a:rPr lang="en-US" dirty="0" smtClean="0"/>
              <a:t>The hospitality would be used up and   needed again, but the Bread of Life       provided a blessing that would never              pass away (John 6:35; 1 Pet. 1:24-25)</a:t>
            </a:r>
            <a:endParaRPr lang="en-US" dirty="0"/>
          </a:p>
        </p:txBody>
      </p:sp>
    </p:spTree>
    <p:extLst>
      <p:ext uri="{BB962C8B-B14F-4D97-AF65-F5344CB8AC3E}">
        <p14:creationId xmlns:p14="http://schemas.microsoft.com/office/powerpoint/2010/main" val="269678659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par>
                                <p:cTn id="18" presetID="16" presetClass="entr" presetSubtype="21"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barn(inVertical)">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609600"/>
            <a:ext cx="7498080" cy="5638800"/>
          </a:xfrm>
        </p:spPr>
        <p:txBody>
          <a:bodyPr/>
          <a:lstStyle/>
          <a:p>
            <a:r>
              <a:rPr lang="en-US" dirty="0" smtClean="0"/>
              <a:t>Martha was rebuked by the Lord for her anxiety, her pride, and her misplaced priorities.</a:t>
            </a:r>
          </a:p>
          <a:p>
            <a:r>
              <a:rPr lang="en-US" dirty="0" smtClean="0"/>
              <a:t>Mary was blessed because she chose the good part. </a:t>
            </a:r>
          </a:p>
          <a:p>
            <a:endParaRPr lang="en-US" dirty="0"/>
          </a:p>
          <a:p>
            <a:r>
              <a:rPr lang="en-US" dirty="0" smtClean="0"/>
              <a:t>Which one are we:                         Martha or Mary?</a:t>
            </a:r>
            <a:endParaRPr lang="en-US" dirty="0"/>
          </a:p>
        </p:txBody>
      </p:sp>
      <p:pic>
        <p:nvPicPr>
          <p:cNvPr id="4" name="Picture 2" descr="http://www.revtucher.com/wp-content/uploads/2013/07/C-73-Proper-11-Lu-10.38-4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5000" y="3505200"/>
            <a:ext cx="2867025" cy="2815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3624313"/>
      </p:ext>
    </p:extLst>
  </p:cSld>
  <p:clrMapOvr>
    <a:masterClrMapping/>
  </p:clrMapOvr>
  <p:transition spd="slow">
    <p:push/>
  </p:transition>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Override1.xml><?xml version="1.0" encoding="utf-8"?>
<a:themeOverride xmlns:a="http://schemas.openxmlformats.org/drawingml/2006/main">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themeOverride>
</file>

<file path=docProps/app.xml><?xml version="1.0" encoding="utf-8"?>
<Properties xmlns="http://schemas.openxmlformats.org/officeDocument/2006/extended-properties" xmlns:vt="http://schemas.openxmlformats.org/officeDocument/2006/docPropsVTypes">
  <TotalTime>38</TotalTime>
  <Words>460</Words>
  <Application>Microsoft Office PowerPoint</Application>
  <PresentationFormat>On-screen Show (4:3)</PresentationFormat>
  <Paragraphs>38</Paragraphs>
  <Slides>10</Slides>
  <Notes>0</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Office Theme</vt:lpstr>
      <vt:lpstr>Solstice</vt:lpstr>
      <vt:lpstr>PowerPoint Presentation</vt:lpstr>
      <vt:lpstr>Martha and Mary</vt:lpstr>
      <vt:lpstr>Our Lord’s Relationship With These Siblings</vt:lpstr>
      <vt:lpstr>1. Martha’s Problem</vt:lpstr>
      <vt:lpstr>2. Martha’s Pride</vt:lpstr>
      <vt:lpstr>3. Martha’s Priorities</vt:lpstr>
      <vt:lpstr>3. Martha’s Priorities</vt:lpstr>
      <vt:lpstr>4. Mary’s Blessing</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Martha and Mary</dc:title>
  <dc:creator>Heath</dc:creator>
  <cp:lastModifiedBy>Heath</cp:lastModifiedBy>
  <cp:revision>7</cp:revision>
  <dcterms:created xsi:type="dcterms:W3CDTF">2015-10-17T03:00:56Z</dcterms:created>
  <dcterms:modified xsi:type="dcterms:W3CDTF">2015-10-17T14:59:03Z</dcterms:modified>
</cp:coreProperties>
</file>