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6"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p:cViewPr>
        <p:scale>
          <a:sx n="66" d="100"/>
          <a:sy n="66" d="100"/>
        </p:scale>
        <p:origin x="-1422" y="-18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90BCD01-412F-4E70-BB57-C63F93F5E92C}" type="datetimeFigureOut">
              <a:rPr lang="en-US" smtClean="0"/>
              <a:t>10/15/2015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939009-EF5B-4C7C-9DE5-4A737D279435}" type="slidenum">
              <a:rPr lang="en-US" smtClean="0"/>
              <a:t>‹#›</a:t>
            </a:fld>
            <a:endParaRPr lang="en-US"/>
          </a:p>
        </p:txBody>
      </p:sp>
    </p:spTree>
    <p:extLst>
      <p:ext uri="{BB962C8B-B14F-4D97-AF65-F5344CB8AC3E}">
        <p14:creationId xmlns:p14="http://schemas.microsoft.com/office/powerpoint/2010/main" val="33806264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0BCD01-412F-4E70-BB57-C63F93F5E92C}" type="datetimeFigureOut">
              <a:rPr lang="en-US" smtClean="0"/>
              <a:t>10/15/2015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939009-EF5B-4C7C-9DE5-4A737D279435}" type="slidenum">
              <a:rPr lang="en-US" smtClean="0"/>
              <a:t>‹#›</a:t>
            </a:fld>
            <a:endParaRPr lang="en-US"/>
          </a:p>
        </p:txBody>
      </p:sp>
    </p:spTree>
    <p:extLst>
      <p:ext uri="{BB962C8B-B14F-4D97-AF65-F5344CB8AC3E}">
        <p14:creationId xmlns:p14="http://schemas.microsoft.com/office/powerpoint/2010/main" val="38627382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0BCD01-412F-4E70-BB57-C63F93F5E92C}" type="datetimeFigureOut">
              <a:rPr lang="en-US" smtClean="0"/>
              <a:t>10/15/2015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939009-EF5B-4C7C-9DE5-4A737D279435}" type="slidenum">
              <a:rPr lang="en-US" smtClean="0"/>
              <a:t>‹#›</a:t>
            </a:fld>
            <a:endParaRPr lang="en-US"/>
          </a:p>
        </p:txBody>
      </p:sp>
    </p:spTree>
    <p:extLst>
      <p:ext uri="{BB962C8B-B14F-4D97-AF65-F5344CB8AC3E}">
        <p14:creationId xmlns:p14="http://schemas.microsoft.com/office/powerpoint/2010/main" val="29093141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0BCD01-412F-4E70-BB57-C63F93F5E92C}" type="datetimeFigureOut">
              <a:rPr lang="en-US" smtClean="0"/>
              <a:t>10/15/2015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939009-EF5B-4C7C-9DE5-4A737D279435}" type="slidenum">
              <a:rPr lang="en-US" smtClean="0"/>
              <a:t>‹#›</a:t>
            </a:fld>
            <a:endParaRPr lang="en-US"/>
          </a:p>
        </p:txBody>
      </p:sp>
    </p:spTree>
    <p:extLst>
      <p:ext uri="{BB962C8B-B14F-4D97-AF65-F5344CB8AC3E}">
        <p14:creationId xmlns:p14="http://schemas.microsoft.com/office/powerpoint/2010/main" val="15364524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90BCD01-412F-4E70-BB57-C63F93F5E92C}" type="datetimeFigureOut">
              <a:rPr lang="en-US" smtClean="0"/>
              <a:t>10/15/2015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939009-EF5B-4C7C-9DE5-4A737D279435}" type="slidenum">
              <a:rPr lang="en-US" smtClean="0"/>
              <a:t>‹#›</a:t>
            </a:fld>
            <a:endParaRPr lang="en-US"/>
          </a:p>
        </p:txBody>
      </p:sp>
    </p:spTree>
    <p:extLst>
      <p:ext uri="{BB962C8B-B14F-4D97-AF65-F5344CB8AC3E}">
        <p14:creationId xmlns:p14="http://schemas.microsoft.com/office/powerpoint/2010/main" val="41281628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90BCD01-412F-4E70-BB57-C63F93F5E92C}" type="datetimeFigureOut">
              <a:rPr lang="en-US" smtClean="0"/>
              <a:t>10/15/2015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939009-EF5B-4C7C-9DE5-4A737D279435}" type="slidenum">
              <a:rPr lang="en-US" smtClean="0"/>
              <a:t>‹#›</a:t>
            </a:fld>
            <a:endParaRPr lang="en-US"/>
          </a:p>
        </p:txBody>
      </p:sp>
    </p:spTree>
    <p:extLst>
      <p:ext uri="{BB962C8B-B14F-4D97-AF65-F5344CB8AC3E}">
        <p14:creationId xmlns:p14="http://schemas.microsoft.com/office/powerpoint/2010/main" val="16219049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90BCD01-412F-4E70-BB57-C63F93F5E92C}" type="datetimeFigureOut">
              <a:rPr lang="en-US" smtClean="0"/>
              <a:t>10/15/2015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5939009-EF5B-4C7C-9DE5-4A737D279435}" type="slidenum">
              <a:rPr lang="en-US" smtClean="0"/>
              <a:t>‹#›</a:t>
            </a:fld>
            <a:endParaRPr lang="en-US"/>
          </a:p>
        </p:txBody>
      </p:sp>
    </p:spTree>
    <p:extLst>
      <p:ext uri="{BB962C8B-B14F-4D97-AF65-F5344CB8AC3E}">
        <p14:creationId xmlns:p14="http://schemas.microsoft.com/office/powerpoint/2010/main" val="4094114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90BCD01-412F-4E70-BB57-C63F93F5E92C}" type="datetimeFigureOut">
              <a:rPr lang="en-US" smtClean="0"/>
              <a:t>10/15/2015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5939009-EF5B-4C7C-9DE5-4A737D279435}" type="slidenum">
              <a:rPr lang="en-US" smtClean="0"/>
              <a:t>‹#›</a:t>
            </a:fld>
            <a:endParaRPr lang="en-US"/>
          </a:p>
        </p:txBody>
      </p:sp>
    </p:spTree>
    <p:extLst>
      <p:ext uri="{BB962C8B-B14F-4D97-AF65-F5344CB8AC3E}">
        <p14:creationId xmlns:p14="http://schemas.microsoft.com/office/powerpoint/2010/main" val="29832858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0BCD01-412F-4E70-BB57-C63F93F5E92C}" type="datetimeFigureOut">
              <a:rPr lang="en-US" smtClean="0"/>
              <a:t>10/15/2015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5939009-EF5B-4C7C-9DE5-4A737D279435}" type="slidenum">
              <a:rPr lang="en-US" smtClean="0"/>
              <a:t>‹#›</a:t>
            </a:fld>
            <a:endParaRPr lang="en-US"/>
          </a:p>
        </p:txBody>
      </p:sp>
    </p:spTree>
    <p:extLst>
      <p:ext uri="{BB962C8B-B14F-4D97-AF65-F5344CB8AC3E}">
        <p14:creationId xmlns:p14="http://schemas.microsoft.com/office/powerpoint/2010/main" val="16149193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0BCD01-412F-4E70-BB57-C63F93F5E92C}" type="datetimeFigureOut">
              <a:rPr lang="en-US" smtClean="0"/>
              <a:t>10/15/2015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939009-EF5B-4C7C-9DE5-4A737D279435}" type="slidenum">
              <a:rPr lang="en-US" smtClean="0"/>
              <a:t>‹#›</a:t>
            </a:fld>
            <a:endParaRPr lang="en-US"/>
          </a:p>
        </p:txBody>
      </p:sp>
    </p:spTree>
    <p:extLst>
      <p:ext uri="{BB962C8B-B14F-4D97-AF65-F5344CB8AC3E}">
        <p14:creationId xmlns:p14="http://schemas.microsoft.com/office/powerpoint/2010/main" val="38065977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0BCD01-412F-4E70-BB57-C63F93F5E92C}" type="datetimeFigureOut">
              <a:rPr lang="en-US" smtClean="0"/>
              <a:t>10/15/2015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939009-EF5B-4C7C-9DE5-4A737D279435}" type="slidenum">
              <a:rPr lang="en-US" smtClean="0"/>
              <a:t>‹#›</a:t>
            </a:fld>
            <a:endParaRPr lang="en-US"/>
          </a:p>
        </p:txBody>
      </p:sp>
    </p:spTree>
    <p:extLst>
      <p:ext uri="{BB962C8B-B14F-4D97-AF65-F5344CB8AC3E}">
        <p14:creationId xmlns:p14="http://schemas.microsoft.com/office/powerpoint/2010/main" val="15545974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0BCD01-412F-4E70-BB57-C63F93F5E92C}" type="datetimeFigureOut">
              <a:rPr lang="en-US" smtClean="0"/>
              <a:t>10/15/2015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939009-EF5B-4C7C-9DE5-4A737D279435}" type="slidenum">
              <a:rPr lang="en-US" smtClean="0"/>
              <a:t>‹#›</a:t>
            </a:fld>
            <a:endParaRPr lang="en-US"/>
          </a:p>
        </p:txBody>
      </p:sp>
    </p:spTree>
    <p:extLst>
      <p:ext uri="{BB962C8B-B14F-4D97-AF65-F5344CB8AC3E}">
        <p14:creationId xmlns:p14="http://schemas.microsoft.com/office/powerpoint/2010/main" val="14185002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28601"/>
            <a:ext cx="9144000" cy="990599"/>
          </a:xfrm>
          <a:solidFill>
            <a:srgbClr val="C00000"/>
          </a:solidFill>
        </p:spPr>
        <p:txBody>
          <a:bodyPr/>
          <a:lstStyle/>
          <a:p>
            <a:r>
              <a:rPr lang="en-US" b="1" dirty="0" smtClean="0">
                <a:solidFill>
                  <a:schemeClr val="bg1"/>
                </a:solidFill>
              </a:rPr>
              <a:t>Institutionalism Vs. The Bible</a:t>
            </a:r>
            <a:endParaRPr lang="en-US" b="1" dirty="0">
              <a:solidFill>
                <a:schemeClr val="bg1"/>
              </a:solidFill>
            </a:endParaRPr>
          </a:p>
        </p:txBody>
      </p:sp>
      <p:sp>
        <p:nvSpPr>
          <p:cNvPr id="3" name="Subtitle 2"/>
          <p:cNvSpPr>
            <a:spLocks noGrp="1"/>
          </p:cNvSpPr>
          <p:nvPr>
            <p:ph type="subTitle" idx="1"/>
          </p:nvPr>
        </p:nvSpPr>
        <p:spPr>
          <a:xfrm>
            <a:off x="457200" y="1295400"/>
            <a:ext cx="7924800" cy="5257800"/>
          </a:xfrm>
        </p:spPr>
        <p:txBody>
          <a:bodyPr>
            <a:normAutofit/>
          </a:bodyPr>
          <a:lstStyle/>
          <a:p>
            <a:pPr algn="l"/>
            <a:r>
              <a:rPr lang="en-US" b="1" u="sng" dirty="0" smtClean="0">
                <a:solidFill>
                  <a:schemeClr val="tx1"/>
                </a:solidFill>
              </a:rPr>
              <a:t>Institutionalism</a:t>
            </a:r>
            <a:r>
              <a:rPr lang="en-US" b="1" dirty="0" smtClean="0">
                <a:solidFill>
                  <a:schemeClr val="tx1"/>
                </a:solidFill>
              </a:rPr>
              <a:t> </a:t>
            </a:r>
            <a:r>
              <a:rPr lang="en-US" sz="2800" i="1" dirty="0" smtClean="0">
                <a:solidFill>
                  <a:schemeClr val="tx1"/>
                </a:solidFill>
              </a:rPr>
              <a:t>Webster’s Dictionary</a:t>
            </a:r>
          </a:p>
          <a:p>
            <a:pPr marL="514350" indent="-514350" algn="l">
              <a:buAutoNum type="arabicPeriod"/>
            </a:pPr>
            <a:r>
              <a:rPr lang="en-US" dirty="0" smtClean="0">
                <a:solidFill>
                  <a:schemeClr val="tx1"/>
                </a:solidFill>
              </a:rPr>
              <a:t>emphasis on organization (as in religion) at the expense of other factors</a:t>
            </a:r>
          </a:p>
          <a:p>
            <a:pPr marL="514350" indent="-514350" algn="l">
              <a:buAutoNum type="arabicPeriod"/>
            </a:pPr>
            <a:r>
              <a:rPr lang="en-US" dirty="0" smtClean="0">
                <a:solidFill>
                  <a:schemeClr val="tx1"/>
                </a:solidFill>
              </a:rPr>
              <a:t>public institutional</a:t>
            </a:r>
            <a:r>
              <a:rPr lang="en-US" dirty="0">
                <a:solidFill>
                  <a:schemeClr val="tx1"/>
                </a:solidFill>
              </a:rPr>
              <a:t> care of disabled, delinquent, or dependent </a:t>
            </a:r>
            <a:r>
              <a:rPr lang="en-US" dirty="0" smtClean="0">
                <a:solidFill>
                  <a:schemeClr val="tx1"/>
                </a:solidFill>
              </a:rPr>
              <a:t>persons</a:t>
            </a:r>
          </a:p>
          <a:p>
            <a:pPr algn="l"/>
            <a:r>
              <a:rPr lang="en-US" b="1" u="sng" dirty="0" smtClean="0">
                <a:solidFill>
                  <a:schemeClr val="tx1"/>
                </a:solidFill>
              </a:rPr>
              <a:t>Liberalism</a:t>
            </a:r>
            <a:r>
              <a:rPr lang="en-US" b="1" dirty="0" smtClean="0">
                <a:solidFill>
                  <a:schemeClr val="tx1"/>
                </a:solidFill>
              </a:rPr>
              <a:t> </a:t>
            </a:r>
            <a:r>
              <a:rPr lang="en-US" sz="2800" dirty="0" smtClean="0">
                <a:solidFill>
                  <a:schemeClr val="tx1"/>
                </a:solidFill>
              </a:rPr>
              <a:t>(thinking that leads to institutionalism)</a:t>
            </a:r>
          </a:p>
          <a:p>
            <a:pPr marL="514350" indent="-514350" algn="l">
              <a:buAutoNum type="arabicPeriod"/>
            </a:pPr>
            <a:r>
              <a:rPr lang="en-US" dirty="0" smtClean="0">
                <a:solidFill>
                  <a:schemeClr val="tx1"/>
                </a:solidFill>
              </a:rPr>
              <a:t>loose, not strict, tolerant</a:t>
            </a:r>
          </a:p>
          <a:p>
            <a:pPr marL="514350" indent="-514350" algn="l">
              <a:buAutoNum type="arabicPeriod"/>
            </a:pPr>
            <a:r>
              <a:rPr lang="en-US" dirty="0" smtClean="0">
                <a:solidFill>
                  <a:schemeClr val="tx1"/>
                </a:solidFill>
              </a:rPr>
              <a:t>Free of or not bound by traditional ideas or values</a:t>
            </a:r>
          </a:p>
        </p:txBody>
      </p:sp>
    </p:spTree>
    <p:extLst>
      <p:ext uri="{BB962C8B-B14F-4D97-AF65-F5344CB8AC3E}">
        <p14:creationId xmlns:p14="http://schemas.microsoft.com/office/powerpoint/2010/main" val="37129537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5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5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5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p:cTn id="23"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4" dur="5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5" dur="5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6" dur="5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5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500"/>
                                        <p:tgtEl>
                                          <p:spTgt spid="3">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 calcmode="lin" valueType="num">
                                      <p:cBhvr>
                                        <p:cTn id="39"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0" dur="5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1" dur="5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a:solidFill>
            <a:srgbClr val="C00000"/>
          </a:solidFill>
        </p:spPr>
        <p:txBody>
          <a:bodyPr/>
          <a:lstStyle/>
          <a:p>
            <a:r>
              <a:rPr lang="en-US" b="1" dirty="0" smtClean="0">
                <a:solidFill>
                  <a:schemeClr val="bg1"/>
                </a:solidFill>
              </a:rPr>
              <a:t>Bible Examples of Liberal Thinking</a:t>
            </a:r>
            <a:endParaRPr lang="en-US" b="1" dirty="0">
              <a:solidFill>
                <a:schemeClr val="bg1"/>
              </a:solidFill>
            </a:endParaRPr>
          </a:p>
        </p:txBody>
      </p:sp>
      <p:sp>
        <p:nvSpPr>
          <p:cNvPr id="3" name="Content Placeholder 2"/>
          <p:cNvSpPr>
            <a:spLocks noGrp="1"/>
          </p:cNvSpPr>
          <p:nvPr>
            <p:ph idx="1"/>
          </p:nvPr>
        </p:nvSpPr>
        <p:spPr>
          <a:xfrm>
            <a:off x="457200" y="1524000"/>
            <a:ext cx="8229600" cy="5181600"/>
          </a:xfrm>
        </p:spPr>
        <p:txBody>
          <a:bodyPr>
            <a:noAutofit/>
          </a:bodyPr>
          <a:lstStyle/>
          <a:p>
            <a:pPr marL="0" indent="0">
              <a:buNone/>
            </a:pPr>
            <a:r>
              <a:rPr lang="en-US" sz="2400" b="1" dirty="0" smtClean="0"/>
              <a:t>Numbers 15 </a:t>
            </a:r>
          </a:p>
          <a:p>
            <a:pPr marL="0" indent="0">
              <a:buNone/>
            </a:pPr>
            <a:r>
              <a:rPr lang="en-US" sz="2400" dirty="0" smtClean="0"/>
              <a:t> 32 Now while the sons of Israel were in the wilderness, they found a man gathering wood on the Sabbath day.</a:t>
            </a:r>
          </a:p>
          <a:p>
            <a:pPr marL="0" indent="0">
              <a:buNone/>
            </a:pPr>
            <a:r>
              <a:rPr lang="en-US" sz="2400" dirty="0" smtClean="0"/>
              <a:t> 33 Those who found him gathering wood brought him to Moses and Aaron and to all the congregation;</a:t>
            </a:r>
          </a:p>
          <a:p>
            <a:pPr marL="0" indent="0">
              <a:buNone/>
            </a:pPr>
            <a:r>
              <a:rPr lang="en-US" sz="2400" dirty="0" smtClean="0"/>
              <a:t> 34 and they put him in custody because it had not been declared what should be done to him.</a:t>
            </a:r>
          </a:p>
          <a:p>
            <a:pPr marL="0" indent="0">
              <a:buNone/>
            </a:pPr>
            <a:r>
              <a:rPr lang="en-US" sz="2400" dirty="0" smtClean="0"/>
              <a:t> 35 Then the LORD said to Moses, "The man shall surely be put to death; all the congregation shall stone him with stones outside the camp."</a:t>
            </a:r>
          </a:p>
          <a:p>
            <a:pPr marL="0" indent="0">
              <a:buNone/>
            </a:pPr>
            <a:r>
              <a:rPr lang="en-US" sz="2400" dirty="0" smtClean="0"/>
              <a:t> 36 So all the congregation brought him outside the camp and stoned him to death with stones, just as the LORD had commanded Moses.</a:t>
            </a:r>
          </a:p>
        </p:txBody>
      </p:sp>
    </p:spTree>
    <p:extLst>
      <p:ext uri="{BB962C8B-B14F-4D97-AF65-F5344CB8AC3E}">
        <p14:creationId xmlns:p14="http://schemas.microsoft.com/office/powerpoint/2010/main" val="37781772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a:solidFill>
            <a:srgbClr val="C00000"/>
          </a:solidFill>
        </p:spPr>
        <p:txBody>
          <a:bodyPr/>
          <a:lstStyle/>
          <a:p>
            <a:r>
              <a:rPr lang="en-US" b="1" dirty="0" smtClean="0">
                <a:solidFill>
                  <a:schemeClr val="bg1"/>
                </a:solidFill>
              </a:rPr>
              <a:t>Bible Examples of Liberal Thinking</a:t>
            </a:r>
            <a:endParaRPr lang="en-US" b="1" dirty="0">
              <a:solidFill>
                <a:schemeClr val="bg1"/>
              </a:solidFill>
            </a:endParaRPr>
          </a:p>
        </p:txBody>
      </p:sp>
      <p:sp>
        <p:nvSpPr>
          <p:cNvPr id="3" name="Content Placeholder 2"/>
          <p:cNvSpPr>
            <a:spLocks noGrp="1"/>
          </p:cNvSpPr>
          <p:nvPr>
            <p:ph idx="1"/>
          </p:nvPr>
        </p:nvSpPr>
        <p:spPr>
          <a:xfrm>
            <a:off x="457200" y="1524000"/>
            <a:ext cx="8229600" cy="5181600"/>
          </a:xfrm>
        </p:spPr>
        <p:txBody>
          <a:bodyPr>
            <a:noAutofit/>
          </a:bodyPr>
          <a:lstStyle/>
          <a:p>
            <a:pPr marL="0" indent="0">
              <a:buNone/>
            </a:pPr>
            <a:r>
              <a:rPr lang="en-US" sz="2400" b="1" dirty="0" smtClean="0"/>
              <a:t>Leviticus 10 </a:t>
            </a:r>
          </a:p>
          <a:p>
            <a:pPr marL="0" indent="0">
              <a:buNone/>
            </a:pPr>
            <a:r>
              <a:rPr lang="en-US" sz="2400" dirty="0" smtClean="0"/>
              <a:t> 1 Now Nadab and Abihu, the sons of Aaron, took their respective firepans, and after putting fire in them, placed incense on it and offered strange fire before the LORD, which He had not commanded them.</a:t>
            </a:r>
          </a:p>
          <a:p>
            <a:pPr marL="0" indent="0">
              <a:buNone/>
            </a:pPr>
            <a:r>
              <a:rPr lang="en-US" sz="2400" dirty="0" smtClean="0"/>
              <a:t> 2 And fire came out from the presence of the LORD and consumed them, and they died before the LORD.</a:t>
            </a:r>
          </a:p>
          <a:p>
            <a:pPr marL="0" indent="0">
              <a:buNone/>
            </a:pPr>
            <a:r>
              <a:rPr lang="en-US" sz="2400" dirty="0" smtClean="0"/>
              <a:t> 3 Then Moses said to Aaron, "It is what the LORD spoke, saying, 'By those who come near Me I will be treated as holy, And before all the people I will be honored.'" So Aaron, therefore, kept silent.</a:t>
            </a:r>
          </a:p>
        </p:txBody>
      </p:sp>
    </p:spTree>
    <p:extLst>
      <p:ext uri="{BB962C8B-B14F-4D97-AF65-F5344CB8AC3E}">
        <p14:creationId xmlns:p14="http://schemas.microsoft.com/office/powerpoint/2010/main" val="9569092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a:solidFill>
            <a:srgbClr val="C00000"/>
          </a:solidFill>
        </p:spPr>
        <p:txBody>
          <a:bodyPr/>
          <a:lstStyle/>
          <a:p>
            <a:r>
              <a:rPr lang="en-US" b="1" dirty="0" smtClean="0">
                <a:solidFill>
                  <a:schemeClr val="bg1"/>
                </a:solidFill>
              </a:rPr>
              <a:t>Bible Examples of Liberal Thinking</a:t>
            </a:r>
            <a:endParaRPr lang="en-US" b="1" dirty="0">
              <a:solidFill>
                <a:schemeClr val="bg1"/>
              </a:solidFill>
            </a:endParaRPr>
          </a:p>
        </p:txBody>
      </p:sp>
      <p:sp>
        <p:nvSpPr>
          <p:cNvPr id="3" name="Content Placeholder 2"/>
          <p:cNvSpPr>
            <a:spLocks noGrp="1"/>
          </p:cNvSpPr>
          <p:nvPr>
            <p:ph idx="1"/>
          </p:nvPr>
        </p:nvSpPr>
        <p:spPr>
          <a:xfrm>
            <a:off x="304800" y="1524000"/>
            <a:ext cx="8458200" cy="5181600"/>
          </a:xfrm>
        </p:spPr>
        <p:txBody>
          <a:bodyPr>
            <a:noAutofit/>
          </a:bodyPr>
          <a:lstStyle/>
          <a:p>
            <a:pPr marL="0" indent="0">
              <a:buNone/>
            </a:pPr>
            <a:r>
              <a:rPr lang="en-US" sz="2400" b="1" dirty="0"/>
              <a:t>Numbers 16 </a:t>
            </a:r>
          </a:p>
          <a:p>
            <a:pPr marL="0" indent="0">
              <a:buNone/>
            </a:pPr>
            <a:r>
              <a:rPr lang="en-US" sz="2400" dirty="0"/>
              <a:t> 1 Now </a:t>
            </a:r>
            <a:r>
              <a:rPr lang="en-US" sz="2400" dirty="0" err="1" smtClean="0"/>
              <a:t>Korah</a:t>
            </a:r>
            <a:r>
              <a:rPr lang="en-US" sz="2400" dirty="0" smtClean="0"/>
              <a:t>…with </a:t>
            </a:r>
            <a:r>
              <a:rPr lang="en-US" sz="2400" dirty="0" err="1"/>
              <a:t>Dathan</a:t>
            </a:r>
            <a:r>
              <a:rPr lang="en-US" sz="2400" dirty="0"/>
              <a:t> and </a:t>
            </a:r>
            <a:r>
              <a:rPr lang="en-US" sz="2400" dirty="0" err="1"/>
              <a:t>Abiram</a:t>
            </a:r>
            <a:r>
              <a:rPr lang="en-US" sz="2400" dirty="0"/>
              <a:t>, the sons of Eliab, and </a:t>
            </a:r>
            <a:r>
              <a:rPr lang="en-US" sz="2400" dirty="0" smtClean="0"/>
              <a:t>On… </a:t>
            </a:r>
            <a:r>
              <a:rPr lang="en-US" sz="2400" dirty="0"/>
              <a:t>2 and they rose up before Moses, together with some of the sons of Israel, two hundred and fifty leaders of the congregation, chosen in the assembly, men of renown.</a:t>
            </a:r>
          </a:p>
          <a:p>
            <a:pPr marL="0" indent="0">
              <a:buNone/>
            </a:pPr>
            <a:r>
              <a:rPr lang="en-US" sz="2400" dirty="0"/>
              <a:t> 3 And they assembled together against Moses and Aaron, and said to them, "You have gone far enough, for all the congregation are holy, every one of them, and the LORD is in their midst; so why do you exalt yourselves above the assembly of the LORD</a:t>
            </a:r>
            <a:r>
              <a:rPr lang="en-US" sz="2400" dirty="0" smtClean="0"/>
              <a:t>?“</a:t>
            </a:r>
          </a:p>
          <a:p>
            <a:pPr marL="0" indent="0">
              <a:buNone/>
            </a:pPr>
            <a:endParaRPr lang="en-US" sz="1200" dirty="0" smtClean="0"/>
          </a:p>
          <a:p>
            <a:pPr marL="0" indent="0">
              <a:buNone/>
            </a:pPr>
            <a:r>
              <a:rPr lang="en-US" sz="2400" b="1" dirty="0" smtClean="0"/>
              <a:t>32 </a:t>
            </a:r>
            <a:r>
              <a:rPr lang="en-US" sz="2400" b="1" dirty="0"/>
              <a:t>and the earth opened its mouth and swallowed them up, and their households, and all the men who belonged to </a:t>
            </a:r>
            <a:r>
              <a:rPr lang="en-US" sz="2400" b="1" dirty="0" err="1"/>
              <a:t>Korah</a:t>
            </a:r>
            <a:r>
              <a:rPr lang="en-US" sz="2400" b="1" dirty="0"/>
              <a:t>, with their possessions</a:t>
            </a:r>
            <a:r>
              <a:rPr lang="en-US" sz="2400" b="1" dirty="0" smtClean="0"/>
              <a:t>.</a:t>
            </a:r>
            <a:endParaRPr lang="en-US" sz="2400" b="1" dirty="0"/>
          </a:p>
        </p:txBody>
      </p:sp>
    </p:spTree>
    <p:extLst>
      <p:ext uri="{BB962C8B-B14F-4D97-AF65-F5344CB8AC3E}">
        <p14:creationId xmlns:p14="http://schemas.microsoft.com/office/powerpoint/2010/main" val="41560599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randombar(horizontal)">
                                      <p:cBhvr>
                                        <p:cTn id="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a:solidFill>
            <a:srgbClr val="C00000"/>
          </a:solidFill>
        </p:spPr>
        <p:txBody>
          <a:bodyPr/>
          <a:lstStyle/>
          <a:p>
            <a:r>
              <a:rPr lang="en-US" b="1" dirty="0" smtClean="0">
                <a:solidFill>
                  <a:schemeClr val="bg1"/>
                </a:solidFill>
              </a:rPr>
              <a:t>Bible Examples of Liberal Thinking</a:t>
            </a:r>
            <a:endParaRPr lang="en-US" b="1" dirty="0">
              <a:solidFill>
                <a:schemeClr val="bg1"/>
              </a:solidFill>
            </a:endParaRPr>
          </a:p>
        </p:txBody>
      </p:sp>
      <p:sp>
        <p:nvSpPr>
          <p:cNvPr id="3" name="Content Placeholder 2"/>
          <p:cNvSpPr>
            <a:spLocks noGrp="1"/>
          </p:cNvSpPr>
          <p:nvPr>
            <p:ph idx="1"/>
          </p:nvPr>
        </p:nvSpPr>
        <p:spPr>
          <a:xfrm>
            <a:off x="457200" y="1524000"/>
            <a:ext cx="8229600" cy="5181600"/>
          </a:xfrm>
        </p:spPr>
        <p:txBody>
          <a:bodyPr>
            <a:noAutofit/>
          </a:bodyPr>
          <a:lstStyle/>
          <a:p>
            <a:pPr marL="0" indent="0">
              <a:buNone/>
            </a:pPr>
            <a:r>
              <a:rPr lang="en-US" sz="2400" b="1" dirty="0" smtClean="0"/>
              <a:t>1 Samuel 15 </a:t>
            </a:r>
          </a:p>
          <a:p>
            <a:pPr marL="0" indent="0">
              <a:buNone/>
            </a:pPr>
            <a:r>
              <a:rPr lang="en-US" sz="2400" dirty="0" smtClean="0"/>
              <a:t> 3 'Now go and strike Amalek and utterly destroy all that he has, and do not spare him; but put to death both man and woman, child and infant, ox and sheep, camel and donkey.'"</a:t>
            </a:r>
          </a:p>
          <a:p>
            <a:pPr marL="0" indent="0">
              <a:buNone/>
            </a:pPr>
            <a:r>
              <a:rPr lang="en-US" sz="2400" dirty="0" smtClean="0"/>
              <a:t>13 Samuel came to Saul, and Saul said to him, "Blessed are you of the LORD! I have carried out the command of the LORD."</a:t>
            </a:r>
          </a:p>
          <a:p>
            <a:pPr marL="0" indent="0">
              <a:buNone/>
            </a:pPr>
            <a:r>
              <a:rPr lang="en-US" sz="2400" dirty="0" smtClean="0"/>
              <a:t>20 Then Saul said to Samuel, "I did obey the voice of the LORD, and went on the mission on which the LORD sent me, and have brought back Agag the king of Amalek, and have utterly destroyed the Amalekites.</a:t>
            </a:r>
          </a:p>
          <a:p>
            <a:pPr marL="0" indent="0">
              <a:buNone/>
            </a:pPr>
            <a:r>
              <a:rPr lang="en-US" sz="2400" dirty="0" smtClean="0"/>
              <a:t> 21 "But the people took some of the spoil, sheep and oxen, the choicest of the things devoted to destruction, to sacrifice to the LORD your God at Gilgal."</a:t>
            </a:r>
          </a:p>
        </p:txBody>
      </p:sp>
    </p:spTree>
    <p:extLst>
      <p:ext uri="{BB962C8B-B14F-4D97-AF65-F5344CB8AC3E}">
        <p14:creationId xmlns:p14="http://schemas.microsoft.com/office/powerpoint/2010/main" val="15078708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25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25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25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25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25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25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25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25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p:cTn id="23" dur="250" fill="hold"/>
                                        <p:tgtEl>
                                          <p:spTgt spid="3">
                                            <p:txEl>
                                              <p:pRg st="3" end="3"/>
                                            </p:txEl>
                                          </p:spTgt>
                                        </p:tgtEl>
                                        <p:attrNameLst>
                                          <p:attrName>ppt_w</p:attrName>
                                        </p:attrNameLst>
                                      </p:cBhvr>
                                      <p:tavLst>
                                        <p:tav tm="0">
                                          <p:val>
                                            <p:fltVal val="0"/>
                                          </p:val>
                                        </p:tav>
                                        <p:tav tm="100000">
                                          <p:val>
                                            <p:strVal val="#ppt_w"/>
                                          </p:val>
                                        </p:tav>
                                      </p:tavLst>
                                    </p:anim>
                                    <p:anim calcmode="lin" valueType="num">
                                      <p:cBhvr>
                                        <p:cTn id="24" dur="250" fill="hold"/>
                                        <p:tgtEl>
                                          <p:spTgt spid="3">
                                            <p:txEl>
                                              <p:pRg st="3" end="3"/>
                                            </p:txEl>
                                          </p:spTgt>
                                        </p:tgtEl>
                                        <p:attrNameLst>
                                          <p:attrName>ppt_h</p:attrName>
                                        </p:attrNameLst>
                                      </p:cBhvr>
                                      <p:tavLst>
                                        <p:tav tm="0">
                                          <p:val>
                                            <p:fltVal val="0"/>
                                          </p:val>
                                        </p:tav>
                                        <p:tav tm="100000">
                                          <p:val>
                                            <p:strVal val="#ppt_h"/>
                                          </p:val>
                                        </p:tav>
                                      </p:tavLst>
                                    </p:anim>
                                    <p:anim calcmode="lin" valueType="num">
                                      <p:cBhvr>
                                        <p:cTn id="25" dur="25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6" dur="25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25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25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25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25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a:solidFill>
            <a:srgbClr val="C00000"/>
          </a:solidFill>
        </p:spPr>
        <p:txBody>
          <a:bodyPr/>
          <a:lstStyle/>
          <a:p>
            <a:r>
              <a:rPr lang="en-US" b="1" dirty="0" smtClean="0">
                <a:solidFill>
                  <a:schemeClr val="bg1"/>
                </a:solidFill>
              </a:rPr>
              <a:t>Bible Examples of Liberal Thinking</a:t>
            </a:r>
            <a:endParaRPr lang="en-US" b="1" dirty="0">
              <a:solidFill>
                <a:schemeClr val="bg1"/>
              </a:solidFill>
            </a:endParaRPr>
          </a:p>
        </p:txBody>
      </p:sp>
      <p:sp>
        <p:nvSpPr>
          <p:cNvPr id="3" name="Content Placeholder 2"/>
          <p:cNvSpPr>
            <a:spLocks noGrp="1"/>
          </p:cNvSpPr>
          <p:nvPr>
            <p:ph idx="1"/>
          </p:nvPr>
        </p:nvSpPr>
        <p:spPr>
          <a:xfrm>
            <a:off x="457200" y="1524000"/>
            <a:ext cx="8229600" cy="5181600"/>
          </a:xfrm>
        </p:spPr>
        <p:txBody>
          <a:bodyPr>
            <a:noAutofit/>
          </a:bodyPr>
          <a:lstStyle/>
          <a:p>
            <a:pPr marL="0" indent="0">
              <a:buNone/>
            </a:pPr>
            <a:r>
              <a:rPr lang="en-US" sz="2400" b="1" dirty="0" smtClean="0"/>
              <a:t>Matthew 7 </a:t>
            </a:r>
          </a:p>
          <a:p>
            <a:pPr marL="0" indent="0">
              <a:buNone/>
            </a:pPr>
            <a:r>
              <a:rPr lang="en-US" sz="2400" dirty="0" smtClean="0"/>
              <a:t> 21 "Not everyone who says to Me, 'Lord, Lord,' will enter the kingdom of heaven, but he who does the will of My Father who is in heaven will enter.</a:t>
            </a:r>
          </a:p>
          <a:p>
            <a:pPr marL="0" indent="0">
              <a:buNone/>
            </a:pPr>
            <a:r>
              <a:rPr lang="en-US" sz="2400" dirty="0" smtClean="0"/>
              <a:t> 22 "Many will say to Me on that day, 'Lord, Lord, did we not prophesy in Your name, and in Your name cast out demons, and in Your name perform many miracles?'</a:t>
            </a:r>
          </a:p>
          <a:p>
            <a:pPr marL="0" indent="0">
              <a:buNone/>
            </a:pPr>
            <a:r>
              <a:rPr lang="en-US" sz="2400" dirty="0" smtClean="0"/>
              <a:t> 23 "And then I will declare to them, 'I never knew you; DEPART FROM ME, YOU WHO PRACTICE LAWLESSNESS.'</a:t>
            </a:r>
          </a:p>
        </p:txBody>
      </p:sp>
    </p:spTree>
    <p:extLst>
      <p:ext uri="{BB962C8B-B14F-4D97-AF65-F5344CB8AC3E}">
        <p14:creationId xmlns:p14="http://schemas.microsoft.com/office/powerpoint/2010/main" val="32222156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a:solidFill>
            <a:srgbClr val="C00000"/>
          </a:solidFill>
        </p:spPr>
        <p:txBody>
          <a:bodyPr/>
          <a:lstStyle/>
          <a:p>
            <a:r>
              <a:rPr lang="en-US" b="1" dirty="0" smtClean="0">
                <a:solidFill>
                  <a:schemeClr val="bg1"/>
                </a:solidFill>
              </a:rPr>
              <a:t>Bible Examples of Liberal Thinking</a:t>
            </a:r>
            <a:endParaRPr lang="en-US" b="1" dirty="0">
              <a:solidFill>
                <a:schemeClr val="bg1"/>
              </a:solidFill>
            </a:endParaRPr>
          </a:p>
        </p:txBody>
      </p:sp>
      <p:sp>
        <p:nvSpPr>
          <p:cNvPr id="3" name="Content Placeholder 2"/>
          <p:cNvSpPr>
            <a:spLocks noGrp="1"/>
          </p:cNvSpPr>
          <p:nvPr>
            <p:ph idx="1"/>
          </p:nvPr>
        </p:nvSpPr>
        <p:spPr>
          <a:xfrm>
            <a:off x="457200" y="1524000"/>
            <a:ext cx="8229600" cy="5181600"/>
          </a:xfrm>
        </p:spPr>
        <p:txBody>
          <a:bodyPr>
            <a:noAutofit/>
          </a:bodyPr>
          <a:lstStyle/>
          <a:p>
            <a:pPr marL="0" indent="0">
              <a:buNone/>
            </a:pPr>
            <a:r>
              <a:rPr lang="en-US" sz="2400" b="1" dirty="0" smtClean="0"/>
              <a:t>2 John 1 </a:t>
            </a:r>
          </a:p>
          <a:p>
            <a:pPr marL="0" indent="0">
              <a:buNone/>
            </a:pPr>
            <a:r>
              <a:rPr lang="en-US" sz="2400" dirty="0" smtClean="0"/>
              <a:t> 9 Anyone who goes too far and does not abide in the teaching of Christ, does not have God; the one who abides in the teaching, he has both the Father and the Son.</a:t>
            </a:r>
          </a:p>
          <a:p>
            <a:pPr marL="0" indent="0">
              <a:buNone/>
            </a:pPr>
            <a:r>
              <a:rPr lang="en-US" sz="2400" dirty="0" smtClean="0"/>
              <a:t> 10 If anyone comes to you and does not bring this teaching, do not receive him into your house, and do not give him a greeting;</a:t>
            </a:r>
          </a:p>
          <a:p>
            <a:pPr marL="0" indent="0">
              <a:buNone/>
            </a:pPr>
            <a:r>
              <a:rPr lang="en-US" sz="2400" dirty="0" smtClean="0"/>
              <a:t> 11 for the one who gives him a greeting participates in his evil deeds.</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62952" y="4495800"/>
            <a:ext cx="2375848" cy="2375848"/>
          </a:xfrm>
          <a:prstGeom prst="rect">
            <a:avLst/>
          </a:prstGeom>
        </p:spPr>
      </p:pic>
    </p:spTree>
    <p:extLst>
      <p:ext uri="{BB962C8B-B14F-4D97-AF65-F5344CB8AC3E}">
        <p14:creationId xmlns:p14="http://schemas.microsoft.com/office/powerpoint/2010/main" val="16677285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144000" cy="1143000"/>
          </a:xfrm>
          <a:solidFill>
            <a:srgbClr val="C00000"/>
          </a:solidFill>
        </p:spPr>
        <p:txBody>
          <a:bodyPr>
            <a:normAutofit/>
          </a:bodyPr>
          <a:lstStyle/>
          <a:p>
            <a:r>
              <a:rPr lang="en-US" sz="4000" b="1" dirty="0" smtClean="0">
                <a:solidFill>
                  <a:schemeClr val="bg1"/>
                </a:solidFill>
              </a:rPr>
              <a:t>Modern Examples of Liberal Thinking</a:t>
            </a:r>
            <a:endParaRPr lang="en-US" sz="4000" b="1" dirty="0">
              <a:solidFill>
                <a:schemeClr val="bg1"/>
              </a:solidFill>
            </a:endParaRPr>
          </a:p>
        </p:txBody>
      </p:sp>
      <p:sp>
        <p:nvSpPr>
          <p:cNvPr id="3" name="Content Placeholder 2"/>
          <p:cNvSpPr>
            <a:spLocks noGrp="1"/>
          </p:cNvSpPr>
          <p:nvPr>
            <p:ph idx="1"/>
          </p:nvPr>
        </p:nvSpPr>
        <p:spPr>
          <a:xfrm>
            <a:off x="381000" y="1249362"/>
            <a:ext cx="8229600" cy="5181600"/>
          </a:xfrm>
        </p:spPr>
        <p:txBody>
          <a:bodyPr>
            <a:noAutofit/>
          </a:bodyPr>
          <a:lstStyle/>
          <a:p>
            <a:r>
              <a:rPr lang="en-US" sz="2800" b="1" dirty="0" smtClean="0"/>
              <a:t>Denominationalism – Matt. 15:7-9</a:t>
            </a:r>
          </a:p>
          <a:p>
            <a:r>
              <a:rPr lang="en-US" sz="2800" b="1" dirty="0" smtClean="0"/>
              <a:t>Instrumental </a:t>
            </a:r>
            <a:r>
              <a:rPr lang="en-US" sz="2800" b="1" dirty="0" smtClean="0"/>
              <a:t>Music – 1859</a:t>
            </a:r>
          </a:p>
          <a:p>
            <a:r>
              <a:rPr lang="en-US" sz="2800" b="1" dirty="0" smtClean="0"/>
              <a:t>American Christian Missionary Society – 1849</a:t>
            </a:r>
          </a:p>
          <a:p>
            <a:r>
              <a:rPr lang="en-US" sz="2800" b="1" dirty="0" smtClean="0"/>
              <a:t>LIBERAL </a:t>
            </a:r>
            <a:r>
              <a:rPr lang="en-US" sz="2800" b="1" dirty="0" smtClean="0"/>
              <a:t>THINKING LED TO </a:t>
            </a:r>
            <a:r>
              <a:rPr lang="en-US" sz="2800" b="1" dirty="0" smtClean="0"/>
              <a:t>INSTITUTIONALISM</a:t>
            </a:r>
            <a:endParaRPr lang="en-US" sz="2800" b="1" dirty="0" smtClean="0"/>
          </a:p>
        </p:txBody>
      </p:sp>
      <p:grpSp>
        <p:nvGrpSpPr>
          <p:cNvPr id="16" name="Group 15"/>
          <p:cNvGrpSpPr/>
          <p:nvPr/>
        </p:nvGrpSpPr>
        <p:grpSpPr>
          <a:xfrm>
            <a:off x="781050" y="3382962"/>
            <a:ext cx="7753350" cy="2362200"/>
            <a:chOff x="781050" y="4038600"/>
            <a:chExt cx="7753350" cy="2362200"/>
          </a:xfrm>
        </p:grpSpPr>
        <p:sp>
          <p:nvSpPr>
            <p:cNvPr id="4" name="Oval 3"/>
            <p:cNvSpPr/>
            <p:nvPr/>
          </p:nvSpPr>
          <p:spPr>
            <a:xfrm>
              <a:off x="781050" y="4038600"/>
              <a:ext cx="533400"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t>C</a:t>
              </a:r>
              <a:endParaRPr lang="en-US" b="1" dirty="0"/>
            </a:p>
          </p:txBody>
        </p:sp>
        <p:sp>
          <p:nvSpPr>
            <p:cNvPr id="5" name="Oval 4"/>
            <p:cNvSpPr/>
            <p:nvPr/>
          </p:nvSpPr>
          <p:spPr>
            <a:xfrm>
              <a:off x="781050" y="4914900"/>
              <a:ext cx="533400"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t>C</a:t>
              </a:r>
              <a:endParaRPr lang="en-US" b="1" dirty="0"/>
            </a:p>
          </p:txBody>
        </p:sp>
        <p:sp>
          <p:nvSpPr>
            <p:cNvPr id="6" name="Oval 5"/>
            <p:cNvSpPr/>
            <p:nvPr/>
          </p:nvSpPr>
          <p:spPr>
            <a:xfrm>
              <a:off x="781050" y="5791200"/>
              <a:ext cx="533400"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t>C</a:t>
              </a:r>
              <a:endParaRPr lang="en-US" b="1" dirty="0"/>
            </a:p>
          </p:txBody>
        </p:sp>
        <p:sp>
          <p:nvSpPr>
            <p:cNvPr id="7" name="Rectangle 6"/>
            <p:cNvSpPr/>
            <p:nvPr/>
          </p:nvSpPr>
          <p:spPr>
            <a:xfrm>
              <a:off x="2743200" y="4800600"/>
              <a:ext cx="838200"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latin typeface="Baskerville Old Face" panose="02020602080505020303" pitchFamily="18" charset="0"/>
                </a:rPr>
                <a:t>I</a:t>
              </a:r>
              <a:endParaRPr lang="en-US" sz="3200" b="1" dirty="0">
                <a:latin typeface="Baskerville Old Face" panose="02020602080505020303" pitchFamily="18" charset="0"/>
              </a:endParaRPr>
            </a:p>
          </p:txBody>
        </p:sp>
        <p:cxnSp>
          <p:nvCxnSpPr>
            <p:cNvPr id="9" name="Straight Arrow Connector 8"/>
            <p:cNvCxnSpPr>
              <a:stCxn id="4" idx="6"/>
              <a:endCxn id="7" idx="1"/>
            </p:cNvCxnSpPr>
            <p:nvPr/>
          </p:nvCxnSpPr>
          <p:spPr>
            <a:xfrm>
              <a:off x="1314450" y="4343400"/>
              <a:ext cx="1428750" cy="8763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a:stCxn id="5" idx="6"/>
              <a:endCxn id="7" idx="1"/>
            </p:cNvCxnSpPr>
            <p:nvPr/>
          </p:nvCxnSpPr>
          <p:spPr>
            <a:xfrm>
              <a:off x="1314450" y="5219700"/>
              <a:ext cx="1428750"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stCxn id="6" idx="6"/>
              <a:endCxn id="7" idx="1"/>
            </p:cNvCxnSpPr>
            <p:nvPr/>
          </p:nvCxnSpPr>
          <p:spPr>
            <a:xfrm flipV="1">
              <a:off x="1314450" y="5219700"/>
              <a:ext cx="1428750" cy="8763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4114800" y="4114800"/>
              <a:ext cx="4419600" cy="2246769"/>
            </a:xfrm>
            <a:prstGeom prst="rect">
              <a:avLst/>
            </a:prstGeom>
            <a:noFill/>
          </p:spPr>
          <p:txBody>
            <a:bodyPr wrap="square" rtlCol="0">
              <a:spAutoFit/>
            </a:bodyPr>
            <a:lstStyle/>
            <a:p>
              <a:pPr marL="285750" indent="-285750">
                <a:buFont typeface="Arial" panose="020B0604020202020204" pitchFamily="34" charset="0"/>
                <a:buChar char="•"/>
              </a:pPr>
              <a:r>
                <a:rPr lang="en-US" sz="2800" dirty="0" smtClean="0"/>
                <a:t>College</a:t>
              </a:r>
            </a:p>
            <a:p>
              <a:pPr marL="285750" indent="-285750">
                <a:buFont typeface="Arial" panose="020B0604020202020204" pitchFamily="34" charset="0"/>
                <a:buChar char="•"/>
              </a:pPr>
              <a:r>
                <a:rPr lang="en-US" sz="2800" dirty="0" smtClean="0"/>
                <a:t>Orphan Home</a:t>
              </a:r>
            </a:p>
            <a:p>
              <a:pPr marL="285750" indent="-285750">
                <a:buFont typeface="Arial" panose="020B0604020202020204" pitchFamily="34" charset="0"/>
                <a:buChar char="•"/>
              </a:pPr>
              <a:r>
                <a:rPr lang="en-US" sz="2800" dirty="0" smtClean="0"/>
                <a:t>Home for Unwed Mothers</a:t>
              </a:r>
            </a:p>
            <a:p>
              <a:pPr marL="285750" indent="-285750">
                <a:buFont typeface="Arial" panose="020B0604020202020204" pitchFamily="34" charset="0"/>
                <a:buChar char="•"/>
              </a:pPr>
              <a:r>
                <a:rPr lang="en-US" sz="2800" dirty="0" smtClean="0"/>
                <a:t>K-12 Schools</a:t>
              </a:r>
            </a:p>
            <a:p>
              <a:pPr marL="285750" indent="-285750">
                <a:buFont typeface="Arial" panose="020B0604020202020204" pitchFamily="34" charset="0"/>
                <a:buChar char="•"/>
              </a:pPr>
              <a:r>
                <a:rPr lang="en-US" sz="2800" dirty="0" smtClean="0"/>
                <a:t>Sponsoring Church</a:t>
              </a:r>
              <a:endParaRPr lang="en-US" sz="2800" dirty="0"/>
            </a:p>
          </p:txBody>
        </p:sp>
        <p:sp>
          <p:nvSpPr>
            <p:cNvPr id="15" name="TextBox 14"/>
            <p:cNvSpPr txBox="1"/>
            <p:nvPr/>
          </p:nvSpPr>
          <p:spPr>
            <a:xfrm>
              <a:off x="1584135" y="4878169"/>
              <a:ext cx="418704" cy="646331"/>
            </a:xfrm>
            <a:prstGeom prst="rect">
              <a:avLst/>
            </a:prstGeom>
            <a:solidFill>
              <a:srgbClr val="00B050"/>
            </a:solidFill>
          </p:spPr>
          <p:txBody>
            <a:bodyPr wrap="none" rtlCol="0">
              <a:spAutoFit/>
            </a:bodyPr>
            <a:lstStyle/>
            <a:p>
              <a:r>
                <a:rPr lang="en-US" sz="3600" dirty="0" smtClean="0">
                  <a:solidFill>
                    <a:schemeClr val="bg1"/>
                  </a:solidFill>
                </a:rPr>
                <a:t>$</a:t>
              </a:r>
              <a:endParaRPr lang="en-US" sz="3600" dirty="0">
                <a:solidFill>
                  <a:schemeClr val="bg1"/>
                </a:solidFill>
              </a:endParaRPr>
            </a:p>
          </p:txBody>
        </p:sp>
      </p:grpSp>
      <p:sp>
        <p:nvSpPr>
          <p:cNvPr id="17" name="TextBox 16"/>
          <p:cNvSpPr txBox="1"/>
          <p:nvPr/>
        </p:nvSpPr>
        <p:spPr>
          <a:xfrm>
            <a:off x="457200" y="5867400"/>
            <a:ext cx="8382000" cy="1015663"/>
          </a:xfrm>
          <a:prstGeom prst="rect">
            <a:avLst/>
          </a:prstGeom>
          <a:solidFill>
            <a:srgbClr val="C00000"/>
          </a:solidFill>
        </p:spPr>
        <p:txBody>
          <a:bodyPr wrap="square" rtlCol="0">
            <a:spAutoFit/>
          </a:bodyPr>
          <a:lstStyle/>
          <a:p>
            <a:r>
              <a:rPr lang="en-US" sz="3200" b="1" dirty="0">
                <a:solidFill>
                  <a:schemeClr val="bg1"/>
                </a:solidFill>
              </a:rPr>
              <a:t>INSTITUTIONALISM: </a:t>
            </a:r>
            <a:r>
              <a:rPr lang="en-US" sz="2800" b="1" dirty="0">
                <a:solidFill>
                  <a:schemeClr val="bg1"/>
                </a:solidFill>
              </a:rPr>
              <a:t>Churches supporting man-made institutions to do the work God assigned to His church</a:t>
            </a:r>
            <a:r>
              <a:rPr lang="en-US" sz="2800" b="1" dirty="0" smtClean="0">
                <a:solidFill>
                  <a:schemeClr val="bg1"/>
                </a:solidFill>
              </a:rPr>
              <a:t>.</a:t>
            </a:r>
            <a:endParaRPr lang="en-US" sz="2800" b="1" dirty="0">
              <a:solidFill>
                <a:schemeClr val="bg1"/>
              </a:solidFill>
            </a:endParaRPr>
          </a:p>
        </p:txBody>
      </p:sp>
    </p:spTree>
    <p:extLst>
      <p:ext uri="{BB962C8B-B14F-4D97-AF65-F5344CB8AC3E}">
        <p14:creationId xmlns:p14="http://schemas.microsoft.com/office/powerpoint/2010/main" val="28793348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5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5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5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5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5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5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5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5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4" presetClass="entr" presetSubtype="10" fill="hold" nodeType="clickEffect">
                                  <p:stCondLst>
                                    <p:cond delay="0"/>
                                  </p:stCondLst>
                                  <p:childTnLst>
                                    <p:set>
                                      <p:cBhvr>
                                        <p:cTn id="38" dur="1" fill="hold">
                                          <p:stCondLst>
                                            <p:cond delay="0"/>
                                          </p:stCondLst>
                                        </p:cTn>
                                        <p:tgtEl>
                                          <p:spTgt spid="16"/>
                                        </p:tgtEl>
                                        <p:attrNameLst>
                                          <p:attrName>style.visibility</p:attrName>
                                        </p:attrNameLst>
                                      </p:cBhvr>
                                      <p:to>
                                        <p:strVal val="visible"/>
                                      </p:to>
                                    </p:set>
                                    <p:animEffect transition="in" filter="randombar(horizontal)">
                                      <p:cBhvr>
                                        <p:cTn id="39" dur="500"/>
                                        <p:tgtEl>
                                          <p:spTgt spid="16"/>
                                        </p:tgtEl>
                                      </p:cBhvr>
                                    </p:animEffect>
                                  </p:childTnLst>
                                </p:cTn>
                              </p:par>
                            </p:childTnLst>
                          </p:cTn>
                        </p:par>
                      </p:childTnLst>
                    </p:cTn>
                  </p:par>
                  <p:par>
                    <p:cTn id="40" fill="hold">
                      <p:stCondLst>
                        <p:cond delay="indefinite"/>
                      </p:stCondLst>
                      <p:childTnLst>
                        <p:par>
                          <p:cTn id="41" fill="hold">
                            <p:stCondLst>
                              <p:cond delay="0"/>
                            </p:stCondLst>
                            <p:childTnLst>
                              <p:par>
                                <p:cTn id="42" presetID="14" presetClass="entr" presetSubtype="10" fill="hold" grpId="0" nodeType="clickEffect">
                                  <p:stCondLst>
                                    <p:cond delay="0"/>
                                  </p:stCondLst>
                                  <p:childTnLst>
                                    <p:set>
                                      <p:cBhvr>
                                        <p:cTn id="43" dur="1" fill="hold">
                                          <p:stCondLst>
                                            <p:cond delay="0"/>
                                          </p:stCondLst>
                                        </p:cTn>
                                        <p:tgtEl>
                                          <p:spTgt spid="17"/>
                                        </p:tgtEl>
                                        <p:attrNameLst>
                                          <p:attrName>style.visibility</p:attrName>
                                        </p:attrNameLst>
                                      </p:cBhvr>
                                      <p:to>
                                        <p:strVal val="visible"/>
                                      </p:to>
                                    </p:set>
                                    <p:animEffect transition="in" filter="randombar(horizontal)">
                                      <p:cBhvr>
                                        <p:cTn id="44"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a:solidFill>
            <a:srgbClr val="C00000"/>
          </a:solidFill>
        </p:spPr>
        <p:txBody>
          <a:bodyPr>
            <a:normAutofit/>
          </a:bodyPr>
          <a:lstStyle/>
          <a:p>
            <a:r>
              <a:rPr lang="en-US" b="1" dirty="0" smtClean="0">
                <a:solidFill>
                  <a:schemeClr val="bg1"/>
                </a:solidFill>
              </a:rPr>
              <a:t>The Church: God’s Divine Institution</a:t>
            </a:r>
            <a:endParaRPr lang="en-US" sz="4000" b="1" dirty="0">
              <a:solidFill>
                <a:schemeClr val="bg1"/>
              </a:solidFill>
            </a:endParaRPr>
          </a:p>
        </p:txBody>
      </p:sp>
      <p:sp>
        <p:nvSpPr>
          <p:cNvPr id="3" name="Content Placeholder 2"/>
          <p:cNvSpPr>
            <a:spLocks noGrp="1"/>
          </p:cNvSpPr>
          <p:nvPr>
            <p:ph idx="1"/>
          </p:nvPr>
        </p:nvSpPr>
        <p:spPr>
          <a:xfrm>
            <a:off x="457200" y="1524000"/>
            <a:ext cx="8305800" cy="5181600"/>
          </a:xfrm>
        </p:spPr>
        <p:txBody>
          <a:bodyPr>
            <a:noAutofit/>
          </a:bodyPr>
          <a:lstStyle/>
          <a:p>
            <a:r>
              <a:rPr lang="en-US" sz="2800" b="1" dirty="0" smtClean="0"/>
              <a:t>The </a:t>
            </a:r>
            <a:r>
              <a:rPr lang="en-US" sz="2800" b="1" dirty="0" smtClean="0"/>
              <a:t>Work of the Church</a:t>
            </a:r>
          </a:p>
          <a:p>
            <a:pPr lvl="1"/>
            <a:r>
              <a:rPr lang="en-US" b="1" dirty="0" smtClean="0"/>
              <a:t>Preach the gospel (1 Tim. 3:15)</a:t>
            </a:r>
          </a:p>
          <a:p>
            <a:pPr lvl="1"/>
            <a:r>
              <a:rPr lang="en-US" b="1" dirty="0" smtClean="0"/>
              <a:t>Help needy saints (1 Cor. 16:1-3; Rom. 15:26)</a:t>
            </a:r>
          </a:p>
          <a:p>
            <a:pPr lvl="1"/>
            <a:r>
              <a:rPr lang="en-US" b="1" dirty="0" smtClean="0"/>
              <a:t>Edify the body of Christ (Eph. 4:12)</a:t>
            </a:r>
          </a:p>
          <a:p>
            <a:r>
              <a:rPr lang="en-US" sz="2800" b="1" dirty="0" smtClean="0"/>
              <a:t>The church is God’s institution for carrying out His work</a:t>
            </a:r>
            <a:r>
              <a:rPr lang="en-US" sz="2800" b="1" dirty="0" smtClean="0"/>
              <a:t>.</a:t>
            </a:r>
          </a:p>
          <a:p>
            <a:pPr marL="0" indent="0">
              <a:buNone/>
            </a:pPr>
            <a:r>
              <a:rPr lang="en-US" sz="2400" b="1" u="sng" dirty="0"/>
              <a:t>Colossians 3 </a:t>
            </a:r>
          </a:p>
          <a:p>
            <a:pPr marL="0" indent="0">
              <a:buNone/>
            </a:pPr>
            <a:r>
              <a:rPr lang="en-US" sz="2400" b="1" dirty="0"/>
              <a:t> 17 Whatever you do in word or deed, do all in the name of the Lord Jesus, giving thanks through Him to God the Father.</a:t>
            </a:r>
          </a:p>
          <a:p>
            <a:pPr marL="0" indent="0">
              <a:buNone/>
            </a:pPr>
            <a:r>
              <a:rPr lang="en-US" sz="2400" b="1" dirty="0">
                <a:solidFill>
                  <a:srgbClr val="C00000"/>
                </a:solidFill>
              </a:rPr>
              <a:t>The church does not have authority from God to send funds to other institutions to do the work God gave her to </a:t>
            </a:r>
            <a:r>
              <a:rPr lang="en-US" sz="2400" b="1" dirty="0" smtClean="0">
                <a:solidFill>
                  <a:srgbClr val="C00000"/>
                </a:solidFill>
              </a:rPr>
              <a:t>do.</a:t>
            </a:r>
            <a:endParaRPr lang="en-US" sz="2400" b="1" dirty="0" smtClean="0">
              <a:solidFill>
                <a:srgbClr val="C00000"/>
              </a:solidFill>
            </a:endParaRPr>
          </a:p>
          <a:p>
            <a:endParaRPr lang="en-US" sz="800" b="1" dirty="0" smtClean="0"/>
          </a:p>
          <a:p>
            <a:pPr marL="0" indent="0">
              <a:buNone/>
            </a:pPr>
            <a:endParaRPr lang="en-US" dirty="0" smtClean="0">
              <a:solidFill>
                <a:schemeClr val="tx1"/>
              </a:solidFill>
            </a:endParaRPr>
          </a:p>
        </p:txBody>
      </p:sp>
    </p:spTree>
    <p:extLst>
      <p:ext uri="{BB962C8B-B14F-4D97-AF65-F5344CB8AC3E}">
        <p14:creationId xmlns:p14="http://schemas.microsoft.com/office/powerpoint/2010/main" val="33516191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5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5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5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5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5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5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5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5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p:cTn id="39"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0" dur="5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1" dur="5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42" dur="500"/>
                                        <p:tgtEl>
                                          <p:spTgt spid="3">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 calcmode="lin" valueType="num">
                                      <p:cBhvr>
                                        <p:cTn id="47"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8" dur="5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9" dur="5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50" dur="500"/>
                                        <p:tgtEl>
                                          <p:spTgt spid="3">
                                            <p:txEl>
                                              <p:pRg st="5" end="5"/>
                                            </p:txEl>
                                          </p:spTgt>
                                        </p:tgtEl>
                                      </p:cBhvr>
                                    </p:animEffect>
                                  </p:childTnLst>
                                </p:cTn>
                              </p:par>
                              <p:par>
                                <p:cTn id="51" presetID="31" presetClass="entr" presetSubtype="0" fill="hold" nodeType="withEffect">
                                  <p:stCondLst>
                                    <p:cond delay="0"/>
                                  </p:stCondLst>
                                  <p:childTnLst>
                                    <p:set>
                                      <p:cBhvr>
                                        <p:cTn id="52" dur="1" fill="hold">
                                          <p:stCondLst>
                                            <p:cond delay="0"/>
                                          </p:stCondLst>
                                        </p:cTn>
                                        <p:tgtEl>
                                          <p:spTgt spid="3">
                                            <p:txEl>
                                              <p:pRg st="6" end="6"/>
                                            </p:txEl>
                                          </p:spTgt>
                                        </p:tgtEl>
                                        <p:attrNameLst>
                                          <p:attrName>style.visibility</p:attrName>
                                        </p:attrNameLst>
                                      </p:cBhvr>
                                      <p:to>
                                        <p:strVal val="visible"/>
                                      </p:to>
                                    </p:set>
                                    <p:anim calcmode="lin" valueType="num">
                                      <p:cBhvr>
                                        <p:cTn id="53"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4" dur="500" fill="hold"/>
                                        <p:tgtEl>
                                          <p:spTgt spid="3">
                                            <p:txEl>
                                              <p:pRg st="6" end="6"/>
                                            </p:txEl>
                                          </p:spTgt>
                                        </p:tgtEl>
                                        <p:attrNameLst>
                                          <p:attrName>ppt_h</p:attrName>
                                        </p:attrNameLst>
                                      </p:cBhvr>
                                      <p:tavLst>
                                        <p:tav tm="0">
                                          <p:val>
                                            <p:fltVal val="0"/>
                                          </p:val>
                                        </p:tav>
                                        <p:tav tm="100000">
                                          <p:val>
                                            <p:strVal val="#ppt_h"/>
                                          </p:val>
                                        </p:tav>
                                      </p:tavLst>
                                    </p:anim>
                                    <p:anim calcmode="lin" valueType="num">
                                      <p:cBhvr>
                                        <p:cTn id="55" dur="5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56" dur="500"/>
                                        <p:tgtEl>
                                          <p:spTgt spid="3">
                                            <p:txEl>
                                              <p:pRg st="6" end="6"/>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31" presetClass="entr" presetSubtype="0" fill="hold" nodeType="clickEffect">
                                  <p:stCondLst>
                                    <p:cond delay="0"/>
                                  </p:stCondLst>
                                  <p:childTnLst>
                                    <p:set>
                                      <p:cBhvr>
                                        <p:cTn id="60" dur="1" fill="hold">
                                          <p:stCondLst>
                                            <p:cond delay="0"/>
                                          </p:stCondLst>
                                        </p:cTn>
                                        <p:tgtEl>
                                          <p:spTgt spid="3">
                                            <p:txEl>
                                              <p:pRg st="7" end="7"/>
                                            </p:txEl>
                                          </p:spTgt>
                                        </p:tgtEl>
                                        <p:attrNameLst>
                                          <p:attrName>style.visibility</p:attrName>
                                        </p:attrNameLst>
                                      </p:cBhvr>
                                      <p:to>
                                        <p:strVal val="visible"/>
                                      </p:to>
                                    </p:set>
                                    <p:anim calcmode="lin" valueType="num">
                                      <p:cBhvr>
                                        <p:cTn id="61"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62" dur="500" fill="hold"/>
                                        <p:tgtEl>
                                          <p:spTgt spid="3">
                                            <p:txEl>
                                              <p:pRg st="7" end="7"/>
                                            </p:txEl>
                                          </p:spTgt>
                                        </p:tgtEl>
                                        <p:attrNameLst>
                                          <p:attrName>ppt_h</p:attrName>
                                        </p:attrNameLst>
                                      </p:cBhvr>
                                      <p:tavLst>
                                        <p:tav tm="0">
                                          <p:val>
                                            <p:fltVal val="0"/>
                                          </p:val>
                                        </p:tav>
                                        <p:tav tm="100000">
                                          <p:val>
                                            <p:strVal val="#ppt_h"/>
                                          </p:val>
                                        </p:tav>
                                      </p:tavLst>
                                    </p:anim>
                                    <p:anim calcmode="lin" valueType="num">
                                      <p:cBhvr>
                                        <p:cTn id="63" dur="5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64"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664</TotalTime>
  <Words>948</Words>
  <Application>Microsoft Office PowerPoint</Application>
  <PresentationFormat>On-screen Show (4:3)</PresentationFormat>
  <Paragraphs>66</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Institutionalism Vs. The Bible</vt:lpstr>
      <vt:lpstr>Bible Examples of Liberal Thinking</vt:lpstr>
      <vt:lpstr>Bible Examples of Liberal Thinking</vt:lpstr>
      <vt:lpstr>Bible Examples of Liberal Thinking</vt:lpstr>
      <vt:lpstr>Bible Examples of Liberal Thinking</vt:lpstr>
      <vt:lpstr>Bible Examples of Liberal Thinking</vt:lpstr>
      <vt:lpstr>Bible Examples of Liberal Thinking</vt:lpstr>
      <vt:lpstr>Modern Examples of Liberal Thinking</vt:lpstr>
      <vt:lpstr>The Church: God’s Divine Institution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Institutionalism Vs. The Bible</dc:title>
  <dc:creator>Andy</dc:creator>
  <cp:lastModifiedBy>Andy</cp:lastModifiedBy>
  <cp:revision>21</cp:revision>
  <dcterms:created xsi:type="dcterms:W3CDTF">2015-09-12T13:28:59Z</dcterms:created>
  <dcterms:modified xsi:type="dcterms:W3CDTF">2015-10-15T15:40:31Z</dcterms:modified>
</cp:coreProperties>
</file>