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1" r:id="rId5"/>
    <p:sldId id="260" r:id="rId6"/>
    <p:sldId id="263" r:id="rId7"/>
    <p:sldId id="264" r:id="rId8"/>
    <p:sldId id="265" r:id="rId9"/>
    <p:sldId id="266" r:id="rId10"/>
    <p:sldId id="262" r:id="rId11"/>
    <p:sldId id="267" r:id="rId12"/>
    <p:sldId id="268" r:id="rId13"/>
    <p:sldId id="270" r:id="rId14"/>
    <p:sldId id="269" r:id="rId15"/>
    <p:sldId id="271" r:id="rId16"/>
    <p:sldId id="272" r:id="rId17"/>
    <p:sldId id="25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673CDB-B0B7-4453-9D8D-B06CE988C044}" type="datetimeFigureOut">
              <a:rPr lang="en-US" smtClean="0"/>
              <a:t>7/4/2015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33FF84-A02C-4F9D-9628-AA7867D174E7}" type="slidenum">
              <a:rPr lang="en-US" smtClean="0"/>
              <a:t>‹#›</a:t>
            </a:fld>
            <a:endParaRPr lang="en-US"/>
          </a:p>
        </p:txBody>
      </p:sp>
    </p:spTree>
    <p:extLst>
      <p:ext uri="{BB962C8B-B14F-4D97-AF65-F5344CB8AC3E}">
        <p14:creationId xmlns:p14="http://schemas.microsoft.com/office/powerpoint/2010/main" val="1880973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673CDB-B0B7-4453-9D8D-B06CE988C044}" type="datetimeFigureOut">
              <a:rPr lang="en-US" smtClean="0"/>
              <a:t>7/4/2015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33FF84-A02C-4F9D-9628-AA7867D174E7}" type="slidenum">
              <a:rPr lang="en-US" smtClean="0"/>
              <a:t>‹#›</a:t>
            </a:fld>
            <a:endParaRPr lang="en-US"/>
          </a:p>
        </p:txBody>
      </p:sp>
    </p:spTree>
    <p:extLst>
      <p:ext uri="{BB962C8B-B14F-4D97-AF65-F5344CB8AC3E}">
        <p14:creationId xmlns:p14="http://schemas.microsoft.com/office/powerpoint/2010/main" val="4060700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673CDB-B0B7-4453-9D8D-B06CE988C044}" type="datetimeFigureOut">
              <a:rPr lang="en-US" smtClean="0"/>
              <a:t>7/4/2015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33FF84-A02C-4F9D-9628-AA7867D174E7}" type="slidenum">
              <a:rPr lang="en-US" smtClean="0"/>
              <a:t>‹#›</a:t>
            </a:fld>
            <a:endParaRPr lang="en-US"/>
          </a:p>
        </p:txBody>
      </p:sp>
    </p:spTree>
    <p:extLst>
      <p:ext uri="{BB962C8B-B14F-4D97-AF65-F5344CB8AC3E}">
        <p14:creationId xmlns:p14="http://schemas.microsoft.com/office/powerpoint/2010/main" val="2909193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673CDB-B0B7-4453-9D8D-B06CE988C044}" type="datetimeFigureOut">
              <a:rPr lang="en-US" smtClean="0"/>
              <a:t>7/4/2015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33FF84-A02C-4F9D-9628-AA7867D174E7}" type="slidenum">
              <a:rPr lang="en-US" smtClean="0"/>
              <a:t>‹#›</a:t>
            </a:fld>
            <a:endParaRPr lang="en-US"/>
          </a:p>
        </p:txBody>
      </p:sp>
    </p:spTree>
    <p:extLst>
      <p:ext uri="{BB962C8B-B14F-4D97-AF65-F5344CB8AC3E}">
        <p14:creationId xmlns:p14="http://schemas.microsoft.com/office/powerpoint/2010/main" val="374862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673CDB-B0B7-4453-9D8D-B06CE988C044}" type="datetimeFigureOut">
              <a:rPr lang="en-US" smtClean="0"/>
              <a:t>7/4/2015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33FF84-A02C-4F9D-9628-AA7867D174E7}" type="slidenum">
              <a:rPr lang="en-US" smtClean="0"/>
              <a:t>‹#›</a:t>
            </a:fld>
            <a:endParaRPr lang="en-US"/>
          </a:p>
        </p:txBody>
      </p:sp>
    </p:spTree>
    <p:extLst>
      <p:ext uri="{BB962C8B-B14F-4D97-AF65-F5344CB8AC3E}">
        <p14:creationId xmlns:p14="http://schemas.microsoft.com/office/powerpoint/2010/main" val="4084006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673CDB-B0B7-4453-9D8D-B06CE988C044}" type="datetimeFigureOut">
              <a:rPr lang="en-US" smtClean="0"/>
              <a:t>7/4/2015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33FF84-A02C-4F9D-9628-AA7867D174E7}" type="slidenum">
              <a:rPr lang="en-US" smtClean="0"/>
              <a:t>‹#›</a:t>
            </a:fld>
            <a:endParaRPr lang="en-US"/>
          </a:p>
        </p:txBody>
      </p:sp>
    </p:spTree>
    <p:extLst>
      <p:ext uri="{BB962C8B-B14F-4D97-AF65-F5344CB8AC3E}">
        <p14:creationId xmlns:p14="http://schemas.microsoft.com/office/powerpoint/2010/main" val="3194336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673CDB-B0B7-4453-9D8D-B06CE988C044}" type="datetimeFigureOut">
              <a:rPr lang="en-US" smtClean="0"/>
              <a:t>7/4/2015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33FF84-A02C-4F9D-9628-AA7867D174E7}" type="slidenum">
              <a:rPr lang="en-US" smtClean="0"/>
              <a:t>‹#›</a:t>
            </a:fld>
            <a:endParaRPr lang="en-US"/>
          </a:p>
        </p:txBody>
      </p:sp>
    </p:spTree>
    <p:extLst>
      <p:ext uri="{BB962C8B-B14F-4D97-AF65-F5344CB8AC3E}">
        <p14:creationId xmlns:p14="http://schemas.microsoft.com/office/powerpoint/2010/main" val="1559477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673CDB-B0B7-4453-9D8D-B06CE988C044}" type="datetimeFigureOut">
              <a:rPr lang="en-US" smtClean="0"/>
              <a:t>7/4/2015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33FF84-A02C-4F9D-9628-AA7867D174E7}" type="slidenum">
              <a:rPr lang="en-US" smtClean="0"/>
              <a:t>‹#›</a:t>
            </a:fld>
            <a:endParaRPr lang="en-US"/>
          </a:p>
        </p:txBody>
      </p:sp>
    </p:spTree>
    <p:extLst>
      <p:ext uri="{BB962C8B-B14F-4D97-AF65-F5344CB8AC3E}">
        <p14:creationId xmlns:p14="http://schemas.microsoft.com/office/powerpoint/2010/main" val="2481670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673CDB-B0B7-4453-9D8D-B06CE988C044}" type="datetimeFigureOut">
              <a:rPr lang="en-US" smtClean="0"/>
              <a:t>7/4/2015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33FF84-A02C-4F9D-9628-AA7867D174E7}" type="slidenum">
              <a:rPr lang="en-US" smtClean="0"/>
              <a:t>‹#›</a:t>
            </a:fld>
            <a:endParaRPr lang="en-US"/>
          </a:p>
        </p:txBody>
      </p:sp>
    </p:spTree>
    <p:extLst>
      <p:ext uri="{BB962C8B-B14F-4D97-AF65-F5344CB8AC3E}">
        <p14:creationId xmlns:p14="http://schemas.microsoft.com/office/powerpoint/2010/main" val="1780955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673CDB-B0B7-4453-9D8D-B06CE988C044}" type="datetimeFigureOut">
              <a:rPr lang="en-US" smtClean="0"/>
              <a:t>7/4/2015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33FF84-A02C-4F9D-9628-AA7867D174E7}" type="slidenum">
              <a:rPr lang="en-US" smtClean="0"/>
              <a:t>‹#›</a:t>
            </a:fld>
            <a:endParaRPr lang="en-US"/>
          </a:p>
        </p:txBody>
      </p:sp>
    </p:spTree>
    <p:extLst>
      <p:ext uri="{BB962C8B-B14F-4D97-AF65-F5344CB8AC3E}">
        <p14:creationId xmlns:p14="http://schemas.microsoft.com/office/powerpoint/2010/main" val="1144550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673CDB-B0B7-4453-9D8D-B06CE988C044}" type="datetimeFigureOut">
              <a:rPr lang="en-US" smtClean="0"/>
              <a:t>7/4/2015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33FF84-A02C-4F9D-9628-AA7867D174E7}" type="slidenum">
              <a:rPr lang="en-US" smtClean="0"/>
              <a:t>‹#›</a:t>
            </a:fld>
            <a:endParaRPr lang="en-US"/>
          </a:p>
        </p:txBody>
      </p:sp>
    </p:spTree>
    <p:extLst>
      <p:ext uri="{BB962C8B-B14F-4D97-AF65-F5344CB8AC3E}">
        <p14:creationId xmlns:p14="http://schemas.microsoft.com/office/powerpoint/2010/main" val="1344763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673CDB-B0B7-4453-9D8D-B06CE988C044}" type="datetimeFigureOut">
              <a:rPr lang="en-US" smtClean="0"/>
              <a:t>7/4/2015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33FF84-A02C-4F9D-9628-AA7867D174E7}" type="slidenum">
              <a:rPr lang="en-US" smtClean="0"/>
              <a:t>‹#›</a:t>
            </a:fld>
            <a:endParaRPr lang="en-US"/>
          </a:p>
        </p:txBody>
      </p:sp>
    </p:spTree>
    <p:extLst>
      <p:ext uri="{BB962C8B-B14F-4D97-AF65-F5344CB8AC3E}">
        <p14:creationId xmlns:p14="http://schemas.microsoft.com/office/powerpoint/2010/main" val="3238521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61458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Drawing near to God requires us to be at peace with God.</a:t>
            </a:r>
            <a:endParaRPr lang="en-US" b="1" dirty="0"/>
          </a:p>
        </p:txBody>
      </p:sp>
      <p:sp>
        <p:nvSpPr>
          <p:cNvPr id="3" name="Content Placeholder 2"/>
          <p:cNvSpPr>
            <a:spLocks noGrp="1"/>
          </p:cNvSpPr>
          <p:nvPr>
            <p:ph idx="1"/>
          </p:nvPr>
        </p:nvSpPr>
        <p:spPr>
          <a:xfrm>
            <a:off x="457200" y="1905000"/>
            <a:ext cx="8229600" cy="4221163"/>
          </a:xfrm>
        </p:spPr>
        <p:txBody>
          <a:bodyPr/>
          <a:lstStyle/>
          <a:p>
            <a:pPr marL="514350" indent="-514350">
              <a:buFont typeface="+mj-lt"/>
              <a:buAutoNum type="arabicPeriod"/>
            </a:pPr>
            <a:r>
              <a:rPr lang="en-US" b="1" dirty="0" smtClean="0"/>
              <a:t>Our sin causes us to be enemies of God.</a:t>
            </a:r>
          </a:p>
          <a:p>
            <a:pPr marL="514350" indent="-514350">
              <a:buFont typeface="+mj-lt"/>
              <a:buAutoNum type="arabicPeriod"/>
            </a:pPr>
            <a:r>
              <a:rPr lang="en-US" b="1" dirty="0" smtClean="0"/>
              <a:t>Our desire for the world causes us to be enemies of God. </a:t>
            </a:r>
            <a:endParaRPr lang="en-US" b="1" dirty="0"/>
          </a:p>
        </p:txBody>
      </p:sp>
      <p:sp>
        <p:nvSpPr>
          <p:cNvPr id="4" name="Rounded Rectangle 3"/>
          <p:cNvSpPr/>
          <p:nvPr/>
        </p:nvSpPr>
        <p:spPr>
          <a:xfrm>
            <a:off x="685800" y="3657600"/>
            <a:ext cx="7772400" cy="2971800"/>
          </a:xfrm>
          <a:prstGeom prst="round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219200" y="3962400"/>
            <a:ext cx="6629400" cy="2246769"/>
          </a:xfrm>
          <a:prstGeom prst="rect">
            <a:avLst/>
          </a:prstGeom>
          <a:noFill/>
        </p:spPr>
        <p:txBody>
          <a:bodyPr wrap="square" rtlCol="0">
            <a:spAutoFit/>
          </a:bodyPr>
          <a:lstStyle/>
          <a:p>
            <a:r>
              <a:rPr lang="en-US" sz="2800" dirty="0" smtClean="0"/>
              <a:t>“</a:t>
            </a:r>
            <a:r>
              <a:rPr lang="en-US" sz="2800" dirty="0"/>
              <a:t>Adulterers and adulteresses! Do you not know that friendship with the world is enmity with God? Whoever therefore wants to be a friend of the world makes himself an enemy of </a:t>
            </a:r>
            <a:r>
              <a:rPr lang="en-US" sz="2800" dirty="0" smtClean="0"/>
              <a:t>God” (James 4:4).</a:t>
            </a:r>
            <a:endParaRPr lang="en-US" sz="2800" dirty="0"/>
          </a:p>
        </p:txBody>
      </p:sp>
    </p:spTree>
    <p:extLst>
      <p:ext uri="{BB962C8B-B14F-4D97-AF65-F5344CB8AC3E}">
        <p14:creationId xmlns:p14="http://schemas.microsoft.com/office/powerpoint/2010/main" val="4067287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Drawing near to God requires us to be at peace with God.</a:t>
            </a:r>
            <a:endParaRPr lang="en-US" b="1" dirty="0"/>
          </a:p>
        </p:txBody>
      </p:sp>
      <p:sp>
        <p:nvSpPr>
          <p:cNvPr id="3" name="Content Placeholder 2"/>
          <p:cNvSpPr>
            <a:spLocks noGrp="1"/>
          </p:cNvSpPr>
          <p:nvPr>
            <p:ph idx="1"/>
          </p:nvPr>
        </p:nvSpPr>
        <p:spPr>
          <a:xfrm>
            <a:off x="457200" y="1905000"/>
            <a:ext cx="8229600" cy="4221163"/>
          </a:xfrm>
        </p:spPr>
        <p:txBody>
          <a:bodyPr/>
          <a:lstStyle/>
          <a:p>
            <a:pPr marL="514350" indent="-514350">
              <a:buFont typeface="+mj-lt"/>
              <a:buAutoNum type="arabicPeriod"/>
            </a:pPr>
            <a:r>
              <a:rPr lang="en-US" b="1" dirty="0" smtClean="0"/>
              <a:t>Our sin causes us to be enemies of God.</a:t>
            </a:r>
          </a:p>
          <a:p>
            <a:pPr marL="514350" indent="-514350">
              <a:buFont typeface="+mj-lt"/>
              <a:buAutoNum type="arabicPeriod"/>
            </a:pPr>
            <a:r>
              <a:rPr lang="en-US" b="1" dirty="0" smtClean="0"/>
              <a:t>Our desire for the world causes us to be enemies of God. </a:t>
            </a:r>
            <a:endParaRPr lang="en-US" b="1" dirty="0"/>
          </a:p>
        </p:txBody>
      </p:sp>
      <p:sp>
        <p:nvSpPr>
          <p:cNvPr id="4" name="Rounded Rectangle 3"/>
          <p:cNvSpPr/>
          <p:nvPr/>
        </p:nvSpPr>
        <p:spPr>
          <a:xfrm>
            <a:off x="685800" y="3657600"/>
            <a:ext cx="7772400" cy="2971800"/>
          </a:xfrm>
          <a:prstGeom prst="round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219200" y="3886200"/>
            <a:ext cx="6629400" cy="2677656"/>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t>1 John 2:15-16 – </a:t>
            </a:r>
            <a:r>
              <a:rPr lang="en-US" sz="2800" i="1" dirty="0" smtClean="0"/>
              <a:t>“lust of the flesh, lust of the eyes, pride of life”</a:t>
            </a:r>
            <a:endParaRPr lang="en-US" sz="2800" dirty="0" smtClean="0"/>
          </a:p>
          <a:p>
            <a:pPr marL="457200" indent="-457200">
              <a:buFont typeface="Arial" panose="020B0604020202020204" pitchFamily="34" charset="0"/>
              <a:buChar char="•"/>
            </a:pPr>
            <a:r>
              <a:rPr lang="en-US" sz="2800" dirty="0" smtClean="0"/>
              <a:t>James </a:t>
            </a:r>
            <a:r>
              <a:rPr lang="en-US" sz="2800" dirty="0"/>
              <a:t>1:27 – </a:t>
            </a:r>
            <a:r>
              <a:rPr lang="en-US" sz="2800" i="1" dirty="0"/>
              <a:t>“keep oneself unspotted from the world”</a:t>
            </a:r>
            <a:endParaRPr lang="en-US" sz="2800" dirty="0"/>
          </a:p>
          <a:p>
            <a:pPr marL="457200" indent="-457200">
              <a:buFont typeface="Arial" panose="020B0604020202020204" pitchFamily="34" charset="0"/>
              <a:buChar char="•"/>
            </a:pPr>
            <a:r>
              <a:rPr lang="en-US" sz="2800" dirty="0" smtClean="0"/>
              <a:t>2 </a:t>
            </a:r>
            <a:r>
              <a:rPr lang="en-US" sz="2800" dirty="0"/>
              <a:t>Cor. 6:17-18 – </a:t>
            </a:r>
            <a:r>
              <a:rPr lang="en-US" sz="2800" i="1" dirty="0"/>
              <a:t>“come out from among them and be separate”</a:t>
            </a:r>
            <a:endParaRPr lang="en-US" sz="2800" dirty="0"/>
          </a:p>
        </p:txBody>
      </p:sp>
    </p:spTree>
    <p:extLst>
      <p:ext uri="{BB962C8B-B14F-4D97-AF65-F5344CB8AC3E}">
        <p14:creationId xmlns:p14="http://schemas.microsoft.com/office/powerpoint/2010/main" val="4020671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Drawing near to God requires us to be at peace with others.</a:t>
            </a:r>
            <a:endParaRPr lang="en-US" b="1" dirty="0"/>
          </a:p>
        </p:txBody>
      </p:sp>
      <p:sp>
        <p:nvSpPr>
          <p:cNvPr id="3" name="Content Placeholder 2"/>
          <p:cNvSpPr>
            <a:spLocks noGrp="1"/>
          </p:cNvSpPr>
          <p:nvPr>
            <p:ph idx="1"/>
          </p:nvPr>
        </p:nvSpPr>
        <p:spPr>
          <a:xfrm>
            <a:off x="457200" y="1905000"/>
            <a:ext cx="8229600" cy="4221163"/>
          </a:xfrm>
        </p:spPr>
        <p:txBody>
          <a:bodyPr/>
          <a:lstStyle/>
          <a:p>
            <a:r>
              <a:rPr lang="en-US" dirty="0" smtClean="0"/>
              <a:t>“…live in peace; and the God of love and peace will be with you” (2 Cor. 13:11). </a:t>
            </a:r>
          </a:p>
          <a:p>
            <a:endParaRPr lang="en-US" sz="800" dirty="0" smtClean="0"/>
          </a:p>
          <a:p>
            <a:r>
              <a:rPr lang="en-US" dirty="0" smtClean="0"/>
              <a:t>“Pursue peace with all people, and holiness, without which no one will see the Lord”        (Heb. 12:14).</a:t>
            </a:r>
          </a:p>
          <a:p>
            <a:endParaRPr lang="en-US" dirty="0" smtClean="0"/>
          </a:p>
        </p:txBody>
      </p:sp>
    </p:spTree>
    <p:extLst>
      <p:ext uri="{BB962C8B-B14F-4D97-AF65-F5344CB8AC3E}">
        <p14:creationId xmlns:p14="http://schemas.microsoft.com/office/powerpoint/2010/main" val="198761609"/>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God teaches us how to be at peace with others.</a:t>
            </a:r>
            <a:endParaRPr lang="en-US" b="1" dirty="0"/>
          </a:p>
        </p:txBody>
      </p:sp>
      <p:sp>
        <p:nvSpPr>
          <p:cNvPr id="3" name="Content Placeholder 2"/>
          <p:cNvSpPr>
            <a:spLocks noGrp="1"/>
          </p:cNvSpPr>
          <p:nvPr>
            <p:ph idx="1"/>
          </p:nvPr>
        </p:nvSpPr>
        <p:spPr>
          <a:xfrm>
            <a:off x="457200" y="1905000"/>
            <a:ext cx="8229600" cy="4221163"/>
          </a:xfrm>
        </p:spPr>
        <p:txBody>
          <a:bodyPr>
            <a:normAutofit/>
          </a:bodyPr>
          <a:lstStyle/>
          <a:p>
            <a:r>
              <a:rPr lang="en-US" dirty="0" smtClean="0"/>
              <a:t>“But if you have bitter envy and self-seeking in your hearts, do not boast and lie against the truth. This wisdom does not descend from above, but is earthly, sensual, demonic” (James 3:14-15).</a:t>
            </a:r>
          </a:p>
          <a:p>
            <a:endParaRPr lang="en-US" sz="1050" dirty="0" smtClean="0"/>
          </a:p>
          <a:p>
            <a:r>
              <a:rPr lang="en-US" dirty="0" smtClean="0"/>
              <a:t>Bitter envy = </a:t>
            </a:r>
            <a:r>
              <a:rPr lang="en-US" smtClean="0"/>
              <a:t>wounded </a:t>
            </a:r>
            <a:r>
              <a:rPr lang="en-US" smtClean="0"/>
              <a:t>pride</a:t>
            </a:r>
            <a:endParaRPr lang="en-US" dirty="0" smtClean="0"/>
          </a:p>
          <a:p>
            <a:r>
              <a:rPr lang="en-US" dirty="0" smtClean="0"/>
              <a:t>Self-seeking = “me first”</a:t>
            </a:r>
          </a:p>
        </p:txBody>
      </p:sp>
    </p:spTree>
    <p:extLst>
      <p:ext uri="{BB962C8B-B14F-4D97-AF65-F5344CB8AC3E}">
        <p14:creationId xmlns:p14="http://schemas.microsoft.com/office/powerpoint/2010/main" val="1753770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God teaches us how to be at peace with others.</a:t>
            </a:r>
            <a:endParaRPr lang="en-US" b="1" dirty="0"/>
          </a:p>
        </p:txBody>
      </p:sp>
      <p:sp>
        <p:nvSpPr>
          <p:cNvPr id="3" name="Content Placeholder 2"/>
          <p:cNvSpPr>
            <a:spLocks noGrp="1"/>
          </p:cNvSpPr>
          <p:nvPr>
            <p:ph idx="1"/>
          </p:nvPr>
        </p:nvSpPr>
        <p:spPr/>
        <p:txBody>
          <a:bodyPr/>
          <a:lstStyle/>
          <a:p>
            <a:pPr lvl="0"/>
            <a:r>
              <a:rPr lang="en-US" dirty="0" smtClean="0"/>
              <a:t>When I follow the wisdom of the world…</a:t>
            </a:r>
          </a:p>
          <a:p>
            <a:pPr lvl="0"/>
            <a:endParaRPr lang="en-US" sz="800" dirty="0" smtClean="0"/>
          </a:p>
          <a:p>
            <a:pPr lvl="0"/>
            <a:r>
              <a:rPr lang="en-US" dirty="0" smtClean="0"/>
              <a:t>I </a:t>
            </a:r>
            <a:r>
              <a:rPr lang="en-US" dirty="0"/>
              <a:t>will go to </a:t>
            </a:r>
            <a:r>
              <a:rPr lang="en-US" i="1" dirty="0"/>
              <a:t>war</a:t>
            </a:r>
            <a:r>
              <a:rPr lang="en-US" dirty="0"/>
              <a:t> </a:t>
            </a:r>
            <a:r>
              <a:rPr lang="en-US" dirty="0" smtClean="0"/>
              <a:t>with others </a:t>
            </a:r>
            <a:r>
              <a:rPr lang="en-US" dirty="0"/>
              <a:t>(4:1-2). I will </a:t>
            </a:r>
            <a:r>
              <a:rPr lang="en-US" i="1" dirty="0"/>
              <a:t>fight</a:t>
            </a:r>
            <a:r>
              <a:rPr lang="en-US" dirty="0"/>
              <a:t> with others to defend my pride and to get what I want.  </a:t>
            </a:r>
          </a:p>
          <a:p>
            <a:pPr lvl="0"/>
            <a:r>
              <a:rPr lang="en-US" dirty="0"/>
              <a:t>When they anger me or disappoint me, I will </a:t>
            </a:r>
            <a:r>
              <a:rPr lang="en-US" i="1" dirty="0"/>
              <a:t>speak</a:t>
            </a:r>
            <a:r>
              <a:rPr lang="en-US" dirty="0"/>
              <a:t> </a:t>
            </a:r>
            <a:r>
              <a:rPr lang="en-US" i="1" dirty="0"/>
              <a:t>evil</a:t>
            </a:r>
            <a:r>
              <a:rPr lang="en-US" dirty="0"/>
              <a:t> of them and </a:t>
            </a:r>
            <a:r>
              <a:rPr lang="en-US" i="1" dirty="0"/>
              <a:t>judge</a:t>
            </a:r>
            <a:r>
              <a:rPr lang="en-US" dirty="0"/>
              <a:t> them (vs. 11-12).</a:t>
            </a:r>
          </a:p>
          <a:p>
            <a:endParaRPr lang="en-US" dirty="0"/>
          </a:p>
        </p:txBody>
      </p:sp>
    </p:spTree>
    <p:extLst>
      <p:ext uri="{BB962C8B-B14F-4D97-AF65-F5344CB8AC3E}">
        <p14:creationId xmlns:p14="http://schemas.microsoft.com/office/powerpoint/2010/main" val="3641053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God teaches us how to be at peace with others.</a:t>
            </a:r>
            <a:endParaRPr lang="en-US" b="1" dirty="0"/>
          </a:p>
        </p:txBody>
      </p:sp>
      <p:sp>
        <p:nvSpPr>
          <p:cNvPr id="3" name="Content Placeholder 2"/>
          <p:cNvSpPr>
            <a:spLocks noGrp="1"/>
          </p:cNvSpPr>
          <p:nvPr>
            <p:ph idx="1"/>
          </p:nvPr>
        </p:nvSpPr>
        <p:spPr/>
        <p:txBody>
          <a:bodyPr>
            <a:normAutofit/>
          </a:bodyPr>
          <a:lstStyle/>
          <a:p>
            <a:pPr lvl="0"/>
            <a:r>
              <a:rPr lang="en-US" dirty="0" smtClean="0"/>
              <a:t>James 3:17 - the wisdom that is from above…</a:t>
            </a:r>
          </a:p>
          <a:p>
            <a:pPr lvl="0"/>
            <a:r>
              <a:rPr lang="en-US" dirty="0" smtClean="0"/>
              <a:t>is first pure</a:t>
            </a:r>
          </a:p>
          <a:p>
            <a:pPr lvl="0"/>
            <a:r>
              <a:rPr lang="en-US" dirty="0" smtClean="0"/>
              <a:t>then peaceable</a:t>
            </a:r>
          </a:p>
          <a:p>
            <a:pPr lvl="0"/>
            <a:r>
              <a:rPr lang="en-US" dirty="0" smtClean="0"/>
              <a:t>gentle</a:t>
            </a:r>
          </a:p>
          <a:p>
            <a:pPr lvl="0"/>
            <a:r>
              <a:rPr lang="en-US" dirty="0" smtClean="0"/>
              <a:t>willing to yield</a:t>
            </a:r>
          </a:p>
          <a:p>
            <a:pPr lvl="0"/>
            <a:r>
              <a:rPr lang="en-US" dirty="0" smtClean="0"/>
              <a:t>full of mercy and good fruits</a:t>
            </a:r>
          </a:p>
          <a:p>
            <a:pPr lvl="0"/>
            <a:r>
              <a:rPr lang="en-US" dirty="0" smtClean="0"/>
              <a:t>without partiality and without hypocrisy</a:t>
            </a:r>
          </a:p>
        </p:txBody>
      </p:sp>
    </p:spTree>
    <p:extLst>
      <p:ext uri="{BB962C8B-B14F-4D97-AF65-F5344CB8AC3E}">
        <p14:creationId xmlns:p14="http://schemas.microsoft.com/office/powerpoint/2010/main" val="982122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When are we most like God?</a:t>
            </a:r>
            <a:endParaRPr lang="en-US" b="1" dirty="0">
              <a:solidFill>
                <a:schemeClr val="bg1"/>
              </a:solidFill>
            </a:endParaRPr>
          </a:p>
        </p:txBody>
      </p:sp>
      <p:sp>
        <p:nvSpPr>
          <p:cNvPr id="3" name="Content Placeholder 2"/>
          <p:cNvSpPr>
            <a:spLocks noGrp="1"/>
          </p:cNvSpPr>
          <p:nvPr>
            <p:ph idx="1"/>
          </p:nvPr>
        </p:nvSpPr>
        <p:spPr/>
        <p:txBody>
          <a:bodyPr/>
          <a:lstStyle/>
          <a:p>
            <a:r>
              <a:rPr lang="en-US" dirty="0">
                <a:solidFill>
                  <a:schemeClr val="bg1"/>
                </a:solidFill>
              </a:rPr>
              <a:t>“Blessed are the peacemakers, for they shall be called sons of God” (Matt. 5:9). </a:t>
            </a:r>
            <a:endParaRPr lang="en-US" dirty="0" smtClean="0">
              <a:solidFill>
                <a:schemeClr val="bg1"/>
              </a:solidFill>
            </a:endParaRPr>
          </a:p>
          <a:p>
            <a:pPr marL="0" indent="0">
              <a:buNone/>
            </a:pPr>
            <a:endParaRPr lang="en-US" sz="1000" dirty="0" smtClean="0">
              <a:solidFill>
                <a:schemeClr val="bg1"/>
              </a:solidFill>
            </a:endParaRPr>
          </a:p>
          <a:p>
            <a:pPr lvl="0"/>
            <a:r>
              <a:rPr lang="en-US" dirty="0">
                <a:solidFill>
                  <a:schemeClr val="bg1"/>
                </a:solidFill>
              </a:rPr>
              <a:t>Let us deal properly with the sin in our life.</a:t>
            </a:r>
          </a:p>
          <a:p>
            <a:pPr lvl="0"/>
            <a:r>
              <a:rPr lang="en-US" dirty="0">
                <a:solidFill>
                  <a:schemeClr val="bg1"/>
                </a:solidFill>
              </a:rPr>
              <a:t>Let us maintain the right relationship with the world.</a:t>
            </a:r>
          </a:p>
          <a:p>
            <a:pPr lvl="0"/>
            <a:r>
              <a:rPr lang="en-US" dirty="0">
                <a:solidFill>
                  <a:schemeClr val="bg1"/>
                </a:solidFill>
              </a:rPr>
              <a:t>And let us strive to learn how to be at peace with all men. </a:t>
            </a:r>
          </a:p>
        </p:txBody>
      </p:sp>
    </p:spTree>
    <p:extLst>
      <p:ext uri="{BB962C8B-B14F-4D97-AF65-F5344CB8AC3E}">
        <p14:creationId xmlns:p14="http://schemas.microsoft.com/office/powerpoint/2010/main" val="1495910686"/>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62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franthony.com/wp-content/uploads/2014/05/peace-in-sand.jpg"/>
          <p:cNvPicPr>
            <a:picLocks noChangeAspect="1" noChangeArrowheads="1"/>
          </p:cNvPicPr>
          <p:nvPr/>
        </p:nvPicPr>
        <p:blipFill rotWithShape="1">
          <a:blip r:embed="rId2">
            <a:extLst>
              <a:ext uri="{28A0092B-C50C-407E-A947-70E740481C1C}">
                <a14:useLocalDpi xmlns:a14="http://schemas.microsoft.com/office/drawing/2010/main" val="0"/>
              </a:ext>
            </a:extLst>
          </a:blip>
          <a:srcRect l="11066"/>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1043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We have been created for fellowship with God</a:t>
            </a:r>
          </a:p>
        </p:txBody>
      </p:sp>
      <p:sp>
        <p:nvSpPr>
          <p:cNvPr id="3" name="Content Placeholder 2"/>
          <p:cNvSpPr>
            <a:spLocks noGrp="1"/>
          </p:cNvSpPr>
          <p:nvPr>
            <p:ph idx="1"/>
          </p:nvPr>
        </p:nvSpPr>
        <p:spPr/>
        <p:txBody>
          <a:bodyPr/>
          <a:lstStyle/>
          <a:p>
            <a:r>
              <a:rPr lang="en-US" dirty="0" smtClean="0"/>
              <a:t>“Draw near to God and He will draw near to you…” (James 4:8). </a:t>
            </a:r>
            <a:endParaRPr lang="en-US" dirty="0"/>
          </a:p>
        </p:txBody>
      </p:sp>
      <p:pic>
        <p:nvPicPr>
          <p:cNvPr id="2050" name="Picture 2" descr="http://guardianlv.com/wp-content/uploads/2014/10/Atheists-Fail-to-Understand-Both-God-and-Man-e141390794382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3429000"/>
            <a:ext cx="5334000" cy="2917031"/>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5764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Peace?</a:t>
            </a:r>
            <a:endParaRPr lang="en-US" b="1" dirty="0"/>
          </a:p>
        </p:txBody>
      </p:sp>
      <p:sp>
        <p:nvSpPr>
          <p:cNvPr id="3" name="Content Placeholder 2"/>
          <p:cNvSpPr>
            <a:spLocks noGrp="1"/>
          </p:cNvSpPr>
          <p:nvPr>
            <p:ph idx="1"/>
          </p:nvPr>
        </p:nvSpPr>
        <p:spPr>
          <a:xfrm>
            <a:off x="457200" y="1600200"/>
            <a:ext cx="8229600" cy="4876800"/>
          </a:xfrm>
        </p:spPr>
        <p:txBody>
          <a:bodyPr>
            <a:normAutofit/>
          </a:bodyPr>
          <a:lstStyle/>
          <a:p>
            <a:pPr lvl="0"/>
            <a:r>
              <a:rPr lang="en-US" dirty="0"/>
              <a:t>In the OT </a:t>
            </a:r>
            <a:r>
              <a:rPr lang="en-US" dirty="0" smtClean="0"/>
              <a:t>peace refers </a:t>
            </a:r>
            <a:r>
              <a:rPr lang="en-US" dirty="0"/>
              <a:t>to the completeness, soundness, and well-being of the total person. The emphasis was often upon the physical: security, contentment, and the absence of war or conflict.  </a:t>
            </a:r>
          </a:p>
          <a:p>
            <a:pPr lvl="0"/>
            <a:r>
              <a:rPr lang="en-US" dirty="0"/>
              <a:t>In the NT, the emphasis of peace is often upon one’s inner tranquility; a combination of hope, trust, and quiet in the mind and soul, brought about by a reconciliation with God. </a:t>
            </a:r>
          </a:p>
          <a:p>
            <a:endParaRPr lang="en-US" dirty="0"/>
          </a:p>
        </p:txBody>
      </p:sp>
    </p:spTree>
    <p:extLst>
      <p:ext uri="{BB962C8B-B14F-4D97-AF65-F5344CB8AC3E}">
        <p14:creationId xmlns:p14="http://schemas.microsoft.com/office/powerpoint/2010/main" val="3697338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Drawing near to God requires us to be at peace with God.</a:t>
            </a:r>
            <a:endParaRPr lang="en-US" b="1" dirty="0"/>
          </a:p>
        </p:txBody>
      </p:sp>
      <p:sp>
        <p:nvSpPr>
          <p:cNvPr id="3" name="Content Placeholder 2"/>
          <p:cNvSpPr>
            <a:spLocks noGrp="1"/>
          </p:cNvSpPr>
          <p:nvPr>
            <p:ph idx="1"/>
          </p:nvPr>
        </p:nvSpPr>
        <p:spPr>
          <a:xfrm>
            <a:off x="457200" y="1905000"/>
            <a:ext cx="8229600" cy="4221163"/>
          </a:xfrm>
        </p:spPr>
        <p:txBody>
          <a:bodyPr/>
          <a:lstStyle/>
          <a:p>
            <a:pPr marL="514350" indent="-514350">
              <a:buFont typeface="+mj-lt"/>
              <a:buAutoNum type="arabicPeriod"/>
            </a:pPr>
            <a:r>
              <a:rPr lang="en-US" b="1" dirty="0" smtClean="0"/>
              <a:t>Our sin causes us to be enemies of God.</a:t>
            </a:r>
          </a:p>
        </p:txBody>
      </p:sp>
    </p:spTree>
    <p:extLst>
      <p:ext uri="{BB962C8B-B14F-4D97-AF65-F5344CB8AC3E}">
        <p14:creationId xmlns:p14="http://schemas.microsoft.com/office/powerpoint/2010/main" val="2808819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Drawing near to God requires us to be at peace with God.</a:t>
            </a:r>
            <a:endParaRPr lang="en-US" b="1" dirty="0"/>
          </a:p>
        </p:txBody>
      </p:sp>
      <p:sp>
        <p:nvSpPr>
          <p:cNvPr id="3" name="Content Placeholder 2"/>
          <p:cNvSpPr>
            <a:spLocks noGrp="1"/>
          </p:cNvSpPr>
          <p:nvPr>
            <p:ph idx="1"/>
          </p:nvPr>
        </p:nvSpPr>
        <p:spPr>
          <a:xfrm>
            <a:off x="457200" y="1905000"/>
            <a:ext cx="8229600" cy="4221163"/>
          </a:xfrm>
        </p:spPr>
        <p:txBody>
          <a:bodyPr/>
          <a:lstStyle/>
          <a:p>
            <a:pPr marL="514350" indent="-514350">
              <a:buFont typeface="+mj-lt"/>
              <a:buAutoNum type="arabicPeriod"/>
            </a:pPr>
            <a:r>
              <a:rPr lang="en-US" b="1" dirty="0" smtClean="0"/>
              <a:t>Our sin causes us to be enemies of God.</a:t>
            </a:r>
          </a:p>
        </p:txBody>
      </p:sp>
      <p:sp>
        <p:nvSpPr>
          <p:cNvPr id="4" name="Rounded Rectangle 3"/>
          <p:cNvSpPr/>
          <p:nvPr/>
        </p:nvSpPr>
        <p:spPr>
          <a:xfrm>
            <a:off x="685800" y="2895600"/>
            <a:ext cx="7772400" cy="3505200"/>
          </a:xfrm>
          <a:prstGeom prst="round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219200" y="3200400"/>
            <a:ext cx="6629400" cy="1815882"/>
          </a:xfrm>
          <a:prstGeom prst="rect">
            <a:avLst/>
          </a:prstGeom>
          <a:noFill/>
        </p:spPr>
        <p:txBody>
          <a:bodyPr wrap="square" rtlCol="0">
            <a:spAutoFit/>
          </a:bodyPr>
          <a:lstStyle/>
          <a:p>
            <a:r>
              <a:rPr lang="en-US" sz="2800" dirty="0" smtClean="0"/>
              <a:t>“Draw near to God and He will draw near to you. Cleanse your hands, you sinners; and purify your hearts, you double-minded” (James 4:8).</a:t>
            </a:r>
            <a:endParaRPr lang="en-US" sz="2800" dirty="0"/>
          </a:p>
        </p:txBody>
      </p:sp>
    </p:spTree>
    <p:extLst>
      <p:ext uri="{BB962C8B-B14F-4D97-AF65-F5344CB8AC3E}">
        <p14:creationId xmlns:p14="http://schemas.microsoft.com/office/powerpoint/2010/main" val="2312111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Drawing near to God requires us to be at peace with God.</a:t>
            </a:r>
            <a:endParaRPr lang="en-US" b="1" dirty="0"/>
          </a:p>
        </p:txBody>
      </p:sp>
      <p:sp>
        <p:nvSpPr>
          <p:cNvPr id="3" name="Content Placeholder 2"/>
          <p:cNvSpPr>
            <a:spLocks noGrp="1"/>
          </p:cNvSpPr>
          <p:nvPr>
            <p:ph idx="1"/>
          </p:nvPr>
        </p:nvSpPr>
        <p:spPr>
          <a:xfrm>
            <a:off x="457200" y="1905000"/>
            <a:ext cx="8229600" cy="4221163"/>
          </a:xfrm>
        </p:spPr>
        <p:txBody>
          <a:bodyPr/>
          <a:lstStyle/>
          <a:p>
            <a:pPr marL="514350" indent="-514350">
              <a:buFont typeface="+mj-lt"/>
              <a:buAutoNum type="arabicPeriod"/>
            </a:pPr>
            <a:r>
              <a:rPr lang="en-US" b="1" dirty="0" smtClean="0"/>
              <a:t>Our sin causes us to be enemies of God.</a:t>
            </a:r>
          </a:p>
        </p:txBody>
      </p:sp>
      <p:sp>
        <p:nvSpPr>
          <p:cNvPr id="4" name="Rounded Rectangle 3"/>
          <p:cNvSpPr/>
          <p:nvPr/>
        </p:nvSpPr>
        <p:spPr>
          <a:xfrm>
            <a:off x="685800" y="2895600"/>
            <a:ext cx="7772400" cy="3505200"/>
          </a:xfrm>
          <a:prstGeom prst="round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219200" y="3124200"/>
            <a:ext cx="6629400" cy="3108543"/>
          </a:xfrm>
          <a:prstGeom prst="rect">
            <a:avLst/>
          </a:prstGeom>
          <a:noFill/>
        </p:spPr>
        <p:txBody>
          <a:bodyPr wrap="square" rtlCol="0">
            <a:spAutoFit/>
          </a:bodyPr>
          <a:lstStyle/>
          <a:p>
            <a:r>
              <a:rPr lang="en-US" sz="2800" dirty="0" smtClean="0"/>
              <a:t>“and by Him to reconcile all things to Himself, by Him, whether things on earth or things in heaven, having made peace through the blood of His cross. And you, who once were alienated and enemies in your mind by wicked works, yet now He has reconciled” (Col. 1:20-21).</a:t>
            </a:r>
            <a:endParaRPr lang="en-US" sz="2800" dirty="0"/>
          </a:p>
        </p:txBody>
      </p:sp>
    </p:spTree>
    <p:extLst>
      <p:ext uri="{BB962C8B-B14F-4D97-AF65-F5344CB8AC3E}">
        <p14:creationId xmlns:p14="http://schemas.microsoft.com/office/powerpoint/2010/main" val="3445857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Drawing near to God requires us to be at peace with God.</a:t>
            </a:r>
            <a:endParaRPr lang="en-US" b="1" dirty="0"/>
          </a:p>
        </p:txBody>
      </p:sp>
      <p:sp>
        <p:nvSpPr>
          <p:cNvPr id="3" name="Content Placeholder 2"/>
          <p:cNvSpPr>
            <a:spLocks noGrp="1"/>
          </p:cNvSpPr>
          <p:nvPr>
            <p:ph idx="1"/>
          </p:nvPr>
        </p:nvSpPr>
        <p:spPr>
          <a:xfrm>
            <a:off x="457200" y="1905000"/>
            <a:ext cx="8229600" cy="4221163"/>
          </a:xfrm>
        </p:spPr>
        <p:txBody>
          <a:bodyPr/>
          <a:lstStyle/>
          <a:p>
            <a:pPr marL="514350" indent="-514350">
              <a:buFont typeface="+mj-lt"/>
              <a:buAutoNum type="arabicPeriod"/>
            </a:pPr>
            <a:r>
              <a:rPr lang="en-US" b="1" dirty="0" smtClean="0"/>
              <a:t>Our sin causes us to be enemies of God.</a:t>
            </a:r>
          </a:p>
        </p:txBody>
      </p:sp>
      <p:sp>
        <p:nvSpPr>
          <p:cNvPr id="4" name="Rounded Rectangle 3"/>
          <p:cNvSpPr/>
          <p:nvPr/>
        </p:nvSpPr>
        <p:spPr>
          <a:xfrm>
            <a:off x="685800" y="2895600"/>
            <a:ext cx="7772400" cy="3505200"/>
          </a:xfrm>
          <a:prstGeom prst="round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219200" y="3200400"/>
            <a:ext cx="6629400" cy="2246769"/>
          </a:xfrm>
          <a:prstGeom prst="rect">
            <a:avLst/>
          </a:prstGeom>
          <a:noFill/>
        </p:spPr>
        <p:txBody>
          <a:bodyPr wrap="square" rtlCol="0">
            <a:spAutoFit/>
          </a:bodyPr>
          <a:lstStyle/>
          <a:p>
            <a:r>
              <a:rPr lang="en-US" sz="2800" dirty="0" smtClean="0"/>
              <a:t>“When I kept silent, my bones grew old through my groaning all the day long. </a:t>
            </a:r>
          </a:p>
          <a:p>
            <a:r>
              <a:rPr lang="en-US" sz="2800" dirty="0" smtClean="0"/>
              <a:t>For day and night Your hand was heavy upon me; my vitality was turned into the drought of summer” (Psalm 32:3-4).</a:t>
            </a:r>
            <a:endParaRPr lang="en-US" sz="2800" dirty="0"/>
          </a:p>
        </p:txBody>
      </p:sp>
    </p:spTree>
    <p:extLst>
      <p:ext uri="{BB962C8B-B14F-4D97-AF65-F5344CB8AC3E}">
        <p14:creationId xmlns:p14="http://schemas.microsoft.com/office/powerpoint/2010/main" val="3445857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Drawing near to God requires us to be at peace with God.</a:t>
            </a:r>
            <a:endParaRPr lang="en-US" b="1" dirty="0"/>
          </a:p>
        </p:txBody>
      </p:sp>
      <p:sp>
        <p:nvSpPr>
          <p:cNvPr id="3" name="Content Placeholder 2"/>
          <p:cNvSpPr>
            <a:spLocks noGrp="1"/>
          </p:cNvSpPr>
          <p:nvPr>
            <p:ph idx="1"/>
          </p:nvPr>
        </p:nvSpPr>
        <p:spPr>
          <a:xfrm>
            <a:off x="457200" y="1905000"/>
            <a:ext cx="8229600" cy="4221163"/>
          </a:xfrm>
        </p:spPr>
        <p:txBody>
          <a:bodyPr/>
          <a:lstStyle/>
          <a:p>
            <a:pPr marL="514350" indent="-514350">
              <a:buFont typeface="+mj-lt"/>
              <a:buAutoNum type="arabicPeriod"/>
            </a:pPr>
            <a:r>
              <a:rPr lang="en-US" b="1" dirty="0" smtClean="0"/>
              <a:t>Our sin causes us to be enemies of God.</a:t>
            </a:r>
          </a:p>
          <a:p>
            <a:pPr marL="514350" indent="-514350">
              <a:buFont typeface="+mj-lt"/>
              <a:buAutoNum type="arabicPeriod"/>
            </a:pPr>
            <a:r>
              <a:rPr lang="en-US" b="1" dirty="0" smtClean="0"/>
              <a:t>Our desire for the world causes us to be enemies of God. </a:t>
            </a:r>
            <a:endParaRPr lang="en-US" b="1" dirty="0"/>
          </a:p>
        </p:txBody>
      </p:sp>
    </p:spTree>
    <p:extLst>
      <p:ext uri="{BB962C8B-B14F-4D97-AF65-F5344CB8AC3E}">
        <p14:creationId xmlns:p14="http://schemas.microsoft.com/office/powerpoint/2010/main" val="698323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783</Words>
  <Application>Microsoft Office PowerPoint</Application>
  <PresentationFormat>On-screen Show (4:3)</PresentationFormat>
  <Paragraphs>58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We have been created for fellowship with God</vt:lpstr>
      <vt:lpstr>What is Peace?</vt:lpstr>
      <vt:lpstr>Drawing near to God requires us to be at peace with God.</vt:lpstr>
      <vt:lpstr>Drawing near to God requires us to be at peace with God.</vt:lpstr>
      <vt:lpstr>Drawing near to God requires us to be at peace with God.</vt:lpstr>
      <vt:lpstr>Drawing near to God requires us to be at peace with God.</vt:lpstr>
      <vt:lpstr>Drawing near to God requires us to be at peace with God.</vt:lpstr>
      <vt:lpstr>Drawing near to God requires us to be at peace with God.</vt:lpstr>
      <vt:lpstr>Drawing near to God requires us to be at peace with God.</vt:lpstr>
      <vt:lpstr>Drawing near to God requires us to be at peace with others.</vt:lpstr>
      <vt:lpstr>God teaches us how to be at peace with others.</vt:lpstr>
      <vt:lpstr>God teaches us how to be at peace with others.</vt:lpstr>
      <vt:lpstr>God teaches us how to be at peace with others.</vt:lpstr>
      <vt:lpstr>When are we most like God?</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Peace</dc:title>
  <dc:creator>Heath</dc:creator>
  <cp:lastModifiedBy>Heath</cp:lastModifiedBy>
  <cp:revision>12</cp:revision>
  <dcterms:created xsi:type="dcterms:W3CDTF">2015-07-04T14:40:15Z</dcterms:created>
  <dcterms:modified xsi:type="dcterms:W3CDTF">2015-07-04T21:59:05Z</dcterms:modified>
</cp:coreProperties>
</file>