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6" r:id="rId3"/>
    <p:sldId id="271" r:id="rId4"/>
    <p:sldId id="286" r:id="rId5"/>
    <p:sldId id="287" r:id="rId6"/>
    <p:sldId id="257" r:id="rId7"/>
    <p:sldId id="285" r:id="rId8"/>
    <p:sldId id="272" r:id="rId9"/>
    <p:sldId id="273" r:id="rId10"/>
    <p:sldId id="275" r:id="rId11"/>
    <p:sldId id="288" r:id="rId12"/>
    <p:sldId id="289" r:id="rId13"/>
    <p:sldId id="290" r:id="rId14"/>
    <p:sldId id="277" r:id="rId15"/>
    <p:sldId id="291" r:id="rId16"/>
    <p:sldId id="292" r:id="rId17"/>
    <p:sldId id="293" r:id="rId18"/>
    <p:sldId id="294" r:id="rId19"/>
    <p:sldId id="295" r:id="rId20"/>
    <p:sldId id="263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64DAB-3C73-4737-9533-6F0CD5E3A6A6}" type="datetimeFigureOut">
              <a:rPr lang="en-US" smtClean="0"/>
              <a:t>5/23/2015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F8558-EA22-46A7-8AF0-81164D185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851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64DAB-3C73-4737-9533-6F0CD5E3A6A6}" type="datetimeFigureOut">
              <a:rPr lang="en-US" smtClean="0"/>
              <a:t>5/23/2015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F8558-EA22-46A7-8AF0-81164D185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886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64DAB-3C73-4737-9533-6F0CD5E3A6A6}" type="datetimeFigureOut">
              <a:rPr lang="en-US" smtClean="0"/>
              <a:t>5/23/2015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F8558-EA22-46A7-8AF0-81164D185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642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64DAB-3C73-4737-9533-6F0CD5E3A6A6}" type="datetimeFigureOut">
              <a:rPr lang="en-US" smtClean="0"/>
              <a:t>5/23/2015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F8558-EA22-46A7-8AF0-81164D185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066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64DAB-3C73-4737-9533-6F0CD5E3A6A6}" type="datetimeFigureOut">
              <a:rPr lang="en-US" smtClean="0"/>
              <a:t>5/23/2015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F8558-EA22-46A7-8AF0-81164D185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708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64DAB-3C73-4737-9533-6F0CD5E3A6A6}" type="datetimeFigureOut">
              <a:rPr lang="en-US" smtClean="0"/>
              <a:t>5/23/2015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F8558-EA22-46A7-8AF0-81164D185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359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64DAB-3C73-4737-9533-6F0CD5E3A6A6}" type="datetimeFigureOut">
              <a:rPr lang="en-US" smtClean="0"/>
              <a:t>5/23/2015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F8558-EA22-46A7-8AF0-81164D185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299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64DAB-3C73-4737-9533-6F0CD5E3A6A6}" type="datetimeFigureOut">
              <a:rPr lang="en-US" smtClean="0"/>
              <a:t>5/23/2015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F8558-EA22-46A7-8AF0-81164D185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166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64DAB-3C73-4737-9533-6F0CD5E3A6A6}" type="datetimeFigureOut">
              <a:rPr lang="en-US" smtClean="0"/>
              <a:t>5/23/2015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F8558-EA22-46A7-8AF0-81164D185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306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64DAB-3C73-4737-9533-6F0CD5E3A6A6}" type="datetimeFigureOut">
              <a:rPr lang="en-US" smtClean="0"/>
              <a:t>5/23/2015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F8558-EA22-46A7-8AF0-81164D185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673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64DAB-3C73-4737-9533-6F0CD5E3A6A6}" type="datetimeFigureOut">
              <a:rPr lang="en-US" smtClean="0"/>
              <a:t>5/23/2015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F8558-EA22-46A7-8AF0-81164D185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607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E64DAB-3C73-4737-9533-6F0CD5E3A6A6}" type="datetimeFigureOut">
              <a:rPr lang="en-US" smtClean="0"/>
              <a:t>5/23/2015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3F8558-EA22-46A7-8AF0-81164D185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284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8777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5. Must Have Faithful Children</a:t>
            </a:r>
            <a:endParaRPr lang="en-US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Titus 1:6; 1 Tim. 3:4</a:t>
            </a:r>
          </a:p>
          <a:p>
            <a:endParaRPr lang="en-US" sz="900" dirty="0" smtClean="0"/>
          </a:p>
          <a:p>
            <a:endParaRPr lang="en-US" sz="900" dirty="0" smtClean="0"/>
          </a:p>
          <a:p>
            <a:r>
              <a:rPr lang="en-US" dirty="0" smtClean="0"/>
              <a:t>An </a:t>
            </a:r>
            <a:r>
              <a:rPr lang="en-US" dirty="0"/>
              <a:t>elder must </a:t>
            </a:r>
            <a:r>
              <a:rPr lang="en-US" dirty="0" smtClean="0"/>
              <a:t>have the experience of raising his own children. </a:t>
            </a:r>
          </a:p>
        </p:txBody>
      </p:sp>
    </p:spTree>
    <p:extLst>
      <p:ext uri="{BB962C8B-B14F-4D97-AF65-F5344CB8AC3E}">
        <p14:creationId xmlns:p14="http://schemas.microsoft.com/office/powerpoint/2010/main" val="4012055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Does this qualification require a plurality of children?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74837"/>
            <a:ext cx="8229600" cy="4525963"/>
          </a:xfrm>
        </p:spPr>
        <p:txBody>
          <a:bodyPr/>
          <a:lstStyle/>
          <a:p>
            <a:r>
              <a:rPr lang="en-US" dirty="0" smtClean="0"/>
              <a:t>The Bible uses the word “children” in both the plural and singular sense. </a:t>
            </a:r>
          </a:p>
          <a:p>
            <a:r>
              <a:rPr lang="en-US" dirty="0" smtClean="0"/>
              <a:t>Genesis 21:7 </a:t>
            </a:r>
          </a:p>
          <a:p>
            <a:r>
              <a:rPr lang="en-US" dirty="0" smtClean="0"/>
              <a:t>Deuteronomy 6:7 </a:t>
            </a:r>
          </a:p>
          <a:p>
            <a:r>
              <a:rPr lang="en-US" dirty="0" smtClean="0"/>
              <a:t>Mark 10:29-30</a:t>
            </a:r>
          </a:p>
          <a:p>
            <a:r>
              <a:rPr lang="en-US" dirty="0" smtClean="0"/>
              <a:t>1 Timothy 5:4</a:t>
            </a:r>
          </a:p>
          <a:p>
            <a:r>
              <a:rPr lang="en-US" dirty="0" smtClean="0"/>
              <a:t>1 Timothy 5:9-10</a:t>
            </a:r>
            <a:endParaRPr lang="en-US" dirty="0"/>
          </a:p>
        </p:txBody>
      </p:sp>
      <p:pic>
        <p:nvPicPr>
          <p:cNvPr id="1026" name="Picture 2" descr="https://petlawblog.files.wordpress.com/2011/05/istock_000000027206xsmall-no-kid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3352800"/>
            <a:ext cx="3810000" cy="285750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54715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5. Must Have Faithful Children</a:t>
            </a:r>
            <a:endParaRPr lang="en-US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/>
          </a:bodyPr>
          <a:lstStyle/>
          <a:p>
            <a:r>
              <a:rPr lang="en-US" dirty="0" smtClean="0"/>
              <a:t>Titus 1:6; 1 Tim. 3:4</a:t>
            </a:r>
          </a:p>
          <a:p>
            <a:endParaRPr lang="en-US" sz="900" dirty="0" smtClean="0"/>
          </a:p>
          <a:p>
            <a:endParaRPr lang="en-US" sz="900" dirty="0" smtClean="0"/>
          </a:p>
          <a:p>
            <a:r>
              <a:rPr lang="en-US" dirty="0"/>
              <a:t>This emphasis </a:t>
            </a:r>
            <a:r>
              <a:rPr lang="en-US" dirty="0" smtClean="0"/>
              <a:t>of this qualification is placed upon the age and character of the children raised by the elder.</a:t>
            </a:r>
          </a:p>
          <a:p>
            <a:pPr lvl="1"/>
            <a:r>
              <a:rPr lang="en-US" sz="3200" i="1" dirty="0" smtClean="0"/>
              <a:t>“faithful”</a:t>
            </a:r>
          </a:p>
          <a:p>
            <a:pPr lvl="1"/>
            <a:r>
              <a:rPr lang="en-US" sz="3200" i="1" dirty="0" smtClean="0"/>
              <a:t>“in submission with all reverence”</a:t>
            </a:r>
          </a:p>
          <a:p>
            <a:pPr lvl="1"/>
            <a:r>
              <a:rPr lang="en-US" sz="3200" i="1" dirty="0" smtClean="0"/>
              <a:t>“not accused of dissipation or insubordination”</a:t>
            </a:r>
          </a:p>
        </p:txBody>
      </p:sp>
    </p:spTree>
    <p:extLst>
      <p:ext uri="{BB962C8B-B14F-4D97-AF65-F5344CB8AC3E}">
        <p14:creationId xmlns:p14="http://schemas.microsoft.com/office/powerpoint/2010/main" val="163225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6. Apt To Teach</a:t>
            </a:r>
            <a:endParaRPr lang="en-US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/>
          </a:bodyPr>
          <a:lstStyle/>
          <a:p>
            <a:r>
              <a:rPr lang="en-US" dirty="0" smtClean="0"/>
              <a:t>1 Tim. 3:2; Titus 1:9-11</a:t>
            </a:r>
          </a:p>
          <a:p>
            <a:endParaRPr lang="en-US" sz="900" dirty="0" smtClean="0"/>
          </a:p>
          <a:p>
            <a:endParaRPr lang="en-US" sz="800" dirty="0" smtClean="0"/>
          </a:p>
          <a:p>
            <a:r>
              <a:rPr lang="en-US" dirty="0" smtClean="0"/>
              <a:t>From a Greek word which refers to one who is skilled in teaching.</a:t>
            </a:r>
          </a:p>
          <a:p>
            <a:r>
              <a:rPr lang="en-US" dirty="0" smtClean="0"/>
              <a:t>An elder must be able and ready to teach. </a:t>
            </a:r>
          </a:p>
          <a:p>
            <a:r>
              <a:rPr lang="en-US" dirty="0" smtClean="0"/>
              <a:t>As a “shepherd” or “pastor,” he must be able to feed the flock with the pure word of God. </a:t>
            </a:r>
          </a:p>
          <a:p>
            <a:r>
              <a:rPr lang="en-US" dirty="0" smtClean="0"/>
              <a:t>This teaching is done </a:t>
            </a:r>
            <a:r>
              <a:rPr lang="en-US" b="1" dirty="0" smtClean="0"/>
              <a:t>publicly</a:t>
            </a:r>
            <a:r>
              <a:rPr lang="en-US" dirty="0" smtClean="0"/>
              <a:t>, but is also done </a:t>
            </a:r>
            <a:r>
              <a:rPr lang="en-US" b="1" dirty="0" smtClean="0"/>
              <a:t>privately</a:t>
            </a:r>
            <a:r>
              <a:rPr lang="en-US" dirty="0" smtClean="0"/>
              <a:t> from house to house (Acts 20:20).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7832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6. Apt To Teach</a:t>
            </a:r>
            <a:endParaRPr lang="en-US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1 Tim. 3:2; Titus 1:9-11</a:t>
            </a:r>
          </a:p>
          <a:p>
            <a:endParaRPr lang="en-US" sz="900" dirty="0" smtClean="0"/>
          </a:p>
          <a:p>
            <a:endParaRPr lang="en-US" sz="800" dirty="0" smtClean="0"/>
          </a:p>
          <a:p>
            <a:r>
              <a:rPr lang="en-US" dirty="0" smtClean="0"/>
              <a:t>One who has been </a:t>
            </a:r>
            <a:r>
              <a:rPr lang="en-US" i="1" dirty="0" smtClean="0"/>
              <a:t>“taught” </a:t>
            </a:r>
            <a:r>
              <a:rPr lang="en-US" dirty="0" smtClean="0"/>
              <a:t>the</a:t>
            </a:r>
            <a:r>
              <a:rPr lang="en-US" i="1" dirty="0" smtClean="0"/>
              <a:t> “faithful word.”</a:t>
            </a:r>
          </a:p>
          <a:p>
            <a:r>
              <a:rPr lang="en-US" dirty="0" smtClean="0"/>
              <a:t>One who is unmoved from </a:t>
            </a:r>
            <a:r>
              <a:rPr lang="en-US" i="1" dirty="0" smtClean="0"/>
              <a:t>“sound doctrine” </a:t>
            </a:r>
            <a:r>
              <a:rPr lang="en-US" dirty="0" smtClean="0"/>
              <a:t>(</a:t>
            </a:r>
            <a:r>
              <a:rPr lang="en-US" i="1" dirty="0" smtClean="0"/>
              <a:t>“holding fast”</a:t>
            </a:r>
            <a:r>
              <a:rPr lang="en-US" dirty="0" smtClean="0"/>
              <a:t>).</a:t>
            </a:r>
          </a:p>
          <a:p>
            <a:r>
              <a:rPr lang="en-US" dirty="0" smtClean="0"/>
              <a:t>One who can </a:t>
            </a:r>
            <a:r>
              <a:rPr lang="en-US" i="1" dirty="0" smtClean="0"/>
              <a:t>“exhort and convict those who contradict” </a:t>
            </a:r>
            <a:r>
              <a:rPr lang="en-US" dirty="0" smtClean="0"/>
              <a:t>sound doctrine, and can </a:t>
            </a:r>
            <a:r>
              <a:rPr lang="en-US" i="1" dirty="0" smtClean="0"/>
              <a:t>“stop the mouths” </a:t>
            </a:r>
            <a:r>
              <a:rPr lang="en-US" dirty="0" smtClean="0"/>
              <a:t>of those who teach things they ought not to teach.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6365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7. Not A Novice</a:t>
            </a:r>
            <a:endParaRPr lang="en-US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/>
          </a:bodyPr>
          <a:lstStyle/>
          <a:p>
            <a:r>
              <a:rPr lang="en-US" dirty="0" smtClean="0"/>
              <a:t>1 Tim. 3:6</a:t>
            </a:r>
          </a:p>
          <a:p>
            <a:endParaRPr lang="en-US" sz="900" dirty="0" smtClean="0"/>
          </a:p>
          <a:p>
            <a:endParaRPr lang="en-US" sz="800" dirty="0" smtClean="0"/>
          </a:p>
          <a:p>
            <a:r>
              <a:rPr lang="en-US" dirty="0" smtClean="0"/>
              <a:t>An elder cannot be a beginner or a </a:t>
            </a:r>
            <a:r>
              <a:rPr lang="en-US" i="1" dirty="0" smtClean="0"/>
              <a:t>“new convert” </a:t>
            </a:r>
            <a:r>
              <a:rPr lang="en-US" dirty="0" smtClean="0"/>
              <a:t>(NASB). </a:t>
            </a:r>
          </a:p>
        </p:txBody>
      </p:sp>
    </p:spTree>
    <p:extLst>
      <p:ext uri="{BB962C8B-B14F-4D97-AF65-F5344CB8AC3E}">
        <p14:creationId xmlns:p14="http://schemas.microsoft.com/office/powerpoint/2010/main" val="3824280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8. His Wife</a:t>
            </a:r>
            <a:endParaRPr lang="en-US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/>
          </a:bodyPr>
          <a:lstStyle/>
          <a:p>
            <a:r>
              <a:rPr lang="en-US" dirty="0" smtClean="0"/>
              <a:t>1 Tim. 3:11</a:t>
            </a:r>
          </a:p>
          <a:p>
            <a:endParaRPr lang="en-US" sz="900" dirty="0" smtClean="0"/>
          </a:p>
          <a:p>
            <a:endParaRPr lang="en-US" sz="800" dirty="0" smtClean="0"/>
          </a:p>
          <a:p>
            <a:r>
              <a:rPr lang="en-US" dirty="0" smtClean="0"/>
              <a:t>Reverent (</a:t>
            </a:r>
            <a:r>
              <a:rPr lang="en-US" i="1" dirty="0" smtClean="0"/>
              <a:t>grave</a:t>
            </a:r>
            <a:r>
              <a:rPr lang="en-US" dirty="0" smtClean="0"/>
              <a:t> – KJV, </a:t>
            </a:r>
            <a:r>
              <a:rPr lang="en-US" i="1" dirty="0" smtClean="0"/>
              <a:t>dignified</a:t>
            </a:r>
            <a:r>
              <a:rPr lang="en-US" dirty="0" smtClean="0"/>
              <a:t> </a:t>
            </a:r>
            <a:r>
              <a:rPr lang="en-US" smtClean="0"/>
              <a:t>– </a:t>
            </a:r>
            <a:r>
              <a:rPr lang="en-US" smtClean="0"/>
              <a:t>NASB)</a:t>
            </a:r>
            <a:endParaRPr lang="en-US" dirty="0" smtClean="0"/>
          </a:p>
          <a:p>
            <a:r>
              <a:rPr lang="en-US" dirty="0" smtClean="0"/>
              <a:t>Not Slanderers (</a:t>
            </a:r>
            <a:r>
              <a:rPr lang="en-US" i="1" dirty="0" smtClean="0"/>
              <a:t>not</a:t>
            </a:r>
            <a:r>
              <a:rPr lang="en-US" dirty="0" smtClean="0"/>
              <a:t> </a:t>
            </a:r>
            <a:r>
              <a:rPr lang="en-US" i="1" dirty="0" smtClean="0"/>
              <a:t>malicious</a:t>
            </a:r>
            <a:r>
              <a:rPr lang="en-US" dirty="0" smtClean="0"/>
              <a:t> </a:t>
            </a:r>
            <a:r>
              <a:rPr lang="en-US" i="1" dirty="0" smtClean="0"/>
              <a:t>gossips</a:t>
            </a:r>
            <a:r>
              <a:rPr lang="en-US" dirty="0" smtClean="0"/>
              <a:t> – NASB) </a:t>
            </a:r>
          </a:p>
          <a:p>
            <a:r>
              <a:rPr lang="en-US" dirty="0" smtClean="0"/>
              <a:t>Temperate (</a:t>
            </a:r>
            <a:r>
              <a:rPr lang="en-US" i="1" dirty="0" smtClean="0"/>
              <a:t>sober</a:t>
            </a:r>
            <a:r>
              <a:rPr lang="en-US" dirty="0" smtClean="0"/>
              <a:t> – KJV, </a:t>
            </a:r>
            <a:r>
              <a:rPr lang="en-US" i="1" dirty="0" smtClean="0"/>
              <a:t>sober</a:t>
            </a:r>
            <a:r>
              <a:rPr lang="en-US" dirty="0" smtClean="0"/>
              <a:t> </a:t>
            </a:r>
            <a:r>
              <a:rPr lang="en-US" i="1" dirty="0" smtClean="0"/>
              <a:t>minded</a:t>
            </a:r>
            <a:r>
              <a:rPr lang="en-US" dirty="0" smtClean="0"/>
              <a:t> - ESV)</a:t>
            </a:r>
          </a:p>
          <a:p>
            <a:r>
              <a:rPr lang="en-US" dirty="0" smtClean="0"/>
              <a:t>Faithful in All Things</a:t>
            </a:r>
          </a:p>
        </p:txBody>
      </p:sp>
    </p:spTree>
    <p:extLst>
      <p:ext uri="{BB962C8B-B14F-4D97-AF65-F5344CB8AC3E}">
        <p14:creationId xmlns:p14="http://schemas.microsoft.com/office/powerpoint/2010/main" val="1321676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Qualifications For Elders - part 1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>
                <a:solidFill>
                  <a:schemeClr val="bg1"/>
                </a:solidFill>
              </a:rPr>
              <a:t>Blameless</a:t>
            </a:r>
          </a:p>
          <a:p>
            <a:pPr lvl="0"/>
            <a:r>
              <a:rPr lang="en-US" dirty="0" smtClean="0">
                <a:solidFill>
                  <a:schemeClr val="bg1"/>
                </a:solidFill>
              </a:rPr>
              <a:t>Temperate, Sober-Minded, Self-Controlled</a:t>
            </a:r>
          </a:p>
          <a:p>
            <a:pPr lvl="0"/>
            <a:r>
              <a:rPr lang="en-US" dirty="0" smtClean="0">
                <a:solidFill>
                  <a:schemeClr val="bg1"/>
                </a:solidFill>
              </a:rPr>
              <a:t>Of Good Behavior</a:t>
            </a:r>
          </a:p>
          <a:p>
            <a:pPr lvl="0"/>
            <a:r>
              <a:rPr lang="en-US" dirty="0" smtClean="0">
                <a:solidFill>
                  <a:schemeClr val="bg1"/>
                </a:solidFill>
              </a:rPr>
              <a:t>Given To Hospitality</a:t>
            </a:r>
          </a:p>
          <a:p>
            <a:pPr lvl="0"/>
            <a:r>
              <a:rPr lang="en-US" dirty="0" smtClean="0">
                <a:solidFill>
                  <a:schemeClr val="bg1"/>
                </a:solidFill>
              </a:rPr>
              <a:t>Not Given To Wine</a:t>
            </a:r>
          </a:p>
          <a:p>
            <a:pPr lvl="0"/>
            <a:r>
              <a:rPr lang="en-US" dirty="0" smtClean="0">
                <a:solidFill>
                  <a:schemeClr val="bg1"/>
                </a:solidFill>
              </a:rPr>
              <a:t>Not Violent, But Gentle, Not Quarrelsome, Not Quick Tempered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3696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Qualifications For Elders - part 2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>
                <a:solidFill>
                  <a:schemeClr val="bg1"/>
                </a:solidFill>
              </a:rPr>
              <a:t>Not Covetous, Not Greedy For Money</a:t>
            </a:r>
          </a:p>
          <a:p>
            <a:pPr lvl="0"/>
            <a:r>
              <a:rPr lang="en-US" dirty="0" smtClean="0">
                <a:solidFill>
                  <a:schemeClr val="bg1"/>
                </a:solidFill>
              </a:rPr>
              <a:t>Not Self Willed</a:t>
            </a:r>
          </a:p>
          <a:p>
            <a:pPr lvl="0"/>
            <a:r>
              <a:rPr lang="en-US" dirty="0" smtClean="0">
                <a:solidFill>
                  <a:schemeClr val="bg1"/>
                </a:solidFill>
              </a:rPr>
              <a:t>Lover of What is Good</a:t>
            </a:r>
          </a:p>
          <a:p>
            <a:pPr lvl="0"/>
            <a:r>
              <a:rPr lang="en-US" dirty="0" smtClean="0">
                <a:solidFill>
                  <a:schemeClr val="bg1"/>
                </a:solidFill>
              </a:rPr>
              <a:t>Just</a:t>
            </a:r>
          </a:p>
          <a:p>
            <a:pPr lvl="0"/>
            <a:r>
              <a:rPr lang="en-US" dirty="0" smtClean="0">
                <a:solidFill>
                  <a:schemeClr val="bg1"/>
                </a:solidFill>
              </a:rPr>
              <a:t>Holy</a:t>
            </a:r>
          </a:p>
          <a:p>
            <a:pPr lvl="0"/>
            <a:r>
              <a:rPr lang="en-US" dirty="0" smtClean="0">
                <a:solidFill>
                  <a:schemeClr val="bg1"/>
                </a:solidFill>
              </a:rPr>
              <a:t>Must Have </a:t>
            </a:r>
            <a:r>
              <a:rPr lang="en-US" dirty="0">
                <a:solidFill>
                  <a:schemeClr val="bg1"/>
                </a:solidFill>
              </a:rPr>
              <a:t>a </a:t>
            </a:r>
            <a:r>
              <a:rPr lang="en-US" dirty="0" smtClean="0">
                <a:solidFill>
                  <a:schemeClr val="bg1"/>
                </a:solidFill>
              </a:rPr>
              <a:t>Good Reputation With Those Outside </a:t>
            </a:r>
            <a:r>
              <a:rPr lang="en-US" dirty="0">
                <a:solidFill>
                  <a:schemeClr val="bg1"/>
                </a:solidFill>
              </a:rPr>
              <a:t>the </a:t>
            </a:r>
            <a:r>
              <a:rPr lang="en-US" dirty="0" smtClean="0">
                <a:solidFill>
                  <a:schemeClr val="bg1"/>
                </a:solidFill>
              </a:rPr>
              <a:t>Church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1706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Qualifications For Elders - part 3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>
                <a:solidFill>
                  <a:schemeClr val="bg1"/>
                </a:solidFill>
              </a:rPr>
              <a:t>Must Desire the Work</a:t>
            </a:r>
          </a:p>
          <a:p>
            <a:pPr lvl="0"/>
            <a:r>
              <a:rPr lang="en-US" dirty="0" smtClean="0">
                <a:solidFill>
                  <a:schemeClr val="bg1"/>
                </a:solidFill>
              </a:rPr>
              <a:t>Married Man Who Rules His Own House Well</a:t>
            </a:r>
          </a:p>
          <a:p>
            <a:pPr lvl="0"/>
            <a:r>
              <a:rPr lang="en-US" dirty="0" smtClean="0">
                <a:solidFill>
                  <a:schemeClr val="bg1"/>
                </a:solidFill>
              </a:rPr>
              <a:t>Must Have Raised Faithful Children</a:t>
            </a:r>
          </a:p>
          <a:p>
            <a:pPr lvl="0"/>
            <a:r>
              <a:rPr lang="en-US" dirty="0" smtClean="0">
                <a:solidFill>
                  <a:schemeClr val="bg1"/>
                </a:solidFill>
              </a:rPr>
              <a:t>Able and Willing To Teach</a:t>
            </a:r>
          </a:p>
          <a:p>
            <a:pPr lvl="0"/>
            <a:r>
              <a:rPr lang="en-US" dirty="0" smtClean="0">
                <a:solidFill>
                  <a:schemeClr val="bg1"/>
                </a:solidFill>
              </a:rPr>
              <a:t>Not A New Convert</a:t>
            </a:r>
          </a:p>
          <a:p>
            <a:pPr lvl="0"/>
            <a:r>
              <a:rPr lang="en-US" dirty="0" smtClean="0">
                <a:solidFill>
                  <a:schemeClr val="bg1"/>
                </a:solidFill>
              </a:rPr>
              <a:t>Married To A Reverent, Temperate, Faithful Woman Who Is Not A Slanderer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3696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s://forgodalmighty.files.wordpress.com/2012/09/sheep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257" y="2209800"/>
            <a:ext cx="8323543" cy="4435173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600"/>
            <a:ext cx="7772400" cy="1698625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 Can Be An Elder?</a:t>
            </a:r>
            <a:endParaRPr lang="en-US" sz="4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57808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75490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Qualifications For Elders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76400"/>
          </a:xfrm>
        </p:spPr>
        <p:txBody>
          <a:bodyPr/>
          <a:lstStyle/>
          <a:p>
            <a:r>
              <a:rPr lang="en-US" b="1" dirty="0" smtClean="0"/>
              <a:t>First Timothy 3:1-7</a:t>
            </a:r>
          </a:p>
          <a:p>
            <a:r>
              <a:rPr lang="en-US" b="1" dirty="0" smtClean="0"/>
              <a:t>Titus 1:6-9</a:t>
            </a:r>
            <a:endParaRPr lang="en-US" b="1" dirty="0"/>
          </a:p>
        </p:txBody>
      </p:sp>
      <p:pic>
        <p:nvPicPr>
          <p:cNvPr id="4" name="Picture 2" descr="https://cnlibraryblog.files.wordpress.com/2013/09/open-bible-kjv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9914" y="4648200"/>
            <a:ext cx="2956386" cy="2038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9090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Qualifications For Elders - part 1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>
                <a:solidFill>
                  <a:schemeClr val="bg1"/>
                </a:solidFill>
              </a:rPr>
              <a:t>Blameless</a:t>
            </a:r>
          </a:p>
          <a:p>
            <a:pPr lvl="0"/>
            <a:r>
              <a:rPr lang="en-US" dirty="0" smtClean="0">
                <a:solidFill>
                  <a:schemeClr val="bg1"/>
                </a:solidFill>
              </a:rPr>
              <a:t>Temperate, Sober-Minded, Self-Controlled</a:t>
            </a:r>
          </a:p>
          <a:p>
            <a:pPr lvl="0"/>
            <a:r>
              <a:rPr lang="en-US" dirty="0" smtClean="0">
                <a:solidFill>
                  <a:schemeClr val="bg1"/>
                </a:solidFill>
              </a:rPr>
              <a:t>Of Good Behavior</a:t>
            </a:r>
          </a:p>
          <a:p>
            <a:pPr lvl="0"/>
            <a:r>
              <a:rPr lang="en-US" dirty="0" smtClean="0">
                <a:solidFill>
                  <a:schemeClr val="bg1"/>
                </a:solidFill>
              </a:rPr>
              <a:t>Given To Hospitality</a:t>
            </a:r>
          </a:p>
          <a:p>
            <a:pPr lvl="0"/>
            <a:r>
              <a:rPr lang="en-US" dirty="0" smtClean="0">
                <a:solidFill>
                  <a:schemeClr val="bg1"/>
                </a:solidFill>
              </a:rPr>
              <a:t>Not Given To Wine</a:t>
            </a:r>
          </a:p>
          <a:p>
            <a:pPr lvl="0"/>
            <a:r>
              <a:rPr lang="en-US" dirty="0" smtClean="0">
                <a:solidFill>
                  <a:schemeClr val="bg1"/>
                </a:solidFill>
              </a:rPr>
              <a:t>Not Violent, But Gentle, Not Quarrelsome, Not Quick Tempered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9232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Qualifications For Elders - part 2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>
                <a:solidFill>
                  <a:schemeClr val="bg1"/>
                </a:solidFill>
              </a:rPr>
              <a:t>Not Covetous, Not Greedy For Money</a:t>
            </a:r>
          </a:p>
          <a:p>
            <a:pPr lvl="0"/>
            <a:r>
              <a:rPr lang="en-US" dirty="0" smtClean="0">
                <a:solidFill>
                  <a:schemeClr val="bg1"/>
                </a:solidFill>
              </a:rPr>
              <a:t>Not Self Willed</a:t>
            </a:r>
          </a:p>
          <a:p>
            <a:pPr lvl="0"/>
            <a:r>
              <a:rPr lang="en-US" dirty="0" smtClean="0">
                <a:solidFill>
                  <a:schemeClr val="bg1"/>
                </a:solidFill>
              </a:rPr>
              <a:t>Lover of What is Good</a:t>
            </a:r>
          </a:p>
          <a:p>
            <a:pPr lvl="0"/>
            <a:r>
              <a:rPr lang="en-US" dirty="0" smtClean="0">
                <a:solidFill>
                  <a:schemeClr val="bg1"/>
                </a:solidFill>
              </a:rPr>
              <a:t>Just</a:t>
            </a:r>
          </a:p>
          <a:p>
            <a:pPr lvl="0"/>
            <a:r>
              <a:rPr lang="en-US" dirty="0" smtClean="0">
                <a:solidFill>
                  <a:schemeClr val="bg1"/>
                </a:solidFill>
              </a:rPr>
              <a:t>Holy</a:t>
            </a:r>
          </a:p>
          <a:p>
            <a:pPr lvl="0"/>
            <a:r>
              <a:rPr lang="en-US" dirty="0" smtClean="0">
                <a:solidFill>
                  <a:schemeClr val="bg1"/>
                </a:solidFill>
              </a:rPr>
              <a:t>Must Have </a:t>
            </a:r>
            <a:r>
              <a:rPr lang="en-US" dirty="0">
                <a:solidFill>
                  <a:schemeClr val="bg1"/>
                </a:solidFill>
              </a:rPr>
              <a:t>a </a:t>
            </a:r>
            <a:r>
              <a:rPr lang="en-US" dirty="0" smtClean="0">
                <a:solidFill>
                  <a:schemeClr val="bg1"/>
                </a:solidFill>
              </a:rPr>
              <a:t>Good Reputation With Those Outside </a:t>
            </a:r>
            <a:r>
              <a:rPr lang="en-US" dirty="0">
                <a:solidFill>
                  <a:schemeClr val="bg1"/>
                </a:solidFill>
              </a:rPr>
              <a:t>the </a:t>
            </a:r>
            <a:r>
              <a:rPr lang="en-US" dirty="0" smtClean="0">
                <a:solidFill>
                  <a:schemeClr val="bg1"/>
                </a:solidFill>
              </a:rPr>
              <a:t>Church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58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1. Must Be A Man</a:t>
            </a:r>
            <a:endParaRPr lang="en-US" sz="3600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 Tim. 3:1; Titus 1:6</a:t>
            </a:r>
          </a:p>
          <a:p>
            <a:endParaRPr lang="en-US" sz="900" dirty="0" smtClean="0"/>
          </a:p>
          <a:p>
            <a:endParaRPr lang="en-US" sz="900" dirty="0" smtClean="0"/>
          </a:p>
          <a:p>
            <a:r>
              <a:rPr lang="en-US" dirty="0" smtClean="0"/>
              <a:t>This qualification is consistent with the roles God has given men and women in the Lord’s church (1 Cor. 11:3; 1 Tim. 2:11-15).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5163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2. Must Desire the Work</a:t>
            </a:r>
            <a:endParaRPr lang="en-US" sz="3600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1 Tim. </a:t>
            </a:r>
            <a:r>
              <a:rPr lang="en-US" dirty="0" smtClean="0"/>
              <a:t>3:1</a:t>
            </a:r>
            <a:endParaRPr lang="en-US" dirty="0"/>
          </a:p>
          <a:p>
            <a:endParaRPr lang="en-US" sz="900" dirty="0"/>
          </a:p>
          <a:p>
            <a:endParaRPr lang="en-US" sz="900" dirty="0"/>
          </a:p>
          <a:p>
            <a:r>
              <a:rPr lang="en-US" dirty="0" smtClean="0"/>
              <a:t>No man is to serve because he is coerced or pressured into serving, but because he wants to serve. </a:t>
            </a:r>
          </a:p>
          <a:p>
            <a:r>
              <a:rPr lang="en-US" dirty="0" smtClean="0"/>
              <a:t>The motivation must come from within, not from without.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771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dirty="0" smtClean="0"/>
              <a:t>3. The Husband of One Wife</a:t>
            </a:r>
            <a:endParaRPr lang="en-US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/>
          </a:bodyPr>
          <a:lstStyle/>
          <a:p>
            <a:r>
              <a:rPr lang="en-US" dirty="0" smtClean="0"/>
              <a:t>1 Tim. 3:2; Titus 1:6</a:t>
            </a:r>
          </a:p>
          <a:p>
            <a:endParaRPr lang="en-US" sz="900" dirty="0" smtClean="0"/>
          </a:p>
          <a:p>
            <a:endParaRPr lang="en-US" sz="900" dirty="0" smtClean="0"/>
          </a:p>
          <a:p>
            <a:r>
              <a:rPr lang="en-US" dirty="0" smtClean="0"/>
              <a:t>An elder must be a married man. </a:t>
            </a:r>
          </a:p>
          <a:p>
            <a:r>
              <a:rPr lang="en-US" dirty="0" smtClean="0"/>
              <a:t>The Greek has no specific words for “husband” or “wife.” Literally means “one-woman man.”</a:t>
            </a:r>
          </a:p>
          <a:p>
            <a:r>
              <a:rPr lang="en-US" dirty="0" smtClean="0"/>
              <a:t>One who is scripturally remarried is a “one-woman man.” </a:t>
            </a:r>
          </a:p>
        </p:txBody>
      </p:sp>
    </p:spTree>
    <p:extLst>
      <p:ext uri="{BB962C8B-B14F-4D97-AF65-F5344CB8AC3E}">
        <p14:creationId xmlns:p14="http://schemas.microsoft.com/office/powerpoint/2010/main" val="1650913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4. Must Rule His Own House Well</a:t>
            </a:r>
            <a:endParaRPr lang="en-US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 Tim. 3:4-5</a:t>
            </a:r>
          </a:p>
          <a:p>
            <a:endParaRPr lang="en-US" sz="900" dirty="0"/>
          </a:p>
          <a:p>
            <a:endParaRPr lang="en-US" sz="900" dirty="0" smtClean="0"/>
          </a:p>
          <a:p>
            <a:r>
              <a:rPr lang="en-US" dirty="0" smtClean="0"/>
              <a:t>He must show he can manage his marriage and his house in a blameless manner. </a:t>
            </a:r>
          </a:p>
          <a:p>
            <a:r>
              <a:rPr lang="en-US" dirty="0" smtClean="0"/>
              <a:t>The reason for this qualification -  the manner in which he leads his household is an indication of his ability to take care of the church (v. 5).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1497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388</TotalTime>
  <Words>716</Words>
  <Application>Microsoft Office PowerPoint</Application>
  <PresentationFormat>On-screen Show (4:3)</PresentationFormat>
  <Paragraphs>111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PowerPoint Presentation</vt:lpstr>
      <vt:lpstr>Who Can Be An Elder?</vt:lpstr>
      <vt:lpstr>Qualifications For Elders</vt:lpstr>
      <vt:lpstr>Qualifications For Elders - part 1</vt:lpstr>
      <vt:lpstr>Qualifications For Elders - part 2</vt:lpstr>
      <vt:lpstr>1. Must Be A Man</vt:lpstr>
      <vt:lpstr>2. Must Desire the Work</vt:lpstr>
      <vt:lpstr>3. The Husband of One Wife</vt:lpstr>
      <vt:lpstr>4. Must Rule His Own House Well</vt:lpstr>
      <vt:lpstr>5. Must Have Faithful Children</vt:lpstr>
      <vt:lpstr>Does this qualification require a plurality of children?</vt:lpstr>
      <vt:lpstr>5. Must Have Faithful Children</vt:lpstr>
      <vt:lpstr>6. Apt To Teach</vt:lpstr>
      <vt:lpstr>6. Apt To Teach</vt:lpstr>
      <vt:lpstr>7. Not A Novice</vt:lpstr>
      <vt:lpstr>8. His Wife</vt:lpstr>
      <vt:lpstr>Qualifications For Elders - part 1</vt:lpstr>
      <vt:lpstr>Qualifications For Elders - part 2</vt:lpstr>
      <vt:lpstr>Qualifications For Elders - part 3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God’s Plan For Leadership in the Local Church</dc:title>
  <dc:creator>Heath</dc:creator>
  <cp:lastModifiedBy>Heath</cp:lastModifiedBy>
  <cp:revision>48</cp:revision>
  <dcterms:created xsi:type="dcterms:W3CDTF">2015-04-10T14:47:17Z</dcterms:created>
  <dcterms:modified xsi:type="dcterms:W3CDTF">2015-05-23T17:00:42Z</dcterms:modified>
</cp:coreProperties>
</file>