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71" r:id="rId4"/>
    <p:sldId id="257" r:id="rId5"/>
    <p:sldId id="285" r:id="rId6"/>
    <p:sldId id="272" r:id="rId7"/>
    <p:sldId id="273" r:id="rId8"/>
    <p:sldId id="275" r:id="rId9"/>
    <p:sldId id="277" r:id="rId10"/>
    <p:sldId id="282" r:id="rId11"/>
    <p:sldId id="270" r:id="rId12"/>
    <p:sldId id="284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8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6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9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4DAB-3C73-4737-9533-6F0CD5E3A6A6}" type="datetimeFigureOut">
              <a:rPr lang="en-US" smtClean="0"/>
              <a:t>5/2/2015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7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b="1" dirty="0" smtClean="0"/>
              <a:t>6. </a:t>
            </a:r>
            <a:r>
              <a:rPr lang="en-US" sz="3600" b="1" dirty="0" smtClean="0"/>
              <a:t>Must Have A Good Testimony Among Those Who Are Outside 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1 Tim. </a:t>
            </a:r>
            <a:r>
              <a:rPr lang="en-US" dirty="0" smtClean="0"/>
              <a:t>3:7</a:t>
            </a:r>
            <a:endParaRPr lang="en-US" dirty="0" smtClean="0"/>
          </a:p>
          <a:p>
            <a:r>
              <a:rPr lang="en-US" i="1" dirty="0" smtClean="0"/>
              <a:t>“must </a:t>
            </a:r>
            <a:r>
              <a:rPr lang="en-US" i="1" dirty="0"/>
              <a:t>have a good report of them which are </a:t>
            </a:r>
            <a:r>
              <a:rPr lang="en-US" i="1" dirty="0" smtClean="0"/>
              <a:t>without”</a:t>
            </a:r>
            <a:r>
              <a:rPr lang="en-US" dirty="0" smtClean="0"/>
              <a:t> </a:t>
            </a:r>
            <a:r>
              <a:rPr lang="en-US" dirty="0"/>
              <a:t>(KJV)</a:t>
            </a:r>
          </a:p>
          <a:p>
            <a:r>
              <a:rPr lang="en-US" i="1" dirty="0" smtClean="0"/>
              <a:t>“must </a:t>
            </a:r>
            <a:r>
              <a:rPr lang="en-US" i="1" dirty="0"/>
              <a:t>have a good reputation with those outside the </a:t>
            </a:r>
            <a:r>
              <a:rPr lang="en-US" i="1" dirty="0" smtClean="0"/>
              <a:t>church”</a:t>
            </a:r>
            <a:r>
              <a:rPr lang="en-US" dirty="0" smtClean="0"/>
              <a:t> </a:t>
            </a:r>
            <a:r>
              <a:rPr lang="en-US" dirty="0"/>
              <a:t>(NASV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“he </a:t>
            </a:r>
            <a:r>
              <a:rPr lang="en-US" i="1" dirty="0"/>
              <a:t>must be well thought of by </a:t>
            </a:r>
            <a:r>
              <a:rPr lang="en-US" i="1" dirty="0" smtClean="0"/>
              <a:t>outsiders” </a:t>
            </a:r>
            <a:r>
              <a:rPr lang="en-US" dirty="0" smtClean="0"/>
              <a:t>(ESV)</a:t>
            </a:r>
            <a:endParaRPr lang="en-US" dirty="0"/>
          </a:p>
          <a:p>
            <a:endParaRPr lang="en-US" sz="2200" dirty="0"/>
          </a:p>
          <a:p>
            <a:r>
              <a:rPr lang="en-US" dirty="0" smtClean="0"/>
              <a:t>What kind of a reputation does this man have with those who are not members of the church?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94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Blameless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Temperate, Sober-Minded, Self-Controlled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Of Good Behavior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Given To Hospitality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Given To Wine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Violent, But Gentle, Not Quarrelsome, Not Quick Tempered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2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</a:t>
            </a:r>
            <a:r>
              <a:rPr lang="en-US" b="1" dirty="0" smtClean="0">
                <a:solidFill>
                  <a:schemeClr val="bg1"/>
                </a:solidFill>
              </a:rPr>
              <a:t>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Not Covetous, Not Greedy For Money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Self Willed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Lover of What is Good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Just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Holy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Must Have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dirty="0" smtClean="0">
                <a:solidFill>
                  <a:schemeClr val="bg1"/>
                </a:solidFill>
              </a:rPr>
              <a:t>Good Reputation With Those Outside </a:t>
            </a:r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smtClean="0">
                <a:solidFill>
                  <a:schemeClr val="bg1"/>
                </a:solidFill>
              </a:rPr>
              <a:t>Church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528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49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orgodalmighty.files.wordpress.com/2012/09/shee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57" y="2209800"/>
            <a:ext cx="8323543" cy="44351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98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Be An Elder?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Qualifications For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US" b="1" dirty="0" smtClean="0"/>
              <a:t>First Timothy 3:1-7</a:t>
            </a:r>
          </a:p>
          <a:p>
            <a:r>
              <a:rPr lang="en-US" b="1" dirty="0" smtClean="0"/>
              <a:t>Titus 1:6-9</a:t>
            </a:r>
            <a:endParaRPr lang="en-US" b="1" dirty="0"/>
          </a:p>
        </p:txBody>
      </p:sp>
      <p:pic>
        <p:nvPicPr>
          <p:cNvPr id="4" name="Picture 2" descr="https://cnlibraryblog.files.wordpress.com/2013/09/open-bible-kj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914" y="4648200"/>
            <a:ext cx="2956386" cy="203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838200" y="3276600"/>
            <a:ext cx="3962400" cy="29718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0" y="34290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This lesson will continue a study </a:t>
            </a:r>
            <a:r>
              <a:rPr lang="en-US" sz="2800" b="1" dirty="0" smtClean="0">
                <a:solidFill>
                  <a:schemeClr val="bg1"/>
                </a:solidFill>
              </a:rPr>
              <a:t>of the qualifications which have to do with a man’s character.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9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</a:t>
            </a:r>
            <a:r>
              <a:rPr lang="en-US" sz="3600" b="1" dirty="0" smtClean="0"/>
              <a:t>Not Covetous, Not Greedy For Money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 Tim. </a:t>
            </a:r>
            <a:r>
              <a:rPr lang="en-US" dirty="0" smtClean="0"/>
              <a:t>3:3; </a:t>
            </a:r>
            <a:r>
              <a:rPr lang="en-US" dirty="0" smtClean="0"/>
              <a:t>Titus </a:t>
            </a:r>
            <a:r>
              <a:rPr lang="en-US" dirty="0" smtClean="0"/>
              <a:t>1:7</a:t>
            </a:r>
          </a:p>
          <a:p>
            <a:endParaRPr lang="en-US" sz="900" dirty="0" smtClean="0"/>
          </a:p>
          <a:p>
            <a:r>
              <a:rPr lang="en-US" dirty="0" smtClean="0"/>
              <a:t>“</a:t>
            </a:r>
            <a:r>
              <a:rPr lang="en-US" i="1" dirty="0" smtClean="0"/>
              <a:t>free </a:t>
            </a:r>
            <a:r>
              <a:rPr lang="en-US" i="1" dirty="0"/>
              <a:t>from the love of </a:t>
            </a:r>
            <a:r>
              <a:rPr lang="en-US" i="1" dirty="0" smtClean="0"/>
              <a:t>money”</a:t>
            </a:r>
            <a:r>
              <a:rPr lang="en-US" dirty="0" smtClean="0"/>
              <a:t> </a:t>
            </a:r>
            <a:r>
              <a:rPr lang="en-US" dirty="0"/>
              <a:t>(NASV</a:t>
            </a:r>
            <a:r>
              <a:rPr lang="en-US" dirty="0" smtClean="0"/>
              <a:t>) – one </a:t>
            </a:r>
            <a:r>
              <a:rPr lang="en-US" dirty="0"/>
              <a:t>who is not a friend or lover of silver or </a:t>
            </a:r>
            <a:r>
              <a:rPr lang="en-US" dirty="0" smtClean="0"/>
              <a:t>money. </a:t>
            </a:r>
          </a:p>
          <a:p>
            <a:endParaRPr lang="en-US" sz="1000" dirty="0" smtClean="0"/>
          </a:p>
          <a:p>
            <a:r>
              <a:rPr lang="en-US" dirty="0" smtClean="0"/>
              <a:t>“</a:t>
            </a:r>
            <a:r>
              <a:rPr lang="en-US" i="1" dirty="0" smtClean="0"/>
              <a:t>not </a:t>
            </a:r>
            <a:r>
              <a:rPr lang="en-US" i="1" dirty="0"/>
              <a:t>given to filthy </a:t>
            </a:r>
            <a:r>
              <a:rPr lang="en-US" i="1" dirty="0" smtClean="0"/>
              <a:t>lucre”</a:t>
            </a:r>
            <a:r>
              <a:rPr lang="en-US" dirty="0" smtClean="0"/>
              <a:t> </a:t>
            </a:r>
            <a:r>
              <a:rPr lang="en-US" dirty="0"/>
              <a:t>(KJV), </a:t>
            </a:r>
            <a:r>
              <a:rPr lang="en-US" i="1" dirty="0" smtClean="0"/>
              <a:t>“not </a:t>
            </a:r>
            <a:r>
              <a:rPr lang="en-US" i="1" dirty="0"/>
              <a:t>fond of sordid </a:t>
            </a:r>
            <a:r>
              <a:rPr lang="en-US" i="1" dirty="0" smtClean="0"/>
              <a:t>gain”</a:t>
            </a:r>
            <a:r>
              <a:rPr lang="en-US" dirty="0" smtClean="0"/>
              <a:t> </a:t>
            </a:r>
            <a:r>
              <a:rPr lang="en-US" dirty="0"/>
              <a:t>(NASV</a:t>
            </a:r>
            <a:r>
              <a:rPr lang="en-US" dirty="0" smtClean="0"/>
              <a:t>) – r</a:t>
            </a:r>
            <a:r>
              <a:rPr lang="en-US" dirty="0" smtClean="0"/>
              <a:t>efers to indecent or dishonorable gain.</a:t>
            </a:r>
            <a:endParaRPr lang="en-US" dirty="0" smtClean="0"/>
          </a:p>
          <a:p>
            <a:endParaRPr lang="en-US" sz="900" dirty="0" smtClean="0"/>
          </a:p>
          <a:p>
            <a:r>
              <a:rPr lang="en-US" dirty="0"/>
              <a:t>Describes a person who does not care how the money is made, just so long as there is a profit.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6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1. </a:t>
            </a:r>
            <a:r>
              <a:rPr lang="en-US" sz="3600" b="1" dirty="0" smtClean="0"/>
              <a:t>Not Covetous, Not Greedy For Money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A rich man can be an elder, but a man who has a </a:t>
            </a:r>
            <a:r>
              <a:rPr lang="en-US" i="1" dirty="0"/>
              <a:t>love of money</a:t>
            </a:r>
            <a:r>
              <a:rPr lang="en-US" dirty="0"/>
              <a:t> cannot be an elder (1 Tim. 6:10). </a:t>
            </a:r>
          </a:p>
          <a:p>
            <a:pPr lvl="0"/>
            <a:r>
              <a:rPr lang="en-US" dirty="0"/>
              <a:t>He must care </a:t>
            </a:r>
            <a:r>
              <a:rPr lang="en-US" dirty="0" smtClean="0"/>
              <a:t>that money </a:t>
            </a:r>
            <a:r>
              <a:rPr lang="en-US" dirty="0"/>
              <a:t>is made and </a:t>
            </a:r>
            <a:r>
              <a:rPr lang="en-US" dirty="0" smtClean="0"/>
              <a:t>spent in the proper manner.</a:t>
            </a:r>
            <a:endParaRPr lang="en-US" dirty="0"/>
          </a:p>
          <a:p>
            <a:pPr lvl="0"/>
            <a:r>
              <a:rPr lang="en-US" dirty="0"/>
              <a:t>As a </a:t>
            </a:r>
            <a:r>
              <a:rPr lang="en-US" i="1" dirty="0" smtClean="0"/>
              <a:t>“steward </a:t>
            </a:r>
            <a:r>
              <a:rPr lang="en-US" i="1" dirty="0"/>
              <a:t>of </a:t>
            </a:r>
            <a:r>
              <a:rPr lang="en-US" i="1" dirty="0" smtClean="0"/>
              <a:t>God”</a:t>
            </a:r>
            <a:r>
              <a:rPr lang="en-US" dirty="0" smtClean="0"/>
              <a:t> </a:t>
            </a:r>
            <a:r>
              <a:rPr lang="en-US" dirty="0"/>
              <a:t>(Titus 1:7), he must not look upon the church treasury as a means of hoarding wealth for the Lord, but must make proper use of it. </a:t>
            </a:r>
          </a:p>
          <a:p>
            <a:pPr lvl="0"/>
            <a:r>
              <a:rPr lang="en-US" dirty="0"/>
              <a:t>He must not </a:t>
            </a:r>
            <a:r>
              <a:rPr lang="en-US" dirty="0" smtClean="0"/>
              <a:t>be affected or persuaded by one’s wealth (or lack thereof).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2. </a:t>
            </a:r>
            <a:r>
              <a:rPr lang="en-US" b="1" dirty="0" smtClean="0"/>
              <a:t>Not </a:t>
            </a:r>
            <a:r>
              <a:rPr lang="en-US" b="1" dirty="0" smtClean="0"/>
              <a:t>Self </a:t>
            </a:r>
            <a:r>
              <a:rPr lang="en-US" b="1" dirty="0" smtClean="0"/>
              <a:t>Willed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Titus 1:7</a:t>
            </a:r>
            <a:endParaRPr lang="en-US" dirty="0" smtClean="0"/>
          </a:p>
          <a:p>
            <a:r>
              <a:rPr lang="en-US" dirty="0"/>
              <a:t>A self-willed man is </a:t>
            </a:r>
            <a:r>
              <a:rPr lang="en-US" dirty="0" smtClean="0"/>
              <a:t>self-pleasing; asserting </a:t>
            </a:r>
            <a:r>
              <a:rPr lang="en-US" dirty="0"/>
              <a:t>his own will above the will and needs of others. </a:t>
            </a:r>
          </a:p>
          <a:p>
            <a:r>
              <a:rPr lang="en-US" dirty="0" smtClean="0"/>
              <a:t>The </a:t>
            </a:r>
            <a:r>
              <a:rPr lang="en-US" dirty="0"/>
              <a:t>opposite of “</a:t>
            </a:r>
            <a:r>
              <a:rPr lang="en-US" dirty="0" smtClean="0"/>
              <a:t>gentle.” Intolerant </a:t>
            </a:r>
            <a:r>
              <a:rPr lang="en-US" dirty="0"/>
              <a:t>and inconsiderate of the wants, needs, feelings, and desires of others. </a:t>
            </a:r>
            <a:endParaRPr lang="en-US" dirty="0" smtClean="0"/>
          </a:p>
          <a:p>
            <a:r>
              <a:rPr lang="en-US" dirty="0" smtClean="0"/>
              <a:t>As a </a:t>
            </a:r>
            <a:r>
              <a:rPr lang="en-US" dirty="0"/>
              <a:t>part of an </a:t>
            </a:r>
            <a:r>
              <a:rPr lang="en-US" dirty="0" smtClean="0"/>
              <a:t>eldership, he must be willing </a:t>
            </a:r>
            <a:r>
              <a:rPr lang="en-US" dirty="0"/>
              <a:t>and </a:t>
            </a:r>
            <a:r>
              <a:rPr lang="en-US" dirty="0" smtClean="0"/>
              <a:t>able </a:t>
            </a:r>
            <a:r>
              <a:rPr lang="en-US" dirty="0"/>
              <a:t>to cooperate with and work with the other </a:t>
            </a:r>
            <a:r>
              <a:rPr lang="en-US" dirty="0" smtClean="0"/>
              <a:t>elders.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091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</a:t>
            </a:r>
            <a:r>
              <a:rPr lang="en-US" b="1" dirty="0" smtClean="0"/>
              <a:t>Lover of What is Good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Titus 1:8</a:t>
            </a:r>
            <a:endParaRPr lang="en-US" dirty="0" smtClean="0"/>
          </a:p>
          <a:p>
            <a:r>
              <a:rPr lang="en-US" i="1" dirty="0" smtClean="0"/>
              <a:t>“lover of good men” </a:t>
            </a:r>
            <a:r>
              <a:rPr lang="en-US" dirty="0" smtClean="0"/>
              <a:t>(KJV)</a:t>
            </a:r>
            <a:endParaRPr lang="en-US" dirty="0" smtClean="0"/>
          </a:p>
          <a:p>
            <a:endParaRPr lang="en-US" sz="800" dirty="0" smtClean="0"/>
          </a:p>
          <a:p>
            <a:r>
              <a:rPr lang="en-US" dirty="0" smtClean="0"/>
              <a:t>Elders must be men who encourage, support and promote that which is good – either good people or good things.</a:t>
            </a:r>
            <a:endParaRPr lang="en-US" dirty="0" smtClean="0"/>
          </a:p>
          <a:p>
            <a:r>
              <a:rPr lang="en-US" dirty="0" smtClean="0"/>
              <a:t>They know “good” is determined by God’s word, </a:t>
            </a:r>
            <a:r>
              <a:rPr lang="en-US" dirty="0" smtClean="0"/>
              <a:t>not by man’s opinions.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9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</a:t>
            </a:r>
            <a:r>
              <a:rPr lang="en-US" b="1" dirty="0" smtClean="0"/>
              <a:t>Just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Titus </a:t>
            </a:r>
            <a:r>
              <a:rPr lang="en-US" dirty="0" smtClean="0"/>
              <a:t>1:8</a:t>
            </a:r>
          </a:p>
          <a:p>
            <a:r>
              <a:rPr lang="en-US" i="1" dirty="0" smtClean="0"/>
              <a:t>“upright” </a:t>
            </a:r>
            <a:r>
              <a:rPr lang="en-US" dirty="0" smtClean="0"/>
              <a:t>(ESV</a:t>
            </a:r>
            <a:r>
              <a:rPr lang="en-US" dirty="0" smtClean="0"/>
              <a:t>)</a:t>
            </a:r>
          </a:p>
          <a:p>
            <a:endParaRPr lang="en-US" sz="800" dirty="0" smtClean="0"/>
          </a:p>
          <a:p>
            <a:r>
              <a:rPr lang="en-US" dirty="0"/>
              <a:t>An elder must be judiciously fair, exact, impartial and honest in all his dealings with others. He will do the right thing, and insist </a:t>
            </a:r>
            <a:r>
              <a:rPr lang="en-US" dirty="0" smtClean="0"/>
              <a:t>the </a:t>
            </a:r>
            <a:r>
              <a:rPr lang="en-US" dirty="0"/>
              <a:t>right thing always be </a:t>
            </a:r>
            <a:r>
              <a:rPr lang="en-US" dirty="0" smtClean="0"/>
              <a:t>done</a:t>
            </a:r>
            <a:r>
              <a:rPr lang="en-US" dirty="0" smtClean="0"/>
              <a:t>.</a:t>
            </a:r>
          </a:p>
          <a:p>
            <a:pPr lvl="0"/>
            <a:r>
              <a:rPr lang="en-US" dirty="0"/>
              <a:t>He must be guided by a commitment to do what is right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</a:t>
            </a:r>
            <a:r>
              <a:rPr lang="en-US" b="1" dirty="0" smtClean="0"/>
              <a:t>Holy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Titus 1:8</a:t>
            </a:r>
            <a:endParaRPr lang="en-US" dirty="0" smtClean="0"/>
          </a:p>
          <a:p>
            <a:r>
              <a:rPr lang="en-US" i="1" dirty="0" smtClean="0"/>
              <a:t>“devout” </a:t>
            </a:r>
            <a:r>
              <a:rPr lang="en-US" dirty="0" smtClean="0"/>
              <a:t>(</a:t>
            </a:r>
            <a:r>
              <a:rPr lang="en-US" dirty="0" smtClean="0"/>
              <a:t>NASB)</a:t>
            </a:r>
            <a:endParaRPr lang="en-US" dirty="0"/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/>
              <a:t>Undefiled by sin, free from wickedness, religiously observing every moral obligation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</a:t>
            </a:r>
            <a:r>
              <a:rPr lang="en-US" dirty="0"/>
              <a:t>who pursues holiness (Heb. 12:14), perfects holiness </a:t>
            </a:r>
            <a:r>
              <a:rPr lang="en-US" dirty="0" smtClean="0"/>
              <a:t>(</a:t>
            </a:r>
            <a:r>
              <a:rPr lang="en-US" dirty="0"/>
              <a:t>2 Cor. 7:1), and strives to be holy as God is holy (1 Pet. 1:15).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6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612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Who Can Be An Elder?</vt:lpstr>
      <vt:lpstr>Qualifications For Elders</vt:lpstr>
      <vt:lpstr>1. Not Covetous, Not Greedy For Money</vt:lpstr>
      <vt:lpstr>1. Not Covetous, Not Greedy For Money</vt:lpstr>
      <vt:lpstr>2. Not Self Willed</vt:lpstr>
      <vt:lpstr>3. Lover of What is Good</vt:lpstr>
      <vt:lpstr>4. Just</vt:lpstr>
      <vt:lpstr>5. Holy</vt:lpstr>
      <vt:lpstr>6. Must Have A Good Testimony Among Those Who Are Outside </vt:lpstr>
      <vt:lpstr>Qualifications For Elders - part 1</vt:lpstr>
      <vt:lpstr>Qualifications For Elders - part 2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Leadership in the Local Church</dc:title>
  <dc:creator>Heath</dc:creator>
  <cp:lastModifiedBy>Heath</cp:lastModifiedBy>
  <cp:revision>33</cp:revision>
  <dcterms:created xsi:type="dcterms:W3CDTF">2015-04-10T14:47:17Z</dcterms:created>
  <dcterms:modified xsi:type="dcterms:W3CDTF">2015-05-02T11:49:29Z</dcterms:modified>
</cp:coreProperties>
</file>