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57" r:id="rId4"/>
    <p:sldId id="272" r:id="rId5"/>
    <p:sldId id="274" r:id="rId6"/>
    <p:sldId id="273" r:id="rId7"/>
    <p:sldId id="275" r:id="rId8"/>
    <p:sldId id="277" r:id="rId9"/>
    <p:sldId id="279" r:id="rId10"/>
    <p:sldId id="278" r:id="rId11"/>
    <p:sldId id="280" r:id="rId12"/>
    <p:sldId id="281" r:id="rId13"/>
    <p:sldId id="28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A4574-9644-4C02-9973-78E51C4AF347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189EB-53AC-4067-BFF2-303DC4E2DB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44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8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6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9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4DAB-3C73-4737-9533-6F0CD5E3A6A6}" type="datetimeFigureOut">
              <a:rPr lang="en-US" smtClean="0"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orgodalmighty.files.wordpress.com/2012/09/shee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57" y="2209800"/>
            <a:ext cx="8323543" cy="44351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98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Be An Elder?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6. Not Violent, But Gentle,                       Not Quarrelsome, Not Quick Tempered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3:3; Titus 1:7</a:t>
            </a:r>
          </a:p>
          <a:p>
            <a:endParaRPr lang="en-US" sz="800" dirty="0" smtClean="0"/>
          </a:p>
          <a:p>
            <a:r>
              <a:rPr lang="en-US" i="1" dirty="0"/>
              <a:t>violent</a:t>
            </a:r>
            <a:r>
              <a:rPr lang="en-US" dirty="0"/>
              <a:t>, </a:t>
            </a:r>
            <a:r>
              <a:rPr lang="en-US" i="1" dirty="0"/>
              <a:t>striker</a:t>
            </a:r>
            <a:r>
              <a:rPr lang="en-US" dirty="0"/>
              <a:t> (KJV), </a:t>
            </a:r>
            <a:r>
              <a:rPr lang="en-US" i="1" dirty="0"/>
              <a:t>pugnacious</a:t>
            </a:r>
            <a:r>
              <a:rPr lang="en-US" dirty="0"/>
              <a:t> (NASV) - to strike, a violent person both in actions as well as in words, one who is ready to fight, takes offense easily. </a:t>
            </a:r>
          </a:p>
          <a:p>
            <a:r>
              <a:rPr lang="en-US" dirty="0" smtClean="0"/>
              <a:t>A man with such a trait will </a:t>
            </a:r>
            <a:r>
              <a:rPr lang="en-US" dirty="0"/>
              <a:t>not make for peace, but will certainly make for strife within the eldership and the congregation. </a:t>
            </a:r>
          </a:p>
        </p:txBody>
      </p:sp>
    </p:spTree>
    <p:extLst>
      <p:ext uri="{BB962C8B-B14F-4D97-AF65-F5344CB8AC3E}">
        <p14:creationId xmlns:p14="http://schemas.microsoft.com/office/powerpoint/2010/main" val="13473072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6. Not Violent, But Gentle,                       Not Quarrelsome, Not Quick Tempered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3:3; Titus 1:7</a:t>
            </a:r>
          </a:p>
          <a:p>
            <a:endParaRPr lang="en-US" sz="800" dirty="0" smtClean="0"/>
          </a:p>
          <a:p>
            <a:r>
              <a:rPr lang="en-US" i="1" dirty="0"/>
              <a:t>gentle</a:t>
            </a:r>
            <a:r>
              <a:rPr lang="en-US" dirty="0"/>
              <a:t>, </a:t>
            </a:r>
            <a:r>
              <a:rPr lang="en-US" i="1" dirty="0"/>
              <a:t>patient</a:t>
            </a:r>
            <a:r>
              <a:rPr lang="en-US" dirty="0"/>
              <a:t> (KJV) - the ability to look humanely and reasonably at the facts of a case, to consider the greater needs of an individual or situation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Elders cannot tolerate sin, but they </a:t>
            </a:r>
            <a:r>
              <a:rPr lang="en-US" dirty="0"/>
              <a:t>must strive to understand the weaknesses and ignorance of brethren and be patient and gentle while exhorting and correcting them. </a:t>
            </a:r>
          </a:p>
        </p:txBody>
      </p:sp>
    </p:spTree>
    <p:extLst>
      <p:ext uri="{BB962C8B-B14F-4D97-AF65-F5344CB8AC3E}">
        <p14:creationId xmlns:p14="http://schemas.microsoft.com/office/powerpoint/2010/main" val="163094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6. Not Violent, But Gentle,                         Not Quarrelsome, Not Quick Tempered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3:3; Titus 1:7</a:t>
            </a:r>
          </a:p>
          <a:p>
            <a:endParaRPr lang="en-US" sz="800" dirty="0" smtClean="0"/>
          </a:p>
          <a:p>
            <a:r>
              <a:rPr lang="en-US" i="1" dirty="0"/>
              <a:t>not quarrelsome</a:t>
            </a:r>
            <a:r>
              <a:rPr lang="en-US" dirty="0"/>
              <a:t>, </a:t>
            </a:r>
            <a:r>
              <a:rPr lang="en-US" i="1" dirty="0"/>
              <a:t>not a brawler</a:t>
            </a:r>
            <a:r>
              <a:rPr lang="en-US" dirty="0"/>
              <a:t> (KJV), </a:t>
            </a:r>
            <a:r>
              <a:rPr lang="en-US" i="1" dirty="0"/>
              <a:t>uncontentious</a:t>
            </a:r>
            <a:r>
              <a:rPr lang="en-US" dirty="0"/>
              <a:t> (NASV) - not disposed to fight, without battle or controversy. </a:t>
            </a:r>
          </a:p>
          <a:p>
            <a:r>
              <a:rPr lang="en-US" dirty="0" smtClean="0"/>
              <a:t>One who has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ability to </a:t>
            </a:r>
            <a:r>
              <a:rPr lang="en-US" i="1" dirty="0"/>
              <a:t>contend</a:t>
            </a:r>
            <a:r>
              <a:rPr lang="en-US" dirty="0"/>
              <a:t> for the faith (Jude 3) without being contentious. </a:t>
            </a:r>
          </a:p>
        </p:txBody>
      </p:sp>
    </p:spTree>
    <p:extLst>
      <p:ext uri="{BB962C8B-B14F-4D97-AF65-F5344CB8AC3E}">
        <p14:creationId xmlns:p14="http://schemas.microsoft.com/office/powerpoint/2010/main" val="163094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6. Not Violent, But Gentle,                       Not Quarrelsome, Not Quick Tempered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1 Tim. 3:3; Titus 1:7</a:t>
            </a:r>
          </a:p>
          <a:p>
            <a:endParaRPr lang="en-US" sz="800" dirty="0" smtClean="0"/>
          </a:p>
          <a:p>
            <a:r>
              <a:rPr lang="en-US" i="1" dirty="0"/>
              <a:t>not quick-tempered</a:t>
            </a:r>
            <a:r>
              <a:rPr lang="en-US" dirty="0"/>
              <a:t>, </a:t>
            </a:r>
            <a:r>
              <a:rPr lang="en-US" i="1" dirty="0"/>
              <a:t>not soon angry </a:t>
            </a:r>
            <a:r>
              <a:rPr lang="en-US" dirty="0"/>
              <a:t>(KJV) – one who is not prone to anger, not irritable, touchy, testy or grouchy. </a:t>
            </a:r>
          </a:p>
          <a:p>
            <a:r>
              <a:rPr lang="en-US" dirty="0" smtClean="0"/>
              <a:t>These </a:t>
            </a:r>
            <a:r>
              <a:rPr lang="en-US" dirty="0"/>
              <a:t>words have to do with an elder’s emotional temperament. An elder has to be approachable. No one would want to go to, or follow, a man with a short fuse and a quick temper. </a:t>
            </a:r>
          </a:p>
        </p:txBody>
      </p:sp>
    </p:spTree>
    <p:extLst>
      <p:ext uri="{BB962C8B-B14F-4D97-AF65-F5344CB8AC3E}">
        <p14:creationId xmlns:p14="http://schemas.microsoft.com/office/powerpoint/2010/main" val="163094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Qualifications For Elders - part 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Blameless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Temperate, Sober-Minded, Self-Controlled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Of Good Behavior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Given To Hospitality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Given To Wine</a:t>
            </a: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Not Violent, But Gentle, Not Quarrelsome, Not Quick Tempered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2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Qualifications For Elders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US" b="1" dirty="0" smtClean="0"/>
              <a:t>First Timothy 3:1-7</a:t>
            </a:r>
          </a:p>
          <a:p>
            <a:r>
              <a:rPr lang="en-US" b="1" dirty="0" smtClean="0"/>
              <a:t>Titus 1:6-9</a:t>
            </a:r>
            <a:endParaRPr lang="en-US" b="1" dirty="0"/>
          </a:p>
        </p:txBody>
      </p:sp>
      <p:pic>
        <p:nvPicPr>
          <p:cNvPr id="4" name="Picture 2" descr="https://cnlibraryblog.files.wordpress.com/2013/09/open-bible-kj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914" y="4648200"/>
            <a:ext cx="2956386" cy="203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838200" y="3657600"/>
            <a:ext cx="3962400" cy="25908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0" y="3849231"/>
            <a:ext cx="3276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Today we will discuss some of the qualifications which have to do with a man’s character.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9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Must Be Blameless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3:2; Titus 1:6-7</a:t>
            </a:r>
          </a:p>
          <a:p>
            <a:r>
              <a:rPr lang="en-US" i="1" dirty="0" smtClean="0"/>
              <a:t>“above reproach” </a:t>
            </a:r>
            <a:r>
              <a:rPr lang="en-US" dirty="0" smtClean="0"/>
              <a:t>(NASB, ESV)</a:t>
            </a:r>
          </a:p>
          <a:p>
            <a:endParaRPr lang="en-US" sz="800" dirty="0" smtClean="0"/>
          </a:p>
          <a:p>
            <a:r>
              <a:rPr lang="en-US" dirty="0" smtClean="0"/>
              <a:t>Cannot mean sinless perfection.</a:t>
            </a:r>
          </a:p>
          <a:p>
            <a:r>
              <a:rPr lang="en-US" dirty="0" smtClean="0"/>
              <a:t>Translated from a Greek word meaning, “that cannot be laid hold of.” “Signifies that which cannot be called into account… with nothing laid to one’s charge as the result of public investigation.”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16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2. Temperate, Sober-Minded, Self Controlled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 Tim. 3:2; Titus 1:8</a:t>
            </a:r>
          </a:p>
          <a:p>
            <a:r>
              <a:rPr lang="en-US" i="1" dirty="0"/>
              <a:t>temperate, vigilant </a:t>
            </a:r>
            <a:r>
              <a:rPr lang="en-US" dirty="0"/>
              <a:t>(KJV) – watchful, circumspect, a state of mind which is free from the excessive influence of passion, lust, or emotion. </a:t>
            </a:r>
          </a:p>
          <a:p>
            <a:r>
              <a:rPr lang="en-US" i="1" dirty="0"/>
              <a:t>sober-minded, prudent </a:t>
            </a:r>
            <a:r>
              <a:rPr lang="en-US" dirty="0"/>
              <a:t>(KJV)</a:t>
            </a:r>
            <a:r>
              <a:rPr lang="en-US" i="1" dirty="0"/>
              <a:t>, sensible </a:t>
            </a:r>
            <a:r>
              <a:rPr lang="en-US" dirty="0"/>
              <a:t>(NASV) – self-disciplined, </a:t>
            </a:r>
            <a:r>
              <a:rPr lang="en-US" dirty="0" smtClean="0"/>
              <a:t>self-restrained</a:t>
            </a:r>
            <a:r>
              <a:rPr lang="en-US" dirty="0"/>
              <a:t>, showing mental and emotional balance. </a:t>
            </a:r>
          </a:p>
          <a:p>
            <a:r>
              <a:rPr lang="en-US" i="1" dirty="0"/>
              <a:t>self-controlled, temperate </a:t>
            </a:r>
            <a:r>
              <a:rPr lang="en-US" dirty="0"/>
              <a:t>(KJV) – having power over oneself, moderate.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091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2. Temperate, Sober-Minded, Self Controlled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 Tim. 3:2; Titus 1:8</a:t>
            </a:r>
          </a:p>
          <a:p>
            <a:r>
              <a:rPr lang="en-US" i="1" dirty="0"/>
              <a:t>temperate, vigilant </a:t>
            </a:r>
            <a:r>
              <a:rPr lang="en-US" dirty="0"/>
              <a:t>(KJV) – watchful, circumspect, a state of mind which is free from the excessive influence of passion, lust, or emotion. </a:t>
            </a:r>
          </a:p>
          <a:p>
            <a:r>
              <a:rPr lang="en-US" i="1" dirty="0"/>
              <a:t>sober-minded, prudent </a:t>
            </a:r>
            <a:r>
              <a:rPr lang="en-US" dirty="0"/>
              <a:t>(KJV)</a:t>
            </a:r>
            <a:r>
              <a:rPr lang="en-US" i="1" dirty="0"/>
              <a:t>, sensible </a:t>
            </a:r>
            <a:r>
              <a:rPr lang="en-US" dirty="0"/>
              <a:t>(NASV) – self-disciplined, </a:t>
            </a:r>
            <a:r>
              <a:rPr lang="en-US" dirty="0" smtClean="0"/>
              <a:t>self-restrained</a:t>
            </a:r>
            <a:r>
              <a:rPr lang="en-US" dirty="0"/>
              <a:t>, showing mental and emotional balance. </a:t>
            </a:r>
          </a:p>
          <a:p>
            <a:r>
              <a:rPr lang="en-US" i="1" dirty="0"/>
              <a:t>self-controlled, temperate </a:t>
            </a:r>
            <a:r>
              <a:rPr lang="en-US" dirty="0"/>
              <a:t>(KJV) – having power over oneself, moderate. </a:t>
            </a:r>
          </a:p>
          <a:p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838200" y="1600200"/>
            <a:ext cx="7543800" cy="46482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19200" y="1905001"/>
            <a:ext cx="6629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These words describe a man with a balanced mind; reasonable in his attitude, thinking, and behavior; not given to extremes. 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One </a:t>
            </a:r>
            <a:r>
              <a:rPr lang="en-US" sz="3200" dirty="0">
                <a:solidFill>
                  <a:schemeClr val="bg1"/>
                </a:solidFill>
              </a:rPr>
              <a:t>who is not controlled by his emotions, but can hold himself in </a:t>
            </a:r>
            <a:r>
              <a:rPr lang="en-US" sz="3200" dirty="0" smtClean="0">
                <a:solidFill>
                  <a:schemeClr val="bg1"/>
                </a:solidFill>
              </a:rPr>
              <a:t>check; who </a:t>
            </a:r>
            <a:r>
              <a:rPr lang="en-US" sz="3200" dirty="0">
                <a:solidFill>
                  <a:schemeClr val="bg1"/>
                </a:solidFill>
              </a:rPr>
              <a:t>is alert and focused; not easily fooled by others.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04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Of Good Behavior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3:2</a:t>
            </a:r>
          </a:p>
          <a:p>
            <a:r>
              <a:rPr lang="en-US" i="1" dirty="0" smtClean="0"/>
              <a:t>“respectable” </a:t>
            </a:r>
            <a:r>
              <a:rPr lang="en-US" dirty="0" smtClean="0"/>
              <a:t>(NASB, ESV)</a:t>
            </a:r>
          </a:p>
          <a:p>
            <a:endParaRPr lang="en-US" sz="800" dirty="0" smtClean="0"/>
          </a:p>
          <a:p>
            <a:r>
              <a:rPr lang="en-US" dirty="0" smtClean="0"/>
              <a:t>Translated from the word </a:t>
            </a:r>
            <a:r>
              <a:rPr lang="en-US" b="1" i="1" dirty="0" err="1" smtClean="0"/>
              <a:t>kosmios</a:t>
            </a:r>
            <a:r>
              <a:rPr lang="en-US" b="1" i="1" dirty="0" smtClean="0"/>
              <a:t> </a:t>
            </a:r>
            <a:r>
              <a:rPr lang="en-US" dirty="0" smtClean="0"/>
              <a:t>-               “orderly, well-arranged, decent, modest.”</a:t>
            </a:r>
          </a:p>
          <a:p>
            <a:r>
              <a:rPr lang="en-US" dirty="0"/>
              <a:t>A man who’s life is organized, well-balanced and blended </a:t>
            </a:r>
            <a:r>
              <a:rPr lang="en-US" dirty="0" smtClean="0"/>
              <a:t>together; thus making </a:t>
            </a:r>
            <a:r>
              <a:rPr lang="en-US" dirty="0"/>
              <a:t>him a great example </a:t>
            </a:r>
            <a:r>
              <a:rPr lang="en-US" dirty="0" smtClean="0"/>
              <a:t>to follow (</a:t>
            </a:r>
            <a:r>
              <a:rPr lang="en-US" dirty="0"/>
              <a:t>1 Pet. 5:3). </a:t>
            </a:r>
          </a:p>
        </p:txBody>
      </p:sp>
    </p:spTree>
    <p:extLst>
      <p:ext uri="{BB962C8B-B14F-4D97-AF65-F5344CB8AC3E}">
        <p14:creationId xmlns:p14="http://schemas.microsoft.com/office/powerpoint/2010/main" val="1801497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Given To Hospitality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3:2; Titus 1:8</a:t>
            </a:r>
          </a:p>
          <a:p>
            <a:r>
              <a:rPr lang="en-US" i="1" dirty="0" smtClean="0"/>
              <a:t>“a lover of hospitality” </a:t>
            </a:r>
            <a:r>
              <a:rPr lang="en-US" dirty="0" smtClean="0"/>
              <a:t>(Titus 1:8, KJV)</a:t>
            </a:r>
          </a:p>
          <a:p>
            <a:endParaRPr lang="en-US" sz="800" dirty="0" smtClean="0"/>
          </a:p>
          <a:p>
            <a:r>
              <a:rPr lang="en-US" dirty="0" smtClean="0"/>
              <a:t>Translated from a Greek word that literally means “a love of strangers.”</a:t>
            </a:r>
          </a:p>
          <a:p>
            <a:r>
              <a:rPr lang="en-US" dirty="0" smtClean="0"/>
              <a:t>One who cares about others and is willing to do what he can to care for the needs of others.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Not Given To Wine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Tim. 3:3; Titus 1:7</a:t>
            </a:r>
          </a:p>
          <a:p>
            <a:r>
              <a:rPr lang="en-US" i="1" dirty="0" smtClean="0"/>
              <a:t>“not addicted to wine” </a:t>
            </a:r>
            <a:r>
              <a:rPr lang="en-US" dirty="0" smtClean="0"/>
              <a:t>(NASB)</a:t>
            </a:r>
          </a:p>
          <a:p>
            <a:r>
              <a:rPr lang="en-US" i="1" dirty="0"/>
              <a:t>“not </a:t>
            </a:r>
            <a:r>
              <a:rPr lang="en-US" i="1" dirty="0" smtClean="0"/>
              <a:t>a drunkard” </a:t>
            </a:r>
            <a:r>
              <a:rPr lang="en-US" dirty="0" smtClean="0"/>
              <a:t>(ESV</a:t>
            </a:r>
            <a:r>
              <a:rPr lang="en-US" dirty="0"/>
              <a:t>)</a:t>
            </a:r>
          </a:p>
          <a:p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Translated from a Greek word which refers to one who </a:t>
            </a:r>
            <a:r>
              <a:rPr lang="en-US" dirty="0"/>
              <a:t>tarries at the wine, </a:t>
            </a:r>
            <a:r>
              <a:rPr lang="en-US" dirty="0" smtClean="0"/>
              <a:t>one who </a:t>
            </a:r>
            <a:r>
              <a:rPr lang="en-US" dirty="0"/>
              <a:t>stays at the wine.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6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Does this qualification require abstinence or only moderation?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 elder must be sober, temperate, and vigilant. Alcohol impairs these qualities.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Alcohol is addictive (1 Cor. 6:12).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God has condemned leaders who were given to intoxicating drink (Is. 28:7, 56:9-12).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 elder is to be an example (1 Pet. 5:3). </a:t>
            </a:r>
          </a:p>
          <a:p>
            <a:endParaRPr lang="en-US" sz="800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This qualification requires abstinence.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8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895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Who Can Be An Elder?</vt:lpstr>
      <vt:lpstr>Qualifications For Elders</vt:lpstr>
      <vt:lpstr>1. Must Be Blameless</vt:lpstr>
      <vt:lpstr>2. Temperate, Sober-Minded, Self Controlled</vt:lpstr>
      <vt:lpstr>2. Temperate, Sober-Minded, Self Controlled</vt:lpstr>
      <vt:lpstr>3. Of Good Behavior</vt:lpstr>
      <vt:lpstr>4. Given To Hospitality</vt:lpstr>
      <vt:lpstr>5. Not Given To Wine</vt:lpstr>
      <vt:lpstr>Does this qualification require abstinence or only moderation?</vt:lpstr>
      <vt:lpstr>6. Not Violent, But Gentle,                       Not Quarrelsome, Not Quick Tempered</vt:lpstr>
      <vt:lpstr>6. Not Violent, But Gentle,                       Not Quarrelsome, Not Quick Tempered</vt:lpstr>
      <vt:lpstr>6. Not Violent, But Gentle,                         Not Quarrelsome, Not Quick Tempered</vt:lpstr>
      <vt:lpstr>6. Not Violent, But Gentle,                       Not Quarrelsome, Not Quick Tempered</vt:lpstr>
      <vt:lpstr>Qualifications For Elders - part 1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Leadership in the Local Church</dc:title>
  <dc:creator>Heath</dc:creator>
  <cp:lastModifiedBy>Guest</cp:lastModifiedBy>
  <cp:revision>28</cp:revision>
  <dcterms:created xsi:type="dcterms:W3CDTF">2015-04-10T14:47:17Z</dcterms:created>
  <dcterms:modified xsi:type="dcterms:W3CDTF">2015-05-01T20:26:04Z</dcterms:modified>
</cp:coreProperties>
</file>