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66" r:id="rId4"/>
    <p:sldId id="258" r:id="rId5"/>
    <p:sldId id="262" r:id="rId6"/>
    <p:sldId id="263" r:id="rId7"/>
    <p:sldId id="264" r:id="rId8"/>
    <p:sldId id="257" r:id="rId9"/>
    <p:sldId id="265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0727FE4-22B4-4BEE-909E-15F8CB9ED22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39D17A-7FAA-455F-A2E8-9DD3DCF87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27FE4-22B4-4BEE-909E-15F8CB9ED22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39D17A-7FAA-455F-A2E8-9DD3DCF877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27FE4-22B4-4BEE-909E-15F8CB9ED22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39D17A-7FAA-455F-A2E8-9DD3DCF877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27FE4-22B4-4BEE-909E-15F8CB9ED22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39D17A-7FAA-455F-A2E8-9DD3DCF877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0727FE4-22B4-4BEE-909E-15F8CB9ED22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39D17A-7FAA-455F-A2E8-9DD3DCF87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27FE4-22B4-4BEE-909E-15F8CB9ED22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039D17A-7FAA-455F-A2E8-9DD3DCF87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27FE4-22B4-4BEE-909E-15F8CB9ED22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039D17A-7FAA-455F-A2E8-9DD3DCF877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27FE4-22B4-4BEE-909E-15F8CB9ED22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39D17A-7FAA-455F-A2E8-9DD3DCF87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27FE4-22B4-4BEE-909E-15F8CB9ED22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39D17A-7FAA-455F-A2E8-9DD3DCF877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0727FE4-22B4-4BEE-909E-15F8CB9ED22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39D17A-7FAA-455F-A2E8-9DD3DCF87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0727FE4-22B4-4BEE-909E-15F8CB9ED22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39D17A-7FAA-455F-A2E8-9DD3DCF87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0727FE4-22B4-4BEE-909E-15F8CB9ED22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039D17A-7FAA-455F-A2E8-9DD3DCF87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/>
          <p:cNvSpPr/>
          <p:nvPr/>
        </p:nvSpPr>
        <p:spPr>
          <a:xfrm rot="19816718">
            <a:off x="1394186" y="658085"/>
            <a:ext cx="4412024" cy="6622710"/>
          </a:xfrm>
          <a:prstGeom prst="heart">
            <a:avLst/>
          </a:prstGeom>
          <a:solidFill>
            <a:schemeClr val="bg1"/>
          </a:solidFill>
          <a:ln>
            <a:solidFill>
              <a:srgbClr val="FF0000">
                <a:alpha val="3607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eart 5"/>
          <p:cNvSpPr/>
          <p:nvPr/>
        </p:nvSpPr>
        <p:spPr>
          <a:xfrm rot="2726607">
            <a:off x="3039004" y="342455"/>
            <a:ext cx="4052212" cy="7381447"/>
          </a:xfrm>
          <a:prstGeom prst="heart">
            <a:avLst/>
          </a:prstGeom>
          <a:solidFill>
            <a:schemeClr val="bg1"/>
          </a:solidFill>
          <a:ln>
            <a:solidFill>
              <a:srgbClr val="FF0000">
                <a:alpha val="3607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1001"/>
            <a:ext cx="9144000" cy="1828799"/>
          </a:xfrm>
        </p:spPr>
        <p:txBody>
          <a:bodyPr anchor="ctr">
            <a:normAutofit/>
          </a:bodyPr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Commanded To Love?</a:t>
            </a:r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86000"/>
            <a:ext cx="9144000" cy="32004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 the minds of many, </a:t>
            </a:r>
          </a:p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love is an emotion ...</a:t>
            </a:r>
          </a:p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feeling that cannot be forced.</a:t>
            </a:r>
          </a:p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An emotion that can come and go.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/>
          <p:cNvSpPr/>
          <p:nvPr/>
        </p:nvSpPr>
        <p:spPr>
          <a:xfrm rot="19816718">
            <a:off x="1394186" y="658085"/>
            <a:ext cx="4412024" cy="6622710"/>
          </a:xfrm>
          <a:prstGeom prst="heart">
            <a:avLst/>
          </a:prstGeom>
          <a:solidFill>
            <a:schemeClr val="bg1"/>
          </a:solidFill>
          <a:ln>
            <a:solidFill>
              <a:srgbClr val="FF0000">
                <a:alpha val="3607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eart 5"/>
          <p:cNvSpPr/>
          <p:nvPr/>
        </p:nvSpPr>
        <p:spPr>
          <a:xfrm rot="2726607">
            <a:off x="3039004" y="342455"/>
            <a:ext cx="4052212" cy="7381447"/>
          </a:xfrm>
          <a:prstGeom prst="heart">
            <a:avLst/>
          </a:prstGeom>
          <a:solidFill>
            <a:schemeClr val="bg1"/>
          </a:solidFill>
          <a:ln>
            <a:solidFill>
              <a:srgbClr val="FF0000">
                <a:alpha val="3607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1001"/>
            <a:ext cx="9144000" cy="1828799"/>
          </a:xfrm>
        </p:spPr>
        <p:txBody>
          <a:bodyPr anchor="ctr">
            <a:normAutofit/>
          </a:bodyPr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Commanded To Love!</a:t>
            </a:r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86000"/>
            <a:ext cx="9144000" cy="32004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Love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 more than emotion ... </a:t>
            </a: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Love is a selfless sense of active good will and affection.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/>
          <p:cNvSpPr/>
          <p:nvPr/>
        </p:nvSpPr>
        <p:spPr>
          <a:xfrm rot="19816718">
            <a:off x="1394186" y="658085"/>
            <a:ext cx="4412024" cy="6622710"/>
          </a:xfrm>
          <a:prstGeom prst="heart">
            <a:avLst/>
          </a:prstGeom>
          <a:solidFill>
            <a:schemeClr val="bg1"/>
          </a:solidFill>
          <a:ln>
            <a:solidFill>
              <a:srgbClr val="FF0000">
                <a:alpha val="36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eart 5"/>
          <p:cNvSpPr/>
          <p:nvPr/>
        </p:nvSpPr>
        <p:spPr>
          <a:xfrm rot="2726607">
            <a:off x="3039004" y="342455"/>
            <a:ext cx="4052212" cy="7381447"/>
          </a:xfrm>
          <a:prstGeom prst="heart">
            <a:avLst/>
          </a:prstGeom>
          <a:solidFill>
            <a:schemeClr val="bg1"/>
          </a:solidFill>
          <a:ln>
            <a:solidFill>
              <a:srgbClr val="FF0000">
                <a:alpha val="3607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3536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Who Are We Commanded To Love?</a:t>
            </a:r>
            <a:endParaRPr lang="en-US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52400" y="1646236"/>
            <a:ext cx="8839200" cy="5059363"/>
          </a:xfrm>
        </p:spPr>
        <p:txBody>
          <a:bodyPr>
            <a:normAutofit/>
          </a:bodyPr>
          <a:lstStyle/>
          <a:p>
            <a:pPr marL="571500" indent="-571500" algn="ctr"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God and Jesus</a:t>
            </a:r>
          </a:p>
          <a:p>
            <a:pPr marL="571500" indent="-571500" algn="ctr">
              <a:buNone/>
            </a:pP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571500" indent="-571500" algn="ctr"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Our Family</a:t>
            </a:r>
          </a:p>
          <a:p>
            <a:pPr marL="571500" indent="-571500" algn="ctr">
              <a:buNone/>
            </a:pP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571500" indent="-571500" algn="ctr"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Our Church Family</a:t>
            </a:r>
          </a:p>
          <a:p>
            <a:pPr marL="571500" indent="-571500" algn="ctr">
              <a:buNone/>
            </a:pP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571500" indent="-571500" algn="ctr"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Our Community</a:t>
            </a:r>
          </a:p>
          <a:p>
            <a:pPr marL="571500" indent="-571500" algn="ctr">
              <a:buNone/>
            </a:pP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571500" indent="-571500" algn="ctr"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Sometimes folks are hard to love.</a:t>
            </a:r>
          </a:p>
          <a:p>
            <a:pPr marL="571500" indent="-571500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/>
          <p:cNvSpPr/>
          <p:nvPr/>
        </p:nvSpPr>
        <p:spPr>
          <a:xfrm rot="19816718">
            <a:off x="1394186" y="658085"/>
            <a:ext cx="4412024" cy="6622710"/>
          </a:xfrm>
          <a:prstGeom prst="heart">
            <a:avLst/>
          </a:prstGeom>
          <a:solidFill>
            <a:schemeClr val="bg1"/>
          </a:solidFill>
          <a:ln>
            <a:solidFill>
              <a:srgbClr val="FF0000">
                <a:alpha val="36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eart 5"/>
          <p:cNvSpPr/>
          <p:nvPr/>
        </p:nvSpPr>
        <p:spPr>
          <a:xfrm rot="2726607">
            <a:off x="3039004" y="342455"/>
            <a:ext cx="4052212" cy="7381447"/>
          </a:xfrm>
          <a:prstGeom prst="heart">
            <a:avLst/>
          </a:prstGeom>
          <a:solidFill>
            <a:schemeClr val="bg1"/>
          </a:solidFill>
          <a:ln>
            <a:solidFill>
              <a:srgbClr val="FF0000">
                <a:alpha val="3607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3536"/>
            <a:ext cx="9144000" cy="1803864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Hard To Love?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800" b="1" dirty="0" smtClean="0">
                <a:latin typeface="Arial" pitchFamily="34" charset="0"/>
                <a:cs typeface="Arial" pitchFamily="34" charset="0"/>
              </a:rPr>
            </a:b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52400" y="2514600"/>
            <a:ext cx="8839200" cy="4190999"/>
          </a:xfrm>
        </p:spPr>
        <p:txBody>
          <a:bodyPr>
            <a:normAutofit/>
          </a:bodyPr>
          <a:lstStyle/>
          <a:p>
            <a:pPr marL="571500" indent="-571500" algn="ctr"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Matthew 5:40-48</a:t>
            </a:r>
          </a:p>
          <a:p>
            <a:pPr marL="571500" indent="-571500" algn="ctr"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Romans 5:1-11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571500" indent="-571500">
              <a:buNone/>
            </a:pP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571500" indent="-571500" algn="ctr"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How do we treat our enemies?</a:t>
            </a:r>
          </a:p>
          <a:p>
            <a:pPr marL="571500" indent="-571500" algn="ctr">
              <a:buNone/>
            </a:pP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571500" indent="-571500" algn="ctr"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Who could be my enemies?</a:t>
            </a:r>
          </a:p>
          <a:p>
            <a:pPr marL="571500" indent="-571500"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(Gal. 4:16,</a:t>
            </a:r>
            <a:r>
              <a:rPr lang="sv-S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Matt. 10:34-39, 2 Cor. 11:26)</a:t>
            </a:r>
          </a:p>
          <a:p>
            <a:pPr marL="571500" indent="-571500" algn="ctr">
              <a:buNone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1295400"/>
            <a:ext cx="876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Love Them Like Enemies!</a:t>
            </a:r>
            <a:endParaRPr lang="en-US" sz="4800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rt 5"/>
          <p:cNvSpPr/>
          <p:nvPr/>
        </p:nvSpPr>
        <p:spPr>
          <a:xfrm rot="2726607">
            <a:off x="3039004" y="342455"/>
            <a:ext cx="4052212" cy="7381447"/>
          </a:xfrm>
          <a:prstGeom prst="heart">
            <a:avLst/>
          </a:prstGeom>
          <a:solidFill>
            <a:schemeClr val="bg1"/>
          </a:solidFill>
          <a:ln>
            <a:solidFill>
              <a:srgbClr val="FF0000">
                <a:alpha val="3607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Heart 3"/>
          <p:cNvSpPr/>
          <p:nvPr/>
        </p:nvSpPr>
        <p:spPr>
          <a:xfrm rot="19816718">
            <a:off x="1394186" y="658085"/>
            <a:ext cx="4412024" cy="6622710"/>
          </a:xfrm>
          <a:prstGeom prst="heart">
            <a:avLst/>
          </a:prstGeom>
          <a:solidFill>
            <a:schemeClr val="bg1"/>
          </a:solidFill>
          <a:ln>
            <a:solidFill>
              <a:srgbClr val="FF0000">
                <a:alpha val="3607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839200" cy="1143000"/>
          </a:xfrm>
          <a:noFill/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Commanded To Love!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85800" y="1752600"/>
            <a:ext cx="8001000" cy="5105400"/>
          </a:xfrm>
        </p:spPr>
        <p:txBody>
          <a:bodyPr>
            <a:normAutofit/>
          </a:bodyPr>
          <a:lstStyle/>
          <a:p>
            <a:pPr marL="566738" indent="-566738">
              <a:buClr>
                <a:srgbClr val="FF0000"/>
              </a:buClr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 a Christian, we are commanded to love, despite our initial, fleshly temptation to do otherwise based on our emotions or experiences.</a:t>
            </a:r>
          </a:p>
          <a:p>
            <a:pPr marL="571500" indent="-57150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571500" indent="-571500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rt 5"/>
          <p:cNvSpPr/>
          <p:nvPr/>
        </p:nvSpPr>
        <p:spPr>
          <a:xfrm rot="2726607">
            <a:off x="3039004" y="342455"/>
            <a:ext cx="4052212" cy="7381447"/>
          </a:xfrm>
          <a:prstGeom prst="heart">
            <a:avLst/>
          </a:prstGeom>
          <a:solidFill>
            <a:schemeClr val="bg1"/>
          </a:solidFill>
          <a:ln>
            <a:solidFill>
              <a:srgbClr val="FF0000">
                <a:alpha val="3607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Heart 3"/>
          <p:cNvSpPr/>
          <p:nvPr/>
        </p:nvSpPr>
        <p:spPr>
          <a:xfrm rot="19816718">
            <a:off x="1394186" y="658085"/>
            <a:ext cx="4412024" cy="6622710"/>
          </a:xfrm>
          <a:prstGeom prst="heart">
            <a:avLst/>
          </a:prstGeom>
          <a:solidFill>
            <a:schemeClr val="bg1"/>
          </a:solidFill>
          <a:ln>
            <a:solidFill>
              <a:srgbClr val="FF0000">
                <a:alpha val="3607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839200" cy="1143000"/>
          </a:xfrm>
          <a:noFill/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Commanded To Love!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85800" y="1752600"/>
            <a:ext cx="8229600" cy="5105400"/>
          </a:xfrm>
        </p:spPr>
        <p:txBody>
          <a:bodyPr>
            <a:normAutofit/>
          </a:bodyPr>
          <a:lstStyle/>
          <a:p>
            <a:pPr marL="566738" indent="-566738">
              <a:buClr>
                <a:srgbClr val="FF0000"/>
              </a:buClr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Where we lack a heartfelt love toward Jesus, our brethren, our family members...</a:t>
            </a:r>
          </a:p>
          <a:p>
            <a:pPr marL="798513" lvl="1" indent="-387350">
              <a:buClr>
                <a:srgbClr val="FF0000"/>
              </a:buClr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 need to acknowledge and repent of the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deficiency.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798513" lvl="1" indent="-387350">
              <a:buClr>
                <a:srgbClr val="FF0000"/>
              </a:buClr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 need to be willing to relearn biblical love.</a:t>
            </a:r>
          </a:p>
          <a:p>
            <a:pPr marL="571500" indent="-57150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571500" indent="-571500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rt 5"/>
          <p:cNvSpPr/>
          <p:nvPr/>
        </p:nvSpPr>
        <p:spPr>
          <a:xfrm rot="2726607">
            <a:off x="3039004" y="342455"/>
            <a:ext cx="4052212" cy="7381447"/>
          </a:xfrm>
          <a:prstGeom prst="heart">
            <a:avLst/>
          </a:prstGeom>
          <a:solidFill>
            <a:schemeClr val="bg1"/>
          </a:solidFill>
          <a:ln>
            <a:solidFill>
              <a:srgbClr val="FF0000">
                <a:alpha val="3607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Heart 3"/>
          <p:cNvSpPr/>
          <p:nvPr/>
        </p:nvSpPr>
        <p:spPr>
          <a:xfrm rot="19816718">
            <a:off x="1394186" y="658085"/>
            <a:ext cx="4412024" cy="6622710"/>
          </a:xfrm>
          <a:prstGeom prst="heart">
            <a:avLst/>
          </a:prstGeom>
          <a:solidFill>
            <a:schemeClr val="bg1"/>
          </a:solidFill>
          <a:ln>
            <a:solidFill>
              <a:srgbClr val="FF0000">
                <a:alpha val="3607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839200" cy="1143000"/>
          </a:xfrm>
          <a:noFill/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Commanded To Love!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85800" y="1752600"/>
            <a:ext cx="8229600" cy="5105400"/>
          </a:xfrm>
        </p:spPr>
        <p:txBody>
          <a:bodyPr>
            <a:normAutofit/>
          </a:bodyPr>
          <a:lstStyle/>
          <a:p>
            <a:pPr marL="566738" indent="-566738">
              <a:buClr>
                <a:srgbClr val="FF0000"/>
              </a:buClr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 need to learn to love others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(them)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with a heartfelt devotion and selfless service - not expecting anything in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return.</a:t>
            </a: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571500" indent="-57150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571500" indent="-571500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276600" y="2971800"/>
            <a:ext cx="1295400" cy="0"/>
          </a:xfrm>
          <a:prstGeom prst="line">
            <a:avLst/>
          </a:prstGeom>
          <a:ln w="666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rt 5"/>
          <p:cNvSpPr/>
          <p:nvPr/>
        </p:nvSpPr>
        <p:spPr>
          <a:xfrm rot="2726607">
            <a:off x="3039004" y="342455"/>
            <a:ext cx="4052212" cy="7381447"/>
          </a:xfrm>
          <a:prstGeom prst="heart">
            <a:avLst/>
          </a:prstGeom>
          <a:solidFill>
            <a:schemeClr val="bg1"/>
          </a:solidFill>
          <a:ln>
            <a:solidFill>
              <a:srgbClr val="FF0000">
                <a:alpha val="3607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Heart 3"/>
          <p:cNvSpPr/>
          <p:nvPr/>
        </p:nvSpPr>
        <p:spPr>
          <a:xfrm rot="19816718">
            <a:off x="1394186" y="658085"/>
            <a:ext cx="4412024" cy="6622710"/>
          </a:xfrm>
          <a:prstGeom prst="heart">
            <a:avLst/>
          </a:prstGeom>
          <a:solidFill>
            <a:schemeClr val="bg1"/>
          </a:solidFill>
          <a:ln>
            <a:solidFill>
              <a:srgbClr val="FF0000">
                <a:alpha val="3607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839200" cy="1143000"/>
          </a:xfrm>
          <a:noFill/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Commanded To Love!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85800" y="1752600"/>
            <a:ext cx="8229600" cy="5105400"/>
          </a:xfrm>
        </p:spPr>
        <p:txBody>
          <a:bodyPr>
            <a:normAutofit/>
          </a:bodyPr>
          <a:lstStyle/>
          <a:p>
            <a:pPr marL="566738" indent="-566738">
              <a:buClr>
                <a:srgbClr val="FF0000"/>
              </a:buClr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 must take the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initiative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 practice love until our love is a natural action and reaction regardless of the actions of others (1 Peter 1:22-23).</a:t>
            </a:r>
          </a:p>
          <a:p>
            <a:pPr marL="571500" indent="-57150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571500" indent="-571500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146</TotalTime>
  <Words>246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Foundry</vt:lpstr>
      <vt:lpstr>Slide 1</vt:lpstr>
      <vt:lpstr>Commanded To Love?</vt:lpstr>
      <vt:lpstr>Commanded To Love!</vt:lpstr>
      <vt:lpstr>Who Are We Commanded To Love?</vt:lpstr>
      <vt:lpstr>Hard To Love? </vt:lpstr>
      <vt:lpstr>Commanded To Love!</vt:lpstr>
      <vt:lpstr>Commanded To Love!</vt:lpstr>
      <vt:lpstr>Commanded To Love!</vt:lpstr>
      <vt:lpstr>Commanded To Love!</vt:lpstr>
      <vt:lpstr>Slide 10</vt:lpstr>
    </vt:vector>
  </TitlesOfParts>
  <Company>Vale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 Russell</dc:creator>
  <cp:lastModifiedBy>jpkmpjr1</cp:lastModifiedBy>
  <cp:revision>14</cp:revision>
  <dcterms:created xsi:type="dcterms:W3CDTF">2010-05-02T19:48:08Z</dcterms:created>
  <dcterms:modified xsi:type="dcterms:W3CDTF">2015-03-17T15:59:12Z</dcterms:modified>
</cp:coreProperties>
</file>