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70" r:id="rId5"/>
    <p:sldId id="269" r:id="rId6"/>
    <p:sldId id="265" r:id="rId7"/>
    <p:sldId id="266" r:id="rId8"/>
    <p:sldId id="267" r:id="rId9"/>
    <p:sldId id="264" r:id="rId10"/>
    <p:sldId id="258" r:id="rId11"/>
    <p:sldId id="259" r:id="rId12"/>
    <p:sldId id="260" r:id="rId13"/>
    <p:sldId id="261" r:id="rId14"/>
    <p:sldId id="263"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4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04BBB2-50FA-4663-8501-6616ED944B5B}" type="datetimeFigureOut">
              <a:rPr lang="en-US" smtClean="0"/>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3080269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04BBB2-50FA-4663-8501-6616ED944B5B}" type="datetimeFigureOut">
              <a:rPr lang="en-US" smtClean="0"/>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71464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04BBB2-50FA-4663-8501-6616ED944B5B}" type="datetimeFigureOut">
              <a:rPr lang="en-US" smtClean="0"/>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984278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04BBB2-50FA-4663-8501-6616ED944B5B}" type="datetimeFigureOut">
              <a:rPr lang="en-US" smtClean="0"/>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252561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04BBB2-50FA-4663-8501-6616ED944B5B}" type="datetimeFigureOut">
              <a:rPr lang="en-US" smtClean="0"/>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3105736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04BBB2-50FA-4663-8501-6616ED944B5B}" type="datetimeFigureOut">
              <a:rPr lang="en-US" smtClean="0"/>
              <a:t>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1469149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04BBB2-50FA-4663-8501-6616ED944B5B}" type="datetimeFigureOut">
              <a:rPr lang="en-US" smtClean="0"/>
              <a:t>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366422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04BBB2-50FA-4663-8501-6616ED944B5B}" type="datetimeFigureOut">
              <a:rPr lang="en-US" smtClean="0"/>
              <a:t>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277972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4BBB2-50FA-4663-8501-6616ED944B5B}" type="datetimeFigureOut">
              <a:rPr lang="en-US" smtClean="0"/>
              <a:t>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372622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4BBB2-50FA-4663-8501-6616ED944B5B}" type="datetimeFigureOut">
              <a:rPr lang="en-US" smtClean="0"/>
              <a:t>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276136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4BBB2-50FA-4663-8501-6616ED944B5B}" type="datetimeFigureOut">
              <a:rPr lang="en-US" smtClean="0"/>
              <a:t>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0DECE-9A77-4EAE-89F4-02CEB3E69A01}" type="slidenum">
              <a:rPr lang="en-US" smtClean="0"/>
              <a:t>‹#›</a:t>
            </a:fld>
            <a:endParaRPr lang="en-US"/>
          </a:p>
        </p:txBody>
      </p:sp>
    </p:spTree>
    <p:extLst>
      <p:ext uri="{BB962C8B-B14F-4D97-AF65-F5344CB8AC3E}">
        <p14:creationId xmlns:p14="http://schemas.microsoft.com/office/powerpoint/2010/main" val="571777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4BBB2-50FA-4663-8501-6616ED944B5B}" type="datetimeFigureOut">
              <a:rPr lang="en-US" smtClean="0"/>
              <a:t>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0DECE-9A77-4EAE-89F4-02CEB3E69A01}" type="slidenum">
              <a:rPr lang="en-US" smtClean="0"/>
              <a:t>‹#›</a:t>
            </a:fld>
            <a:endParaRPr lang="en-US"/>
          </a:p>
        </p:txBody>
      </p:sp>
    </p:spTree>
    <p:extLst>
      <p:ext uri="{BB962C8B-B14F-4D97-AF65-F5344CB8AC3E}">
        <p14:creationId xmlns:p14="http://schemas.microsoft.com/office/powerpoint/2010/main" val="30836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06355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BCBCB"/>
            </a:gs>
            <a:gs pos="0">
              <a:srgbClr val="5F5F5F"/>
            </a:gs>
            <a:gs pos="6000">
              <a:srgbClr val="5F5F5F"/>
            </a:gs>
            <a:gs pos="79000">
              <a:srgbClr val="D9D9D9"/>
            </a:gs>
            <a:gs pos="75000">
              <a:schemeClr val="bg1"/>
            </a:gs>
            <a:gs pos="16000">
              <a:srgbClr val="FFFFFF"/>
            </a:gs>
            <a:gs pos="81000">
              <a:srgbClr val="B2B2B2"/>
            </a:gs>
            <a:gs pos="99000">
              <a:srgbClr val="292929"/>
            </a:gs>
            <a:gs pos="88000">
              <a:srgbClr val="777777"/>
            </a:gs>
            <a:gs pos="100000">
              <a:srgbClr val="EAEAEA"/>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14800" y="922337"/>
            <a:ext cx="4572000" cy="4716463"/>
          </a:xfrm>
        </p:spPr>
        <p:txBody>
          <a:bodyPr>
            <a:normAutofit/>
          </a:bodyPr>
          <a:lstStyle/>
          <a:p>
            <a:r>
              <a:rPr lang="en-US" b="1" dirty="0" smtClean="0"/>
              <a:t>Dealing With the Problem of Evil, Pain and Suffering</a:t>
            </a:r>
            <a:endParaRPr lang="en-US" b="1" dirty="0"/>
          </a:p>
        </p:txBody>
      </p:sp>
      <p:pic>
        <p:nvPicPr>
          <p:cNvPr id="2050" name="Picture 2" descr="http://www.healingheartcounseling.org/images/man-in-despa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 y="1981200"/>
            <a:ext cx="3028950" cy="2933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89500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 Evil Will Eventually Be Dealt With</a:t>
            </a:r>
            <a:endParaRPr lang="en-US" b="1" dirty="0"/>
          </a:p>
        </p:txBody>
      </p:sp>
      <p:sp>
        <p:nvSpPr>
          <p:cNvPr id="3" name="Content Placeholder 2"/>
          <p:cNvSpPr>
            <a:spLocks noGrp="1"/>
          </p:cNvSpPr>
          <p:nvPr>
            <p:ph idx="1"/>
          </p:nvPr>
        </p:nvSpPr>
        <p:spPr/>
        <p:txBody>
          <a:bodyPr/>
          <a:lstStyle/>
          <a:p>
            <a:r>
              <a:rPr lang="en-US" dirty="0" smtClean="0"/>
              <a:t>We are not to envy sinners (Prov. 23:17-18). </a:t>
            </a:r>
          </a:p>
          <a:p>
            <a:r>
              <a:rPr lang="en-US" dirty="0" smtClean="0"/>
              <a:t>All evildoers will eventually receive their reward (2 Thess. 1:4-10; Matt. 25:31-46). </a:t>
            </a:r>
            <a:endParaRPr lang="en-US" dirty="0"/>
          </a:p>
        </p:txBody>
      </p:sp>
    </p:spTree>
    <p:extLst>
      <p:ext uri="{BB962C8B-B14F-4D97-AF65-F5344CB8AC3E}">
        <p14:creationId xmlns:p14="http://schemas.microsoft.com/office/powerpoint/2010/main" val="979200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sz="4000" b="1" dirty="0" smtClean="0"/>
              <a:t>2. God Will Not Allow Us To Suffer More Than We Can Handle</a:t>
            </a:r>
            <a:endParaRPr lang="en-US" sz="4000" b="1" dirty="0"/>
          </a:p>
        </p:txBody>
      </p:sp>
      <p:sp>
        <p:nvSpPr>
          <p:cNvPr id="3" name="Content Placeholder 2"/>
          <p:cNvSpPr>
            <a:spLocks noGrp="1"/>
          </p:cNvSpPr>
          <p:nvPr>
            <p:ph idx="1"/>
          </p:nvPr>
        </p:nvSpPr>
        <p:spPr>
          <a:xfrm>
            <a:off x="457200" y="2133600"/>
            <a:ext cx="8229600" cy="3992563"/>
          </a:xfrm>
        </p:spPr>
        <p:txBody>
          <a:bodyPr>
            <a:normAutofit/>
          </a:bodyPr>
          <a:lstStyle/>
          <a:p>
            <a:pPr marL="0" indent="0">
              <a:buNone/>
            </a:pPr>
            <a:r>
              <a:rPr lang="en-US" dirty="0" smtClean="0"/>
              <a:t>“No temptation has overtaken you except such as is common to man; but God is faithful, who will not allow you to be tempted beyond what you are able, but with the temptation will also make the way of escape, that you may be able to bear it.”</a:t>
            </a:r>
          </a:p>
          <a:p>
            <a:pPr marL="0" indent="0" algn="r">
              <a:buNone/>
            </a:pPr>
            <a:r>
              <a:rPr lang="en-US" dirty="0" smtClean="0"/>
              <a:t>1 Corinthians 10:13</a:t>
            </a:r>
          </a:p>
        </p:txBody>
      </p:sp>
    </p:spTree>
    <p:extLst>
      <p:ext uri="{BB962C8B-B14F-4D97-AF65-F5344CB8AC3E}">
        <p14:creationId xmlns:p14="http://schemas.microsoft.com/office/powerpoint/2010/main" val="96798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smtClean="0"/>
              <a:t>3. There Are Benefits To Pain and Suffering</a:t>
            </a:r>
            <a:endParaRPr lang="en-US" sz="3500" b="1" dirty="0"/>
          </a:p>
        </p:txBody>
      </p:sp>
      <p:sp>
        <p:nvSpPr>
          <p:cNvPr id="3" name="Content Placeholder 2"/>
          <p:cNvSpPr>
            <a:spLocks noGrp="1"/>
          </p:cNvSpPr>
          <p:nvPr>
            <p:ph idx="1"/>
          </p:nvPr>
        </p:nvSpPr>
        <p:spPr/>
        <p:txBody>
          <a:bodyPr/>
          <a:lstStyle/>
          <a:p>
            <a:pPr lvl="0"/>
            <a:r>
              <a:rPr lang="en-US" dirty="0"/>
              <a:t>Pain alerts us to danger; allowing us to escape or seek </a:t>
            </a:r>
            <a:r>
              <a:rPr lang="en-US" dirty="0" smtClean="0"/>
              <a:t>needed medical </a:t>
            </a:r>
            <a:r>
              <a:rPr lang="en-US" dirty="0"/>
              <a:t>help.</a:t>
            </a:r>
          </a:p>
          <a:p>
            <a:pPr lvl="0"/>
            <a:r>
              <a:rPr lang="en-US" dirty="0"/>
              <a:t>We learn right from wrong by suffering the </a:t>
            </a:r>
            <a:r>
              <a:rPr lang="en-US" dirty="0" smtClean="0"/>
              <a:t>consequences of our actions.</a:t>
            </a:r>
            <a:endParaRPr lang="en-US" dirty="0"/>
          </a:p>
          <a:p>
            <a:pPr lvl="0"/>
            <a:r>
              <a:rPr lang="en-US" dirty="0"/>
              <a:t>Discipline is needed, but it is not pleasant (Heb. 12:11). </a:t>
            </a:r>
          </a:p>
          <a:p>
            <a:pPr lvl="0"/>
            <a:r>
              <a:rPr lang="en-US" dirty="0"/>
              <a:t>The “testing of fire” strengthens our </a:t>
            </a:r>
            <a:r>
              <a:rPr lang="en-US" dirty="0" smtClean="0"/>
              <a:t>faith       </a:t>
            </a:r>
            <a:r>
              <a:rPr lang="en-US" dirty="0"/>
              <a:t>(1 Pet. 1:6-7). </a:t>
            </a:r>
          </a:p>
        </p:txBody>
      </p:sp>
    </p:spTree>
    <p:extLst>
      <p:ext uri="{BB962C8B-B14F-4D97-AF65-F5344CB8AC3E}">
        <p14:creationId xmlns:p14="http://schemas.microsoft.com/office/powerpoint/2010/main" val="96798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smtClean="0"/>
              <a:t>3. There Are Benefits To Pain and Suffering</a:t>
            </a:r>
            <a:endParaRPr lang="en-US" sz="3500" b="1" dirty="0"/>
          </a:p>
        </p:txBody>
      </p:sp>
      <p:sp>
        <p:nvSpPr>
          <p:cNvPr id="3" name="Content Placeholder 2"/>
          <p:cNvSpPr>
            <a:spLocks noGrp="1"/>
          </p:cNvSpPr>
          <p:nvPr>
            <p:ph idx="1"/>
          </p:nvPr>
        </p:nvSpPr>
        <p:spPr/>
        <p:txBody>
          <a:bodyPr>
            <a:normAutofit/>
          </a:bodyPr>
          <a:lstStyle/>
          <a:p>
            <a:pPr lvl="0"/>
            <a:r>
              <a:rPr lang="en-US" dirty="0"/>
              <a:t>If endured properly, suffering can build </a:t>
            </a:r>
            <a:r>
              <a:rPr lang="en-US" dirty="0" smtClean="0"/>
              <a:t>character (James 1:2-4). </a:t>
            </a:r>
          </a:p>
          <a:p>
            <a:pPr lvl="1"/>
            <a:r>
              <a:rPr lang="en-US" dirty="0" smtClean="0"/>
              <a:t>Bravery</a:t>
            </a:r>
            <a:r>
              <a:rPr lang="en-US" dirty="0"/>
              <a:t>, valor, honor, courage</a:t>
            </a:r>
            <a:r>
              <a:rPr lang="en-US"/>
              <a:t>, </a:t>
            </a:r>
            <a:r>
              <a:rPr lang="en-US" smtClean="0"/>
              <a:t>love, </a:t>
            </a:r>
            <a:r>
              <a:rPr lang="en-US" dirty="0"/>
              <a:t>self-sacrifice, etc</a:t>
            </a:r>
            <a:r>
              <a:rPr lang="en-US" dirty="0" smtClean="0"/>
              <a:t>., </a:t>
            </a:r>
            <a:r>
              <a:rPr lang="en-US" dirty="0"/>
              <a:t>are borne out of affliction. </a:t>
            </a:r>
          </a:p>
          <a:p>
            <a:pPr lvl="0"/>
            <a:r>
              <a:rPr lang="en-US" dirty="0"/>
              <a:t>Suffering equips us to comfort others who suffer (2 Cor. 1:3-4). </a:t>
            </a:r>
          </a:p>
          <a:p>
            <a:pPr lvl="0"/>
            <a:r>
              <a:rPr lang="en-US" dirty="0"/>
              <a:t>Suffering causes us to long for, and thus prepare for, Heaven (Rev. 21:4). </a:t>
            </a:r>
          </a:p>
        </p:txBody>
      </p:sp>
    </p:spTree>
    <p:extLst>
      <p:ext uri="{BB962C8B-B14F-4D97-AF65-F5344CB8AC3E}">
        <p14:creationId xmlns:p14="http://schemas.microsoft.com/office/powerpoint/2010/main" val="221497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400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www.evilpainandsuffering.com/images/EvilPainAndSuffering-Card_fro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0"/>
            <a:ext cx="9144000" cy="5225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6330009"/>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8764" y="3962400"/>
            <a:ext cx="8264236" cy="264795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33400" y="3981449"/>
            <a:ext cx="4419600" cy="25717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4210049"/>
            <a:ext cx="4114800" cy="2114551"/>
          </a:xfrm>
        </p:spPr>
        <p:txBody>
          <a:bodyPr>
            <a:normAutofit/>
          </a:bodyPr>
          <a:lstStyle/>
          <a:p>
            <a:r>
              <a:rPr lang="en-US" dirty="0" smtClean="0">
                <a:solidFill>
                  <a:schemeClr val="accent5">
                    <a:lumMod val="20000"/>
                    <a:lumOff val="80000"/>
                  </a:schemeClr>
                </a:solidFill>
              </a:rPr>
              <a:t>How Do We Fit God Into This Reality?</a:t>
            </a:r>
            <a:endParaRPr lang="en-US" dirty="0">
              <a:solidFill>
                <a:schemeClr val="accent5">
                  <a:lumMod val="20000"/>
                  <a:lumOff val="80000"/>
                </a:schemeClr>
              </a:solidFill>
            </a:endParaRPr>
          </a:p>
        </p:txBody>
      </p:sp>
      <p:sp>
        <p:nvSpPr>
          <p:cNvPr id="3" name="Content Placeholder 2"/>
          <p:cNvSpPr>
            <a:spLocks noGrp="1"/>
          </p:cNvSpPr>
          <p:nvPr>
            <p:ph idx="1"/>
          </p:nvPr>
        </p:nvSpPr>
        <p:spPr>
          <a:xfrm>
            <a:off x="457200" y="533401"/>
            <a:ext cx="8229600" cy="3276600"/>
          </a:xfrm>
        </p:spPr>
        <p:txBody>
          <a:bodyPr/>
          <a:lstStyle/>
          <a:p>
            <a:pPr lvl="0"/>
            <a:r>
              <a:rPr lang="en-US" dirty="0"/>
              <a:t>Innocent people are injured and killed in </a:t>
            </a:r>
            <a:r>
              <a:rPr lang="en-US" dirty="0" smtClean="0"/>
              <a:t>accidents; and are victims of violence. </a:t>
            </a:r>
            <a:endParaRPr lang="en-US" dirty="0"/>
          </a:p>
          <a:p>
            <a:pPr lvl="0"/>
            <a:r>
              <a:rPr lang="en-US" dirty="0"/>
              <a:t>Extreme weather destroys property and claims lives. </a:t>
            </a:r>
          </a:p>
          <a:p>
            <a:pPr lvl="0"/>
            <a:r>
              <a:rPr lang="en-US" dirty="0"/>
              <a:t>Loved ones are taken from us due to illness. </a:t>
            </a:r>
          </a:p>
          <a:p>
            <a:endParaRPr lang="en-US" dirty="0"/>
          </a:p>
        </p:txBody>
      </p:sp>
      <p:pic>
        <p:nvPicPr>
          <p:cNvPr id="4098" name="Picture 2" descr="https://scontent-1.2914.fna.fbcdn.net/hphotos-xpf1/v/t1.0-9/10945629_396973847144188_7536055180093658890_n.jpg?oh=ac76f753451dd57a72b0fb931f62145c&amp;oe=5520AEAA"/>
          <p:cNvPicPr>
            <a:picLocks noChangeAspect="1" noChangeArrowheads="1"/>
          </p:cNvPicPr>
          <p:nvPr/>
        </p:nvPicPr>
        <p:blipFill rotWithShape="1">
          <a:blip r:embed="rId2">
            <a:extLst>
              <a:ext uri="{28A0092B-C50C-407E-A947-70E740481C1C}">
                <a14:useLocalDpi xmlns:a14="http://schemas.microsoft.com/office/drawing/2010/main" val="0"/>
              </a:ext>
            </a:extLst>
          </a:blip>
          <a:srcRect l="4242" r="10000"/>
          <a:stretch/>
        </p:blipFill>
        <p:spPr bwMode="auto">
          <a:xfrm>
            <a:off x="4800600" y="3981449"/>
            <a:ext cx="3920836" cy="257175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12655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8764" y="3962400"/>
            <a:ext cx="8264236" cy="264795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33400" y="3981449"/>
            <a:ext cx="4419600" cy="25717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4210049"/>
            <a:ext cx="4114800" cy="2114551"/>
          </a:xfrm>
        </p:spPr>
        <p:txBody>
          <a:bodyPr>
            <a:normAutofit/>
          </a:bodyPr>
          <a:lstStyle/>
          <a:p>
            <a:r>
              <a:rPr lang="en-US" dirty="0" smtClean="0">
                <a:solidFill>
                  <a:schemeClr val="accent5">
                    <a:lumMod val="20000"/>
                    <a:lumOff val="80000"/>
                  </a:schemeClr>
                </a:solidFill>
              </a:rPr>
              <a:t>How Do We Fit God Into This Reality?</a:t>
            </a:r>
            <a:endParaRPr lang="en-US" dirty="0">
              <a:solidFill>
                <a:schemeClr val="accent5">
                  <a:lumMod val="20000"/>
                  <a:lumOff val="80000"/>
                </a:schemeClr>
              </a:solidFill>
            </a:endParaRPr>
          </a:p>
        </p:txBody>
      </p:sp>
      <p:sp>
        <p:nvSpPr>
          <p:cNvPr id="3" name="Content Placeholder 2"/>
          <p:cNvSpPr>
            <a:spLocks noGrp="1"/>
          </p:cNvSpPr>
          <p:nvPr>
            <p:ph idx="1"/>
          </p:nvPr>
        </p:nvSpPr>
        <p:spPr>
          <a:xfrm>
            <a:off x="457200" y="533401"/>
            <a:ext cx="8229600" cy="3276600"/>
          </a:xfrm>
        </p:spPr>
        <p:txBody>
          <a:bodyPr/>
          <a:lstStyle/>
          <a:p>
            <a:pPr lvl="0"/>
            <a:r>
              <a:rPr lang="en-US" dirty="0"/>
              <a:t>Innocent people are injured and killed in </a:t>
            </a:r>
            <a:r>
              <a:rPr lang="en-US" dirty="0" smtClean="0"/>
              <a:t>accidents; and are victims of violence. </a:t>
            </a:r>
            <a:endParaRPr lang="en-US" dirty="0"/>
          </a:p>
          <a:p>
            <a:pPr lvl="0"/>
            <a:r>
              <a:rPr lang="en-US" dirty="0"/>
              <a:t>Extreme weather destroys property and claims lives. </a:t>
            </a:r>
          </a:p>
          <a:p>
            <a:pPr lvl="0"/>
            <a:r>
              <a:rPr lang="en-US" dirty="0"/>
              <a:t>Loved ones are taken from us due to illness. </a:t>
            </a:r>
          </a:p>
          <a:p>
            <a:endParaRPr lang="en-US" dirty="0"/>
          </a:p>
        </p:txBody>
      </p:sp>
      <p:pic>
        <p:nvPicPr>
          <p:cNvPr id="4098" name="Picture 2" descr="https://scontent-1.2914.fna.fbcdn.net/hphotos-xpf1/v/t1.0-9/10945629_396973847144188_7536055180093658890_n.jpg?oh=ac76f753451dd57a72b0fb931f62145c&amp;oe=5520AEAA"/>
          <p:cNvPicPr>
            <a:picLocks noChangeAspect="1" noChangeArrowheads="1"/>
          </p:cNvPicPr>
          <p:nvPr/>
        </p:nvPicPr>
        <p:blipFill rotWithShape="1">
          <a:blip r:embed="rId2">
            <a:extLst>
              <a:ext uri="{28A0092B-C50C-407E-A947-70E740481C1C}">
                <a14:useLocalDpi xmlns:a14="http://schemas.microsoft.com/office/drawing/2010/main" val="0"/>
              </a:ext>
            </a:extLst>
          </a:blip>
          <a:srcRect l="4242" r="10000"/>
          <a:stretch/>
        </p:blipFill>
        <p:spPr bwMode="auto">
          <a:xfrm>
            <a:off x="4800600" y="3981449"/>
            <a:ext cx="3920836" cy="257175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990600" y="609600"/>
            <a:ext cx="7086600" cy="2819400"/>
          </a:xfrm>
          <a:prstGeom prst="roundRect">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447800" y="1066800"/>
            <a:ext cx="6172200" cy="1908215"/>
          </a:xfrm>
          <a:prstGeom prst="rect">
            <a:avLst/>
          </a:prstGeom>
          <a:noFill/>
        </p:spPr>
        <p:txBody>
          <a:bodyPr wrap="square" rtlCol="0">
            <a:spAutoFit/>
          </a:bodyPr>
          <a:lstStyle/>
          <a:p>
            <a:r>
              <a:rPr lang="en-US" sz="2800" b="1" dirty="0" smtClean="0">
                <a:solidFill>
                  <a:schemeClr val="bg1"/>
                </a:solidFill>
              </a:rPr>
              <a:t>“If someone lives their life like this and this happens, it really tests your faith.”</a:t>
            </a:r>
          </a:p>
          <a:p>
            <a:endParaRPr lang="en-US" sz="1400" b="1" dirty="0" smtClean="0">
              <a:solidFill>
                <a:schemeClr val="bg1"/>
              </a:solidFill>
            </a:endParaRPr>
          </a:p>
          <a:p>
            <a:pPr algn="r"/>
            <a:r>
              <a:rPr lang="en-US" sz="2400" b="1" dirty="0" smtClean="0">
                <a:solidFill>
                  <a:schemeClr val="bg1"/>
                </a:solidFill>
              </a:rPr>
              <a:t>Tom Murphy, on the shooting death of his neighbors Bud and June </a:t>
            </a:r>
            <a:r>
              <a:rPr lang="en-US" sz="2400" b="1" dirty="0" err="1" smtClean="0">
                <a:solidFill>
                  <a:schemeClr val="bg1"/>
                </a:solidFill>
              </a:rPr>
              <a:t>Runion</a:t>
            </a:r>
            <a:r>
              <a:rPr lang="en-US" sz="2400" b="1" dirty="0" smtClean="0">
                <a:solidFill>
                  <a:schemeClr val="bg1"/>
                </a:solidFill>
              </a:rPr>
              <a:t> (1/27/15).</a:t>
            </a:r>
            <a:endParaRPr lang="en-US" sz="2400" b="1" dirty="0">
              <a:solidFill>
                <a:schemeClr val="bg1"/>
              </a:solidFill>
            </a:endParaRPr>
          </a:p>
        </p:txBody>
      </p:sp>
    </p:spTree>
    <p:extLst>
      <p:ext uri="{BB962C8B-B14F-4D97-AF65-F5344CB8AC3E}">
        <p14:creationId xmlns:p14="http://schemas.microsoft.com/office/powerpoint/2010/main" val="267968216"/>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1600" y="4800600"/>
            <a:ext cx="3810000" cy="1143000"/>
          </a:xfrm>
        </p:spPr>
        <p:txBody>
          <a:bodyPr>
            <a:normAutofit/>
          </a:bodyPr>
          <a:lstStyle/>
          <a:p>
            <a:r>
              <a:rPr lang="en-US" sz="2800" b="1" dirty="0" smtClean="0"/>
              <a:t>Epicurus</a:t>
            </a:r>
            <a:r>
              <a:rPr lang="en-US" sz="2800" dirty="0" smtClean="0"/>
              <a:t> (342-270 BC)</a:t>
            </a:r>
            <a:endParaRPr lang="en-US" sz="2800" dirty="0"/>
          </a:p>
        </p:txBody>
      </p:sp>
      <p:sp>
        <p:nvSpPr>
          <p:cNvPr id="3" name="Content Placeholder 2"/>
          <p:cNvSpPr>
            <a:spLocks noGrp="1"/>
          </p:cNvSpPr>
          <p:nvPr>
            <p:ph idx="1"/>
          </p:nvPr>
        </p:nvSpPr>
        <p:spPr>
          <a:xfrm>
            <a:off x="457200" y="609600"/>
            <a:ext cx="4800600" cy="5791200"/>
          </a:xfrm>
        </p:spPr>
        <p:txBody>
          <a:bodyPr>
            <a:normAutofit fontScale="92500" lnSpcReduction="20000"/>
          </a:bodyPr>
          <a:lstStyle/>
          <a:p>
            <a:pPr lvl="0"/>
            <a:r>
              <a:rPr lang="en-US" dirty="0">
                <a:solidFill>
                  <a:srgbClr val="7030A0"/>
                </a:solidFill>
              </a:rPr>
              <a:t>“If there is a God who wishes to prevent evil, but cannot, </a:t>
            </a:r>
            <a:r>
              <a:rPr lang="en-US" dirty="0" smtClean="0">
                <a:solidFill>
                  <a:srgbClr val="7030A0"/>
                </a:solidFill>
              </a:rPr>
              <a:t>he </a:t>
            </a:r>
            <a:r>
              <a:rPr lang="en-US" dirty="0">
                <a:solidFill>
                  <a:srgbClr val="7030A0"/>
                </a:solidFill>
              </a:rPr>
              <a:t>is not all powerful, and thus is not God.”</a:t>
            </a:r>
          </a:p>
          <a:p>
            <a:pPr lvl="0"/>
            <a:r>
              <a:rPr lang="en-US" dirty="0">
                <a:solidFill>
                  <a:srgbClr val="7030A0"/>
                </a:solidFill>
              </a:rPr>
              <a:t>“If </a:t>
            </a:r>
            <a:r>
              <a:rPr lang="en-US" dirty="0" smtClean="0">
                <a:solidFill>
                  <a:srgbClr val="7030A0"/>
                </a:solidFill>
              </a:rPr>
              <a:t>he </a:t>
            </a:r>
            <a:r>
              <a:rPr lang="en-US" dirty="0">
                <a:solidFill>
                  <a:srgbClr val="7030A0"/>
                </a:solidFill>
              </a:rPr>
              <a:t>has the power to prevent evil, but will not, then </a:t>
            </a:r>
            <a:r>
              <a:rPr lang="en-US" dirty="0" smtClean="0">
                <a:solidFill>
                  <a:srgbClr val="7030A0"/>
                </a:solidFill>
              </a:rPr>
              <a:t>he </a:t>
            </a:r>
            <a:r>
              <a:rPr lang="en-US" dirty="0">
                <a:solidFill>
                  <a:srgbClr val="7030A0"/>
                </a:solidFill>
              </a:rPr>
              <a:t>is not good, and thus is not God.”</a:t>
            </a:r>
          </a:p>
          <a:p>
            <a:pPr lvl="0"/>
            <a:r>
              <a:rPr lang="en-US" dirty="0">
                <a:solidFill>
                  <a:srgbClr val="7030A0"/>
                </a:solidFill>
              </a:rPr>
              <a:t>“If there is a God who has both the power and desire to eliminate evil, then why is evil and suffering present in the world today</a:t>
            </a:r>
            <a:r>
              <a:rPr lang="en-US" dirty="0" smtClean="0">
                <a:solidFill>
                  <a:srgbClr val="7030A0"/>
                </a:solidFill>
              </a:rPr>
              <a:t>?”</a:t>
            </a:r>
            <a:endParaRPr lang="en-US" dirty="0">
              <a:solidFill>
                <a:srgbClr val="7030A0"/>
              </a:solidFill>
            </a:endParaRPr>
          </a:p>
        </p:txBody>
      </p:sp>
      <p:pic>
        <p:nvPicPr>
          <p:cNvPr id="3078" name="Picture 6" descr="http://newepicurean.com/wp-content/uploads/2011/10/ExtractedEpicuru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8775" y="628649"/>
            <a:ext cx="3095625" cy="4324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49135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Origin of Evil</a:t>
            </a:r>
            <a:endParaRPr lang="en-US" b="1" dirty="0"/>
          </a:p>
        </p:txBody>
      </p:sp>
      <p:sp>
        <p:nvSpPr>
          <p:cNvPr id="3" name="Content Placeholder 2"/>
          <p:cNvSpPr>
            <a:spLocks noGrp="1"/>
          </p:cNvSpPr>
          <p:nvPr>
            <p:ph idx="1"/>
          </p:nvPr>
        </p:nvSpPr>
        <p:spPr/>
        <p:txBody>
          <a:bodyPr/>
          <a:lstStyle/>
          <a:p>
            <a:r>
              <a:rPr lang="en-US" dirty="0" smtClean="0"/>
              <a:t>Argument: “God created everything, therefore He must have created evil.” </a:t>
            </a:r>
          </a:p>
          <a:p>
            <a:endParaRPr lang="en-US" sz="1800" dirty="0" smtClean="0"/>
          </a:p>
          <a:p>
            <a:r>
              <a:rPr lang="en-US" dirty="0" smtClean="0"/>
              <a:t>Not true! Everything God created was good:</a:t>
            </a:r>
          </a:p>
          <a:p>
            <a:endParaRPr lang="en-US" sz="1000" dirty="0" smtClean="0"/>
          </a:p>
          <a:p>
            <a:pPr marL="0" indent="0" algn="r">
              <a:buNone/>
            </a:pPr>
            <a:r>
              <a:rPr lang="en-US" dirty="0" smtClean="0"/>
              <a:t>“Then God saw everything that He had made, and indeed it was very good…” (Gen. 1:31).</a:t>
            </a:r>
          </a:p>
        </p:txBody>
      </p:sp>
    </p:spTree>
    <p:extLst>
      <p:ext uri="{BB962C8B-B14F-4D97-AF65-F5344CB8AC3E}">
        <p14:creationId xmlns:p14="http://schemas.microsoft.com/office/powerpoint/2010/main" val="244419417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Origin of Evil</a:t>
            </a:r>
            <a:endParaRPr lang="en-US" b="1" dirty="0"/>
          </a:p>
        </p:txBody>
      </p:sp>
      <p:sp>
        <p:nvSpPr>
          <p:cNvPr id="3" name="Content Placeholder 2"/>
          <p:cNvSpPr>
            <a:spLocks noGrp="1"/>
          </p:cNvSpPr>
          <p:nvPr>
            <p:ph idx="1"/>
          </p:nvPr>
        </p:nvSpPr>
        <p:spPr/>
        <p:txBody>
          <a:bodyPr/>
          <a:lstStyle/>
          <a:p>
            <a:r>
              <a:rPr lang="en-US" dirty="0" smtClean="0"/>
              <a:t>Man was uniquely created with the ability to think, reason, and choose. We have free will. </a:t>
            </a:r>
          </a:p>
          <a:p>
            <a:r>
              <a:rPr lang="en-US" dirty="0" smtClean="0"/>
              <a:t>God respects our choices, even when we choose to do wrong. </a:t>
            </a:r>
          </a:p>
          <a:p>
            <a:r>
              <a:rPr lang="en-US" dirty="0" smtClean="0"/>
              <a:t>God has always warned man of the consequences of choosing to disobey Him (Gen. 2:16-17).</a:t>
            </a:r>
          </a:p>
        </p:txBody>
      </p:sp>
    </p:spTree>
    <p:extLst>
      <p:ext uri="{BB962C8B-B14F-4D97-AF65-F5344CB8AC3E}">
        <p14:creationId xmlns:p14="http://schemas.microsoft.com/office/powerpoint/2010/main" val="35944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Origin of Evil</a:t>
            </a:r>
            <a:endParaRPr lang="en-US" b="1" dirty="0"/>
          </a:p>
        </p:txBody>
      </p:sp>
      <p:sp>
        <p:nvSpPr>
          <p:cNvPr id="3" name="Content Placeholder 2"/>
          <p:cNvSpPr>
            <a:spLocks noGrp="1"/>
          </p:cNvSpPr>
          <p:nvPr>
            <p:ph idx="1"/>
          </p:nvPr>
        </p:nvSpPr>
        <p:spPr/>
        <p:txBody>
          <a:bodyPr>
            <a:normAutofit/>
          </a:bodyPr>
          <a:lstStyle/>
          <a:p>
            <a:pPr marL="0" indent="0" algn="ctr">
              <a:buNone/>
            </a:pPr>
            <a:r>
              <a:rPr lang="en-US" b="1" dirty="0" smtClean="0"/>
              <a:t>Genesis 3    -    The first sin introduced…</a:t>
            </a:r>
          </a:p>
          <a:p>
            <a:endParaRPr lang="en-US" sz="800" dirty="0" smtClean="0"/>
          </a:p>
          <a:p>
            <a:r>
              <a:rPr lang="en-US" b="1" dirty="0" smtClean="0"/>
              <a:t>Shame</a:t>
            </a:r>
            <a:r>
              <a:rPr lang="en-US" dirty="0" smtClean="0"/>
              <a:t> (vs. 7-8)</a:t>
            </a:r>
          </a:p>
          <a:p>
            <a:r>
              <a:rPr lang="en-US" b="1" dirty="0" smtClean="0"/>
              <a:t>Fear</a:t>
            </a:r>
            <a:r>
              <a:rPr lang="en-US" dirty="0" smtClean="0"/>
              <a:t> (v. 10)</a:t>
            </a:r>
          </a:p>
          <a:p>
            <a:r>
              <a:rPr lang="en-US" b="1" dirty="0" smtClean="0"/>
              <a:t>Sorrow</a:t>
            </a:r>
            <a:r>
              <a:rPr lang="en-US" dirty="0" smtClean="0"/>
              <a:t> </a:t>
            </a:r>
            <a:r>
              <a:rPr lang="en-US" b="1" dirty="0" smtClean="0"/>
              <a:t>and</a:t>
            </a:r>
            <a:r>
              <a:rPr lang="en-US" dirty="0" smtClean="0"/>
              <a:t> </a:t>
            </a:r>
            <a:r>
              <a:rPr lang="en-US" b="1" dirty="0" smtClean="0"/>
              <a:t>Pain</a:t>
            </a:r>
            <a:r>
              <a:rPr lang="en-US" dirty="0" smtClean="0"/>
              <a:t> (v. 16)</a:t>
            </a:r>
          </a:p>
          <a:p>
            <a:r>
              <a:rPr lang="en-US" b="1" dirty="0" smtClean="0"/>
              <a:t>Earth</a:t>
            </a:r>
            <a:r>
              <a:rPr lang="en-US" dirty="0" smtClean="0"/>
              <a:t> </a:t>
            </a:r>
            <a:r>
              <a:rPr lang="en-US" b="1" dirty="0" smtClean="0"/>
              <a:t>Cursed</a:t>
            </a:r>
            <a:r>
              <a:rPr lang="en-US" dirty="0" smtClean="0"/>
              <a:t> (v. 17)</a:t>
            </a:r>
          </a:p>
          <a:p>
            <a:r>
              <a:rPr lang="en-US" b="1" dirty="0" smtClean="0"/>
              <a:t>Death</a:t>
            </a:r>
            <a:r>
              <a:rPr lang="en-US" dirty="0" smtClean="0"/>
              <a:t> (v. 19)</a:t>
            </a:r>
          </a:p>
        </p:txBody>
      </p:sp>
      <p:pic>
        <p:nvPicPr>
          <p:cNvPr id="5122" name="Picture 2" descr="http://s2.hubimg.com/u/4310129_f26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2819400"/>
            <a:ext cx="2476500" cy="29146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84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Man Suffers</a:t>
            </a:r>
            <a:endParaRPr lang="en-US" b="1" dirty="0"/>
          </a:p>
        </p:txBody>
      </p:sp>
      <p:sp>
        <p:nvSpPr>
          <p:cNvPr id="3" name="Content Placeholder 2"/>
          <p:cNvSpPr>
            <a:spLocks noGrp="1"/>
          </p:cNvSpPr>
          <p:nvPr>
            <p:ph idx="1"/>
          </p:nvPr>
        </p:nvSpPr>
        <p:spPr/>
        <p:txBody>
          <a:bodyPr/>
          <a:lstStyle/>
          <a:p>
            <a:r>
              <a:rPr lang="en-US" b="1" dirty="0" smtClean="0"/>
              <a:t>His Wrong Choices </a:t>
            </a:r>
          </a:p>
          <a:p>
            <a:pPr lvl="1"/>
            <a:r>
              <a:rPr lang="en-US" dirty="0" smtClean="0"/>
              <a:t>Gal. 6:7; Prov. 13:15</a:t>
            </a:r>
          </a:p>
          <a:p>
            <a:r>
              <a:rPr lang="en-US" b="1" dirty="0" smtClean="0"/>
              <a:t>Wrong Choices of Others </a:t>
            </a:r>
          </a:p>
          <a:p>
            <a:r>
              <a:rPr lang="en-US" b="1" dirty="0" smtClean="0"/>
              <a:t>Wrong Choices of Past Generations </a:t>
            </a:r>
          </a:p>
          <a:p>
            <a:pPr lvl="1"/>
            <a:r>
              <a:rPr lang="en-US" dirty="0" smtClean="0"/>
              <a:t>Ex. 20:4-6</a:t>
            </a:r>
          </a:p>
          <a:p>
            <a:r>
              <a:rPr lang="en-US" b="1" dirty="0" smtClean="0"/>
              <a:t>Violates Laws of Nature </a:t>
            </a:r>
          </a:p>
          <a:p>
            <a:pPr lvl="1"/>
            <a:r>
              <a:rPr lang="en-US" dirty="0" smtClean="0"/>
              <a:t>Luke 13:4-5; Eccl. 9:11-12</a:t>
            </a:r>
            <a:endParaRPr lang="en-US" dirty="0"/>
          </a:p>
        </p:txBody>
      </p:sp>
    </p:spTree>
    <p:extLst>
      <p:ext uri="{BB962C8B-B14F-4D97-AF65-F5344CB8AC3E}">
        <p14:creationId xmlns:p14="http://schemas.microsoft.com/office/powerpoint/2010/main" val="36588814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647</Words>
  <Application>Microsoft Office PowerPoint</Application>
  <PresentationFormat>On-screen Show (4:3)</PresentationFormat>
  <Paragraphs>58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How Do We Fit God Into This Reality?</vt:lpstr>
      <vt:lpstr>How Do We Fit God Into This Reality?</vt:lpstr>
      <vt:lpstr>Epicurus (342-270 BC)</vt:lpstr>
      <vt:lpstr>The Origin of Evil</vt:lpstr>
      <vt:lpstr>The Origin of Evil</vt:lpstr>
      <vt:lpstr>The Origin of Evil</vt:lpstr>
      <vt:lpstr>Why Man Suffers</vt:lpstr>
      <vt:lpstr>Dealing With the Problem of Evil, Pain and Suffering</vt:lpstr>
      <vt:lpstr>1. Evil Will Eventually Be Dealt With</vt:lpstr>
      <vt:lpstr>2. God Will Not Allow Us To Suffer More Than We Can Handle</vt:lpstr>
      <vt:lpstr>3. There Are Benefits To Pain and Suffering</vt:lpstr>
      <vt:lpstr>3. There Are Benefits To Pain and Suffering</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Evil, Pain and Suffering</dc:title>
  <dc:creator>Heath</dc:creator>
  <cp:lastModifiedBy>Guest</cp:lastModifiedBy>
  <cp:revision>14</cp:revision>
  <dcterms:created xsi:type="dcterms:W3CDTF">2015-01-30T19:59:19Z</dcterms:created>
  <dcterms:modified xsi:type="dcterms:W3CDTF">2015-02-01T14:14:57Z</dcterms:modified>
</cp:coreProperties>
</file>