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6" r:id="rId4"/>
    <p:sldId id="260" r:id="rId5"/>
    <p:sldId id="262" r:id="rId6"/>
    <p:sldId id="272" r:id="rId7"/>
    <p:sldId id="270" r:id="rId8"/>
    <p:sldId id="280" r:id="rId9"/>
    <p:sldId id="281" r:id="rId10"/>
    <p:sldId id="277" r:id="rId11"/>
    <p:sldId id="282" r:id="rId12"/>
    <p:sldId id="283" r:id="rId13"/>
    <p:sldId id="265" r:id="rId14"/>
    <p:sldId id="269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35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28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7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0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7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2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7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6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6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B03C0C-5555-40C9-B168-8FFDB83AFCD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381C5A-212A-412F-A4B3-E0EF5A8C3A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0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</a:t>
            </a:r>
            <a:r>
              <a:rPr lang="en-US" sz="2800" i="1" dirty="0"/>
              <a:t>“contrite”</a:t>
            </a:r>
            <a:r>
              <a:rPr lang="en-US" sz="2800" dirty="0"/>
              <a:t> signifies </a:t>
            </a:r>
            <a:r>
              <a:rPr lang="en-US" sz="2800" b="1" dirty="0"/>
              <a:t>repentance</a:t>
            </a:r>
            <a:r>
              <a:rPr lang="en-US" sz="28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To </a:t>
            </a:r>
            <a:r>
              <a:rPr lang="en-US" sz="2800" dirty="0" smtClean="0"/>
              <a:t>feel </a:t>
            </a:r>
            <a:r>
              <a:rPr lang="en-US" sz="2800" dirty="0"/>
              <a:t>“deep sorrow or remorse for having sinned or done wrong.”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“contrite” is taken from an old Latin word which </a:t>
            </a:r>
            <a:r>
              <a:rPr lang="en-US" sz="2800" dirty="0" smtClean="0"/>
              <a:t>referred to </a:t>
            </a:r>
            <a:r>
              <a:rPr lang="en-US" sz="2800" dirty="0"/>
              <a:t>something that was worn out or ground to pieces.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word perfectly </a:t>
            </a:r>
            <a:r>
              <a:rPr lang="en-US" sz="2800" dirty="0"/>
              <a:t>describes David’s feelings in this </a:t>
            </a:r>
            <a:r>
              <a:rPr lang="en-US" sz="2800" dirty="0" smtClean="0"/>
              <a:t>Psalm.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4. </a:t>
            </a:r>
            <a:r>
              <a:rPr lang="en-US" sz="3200" dirty="0" smtClean="0">
                <a:solidFill>
                  <a:schemeClr val="tx1"/>
                </a:solidFill>
              </a:rPr>
              <a:t>A Broken And Contrite Heart </a:t>
            </a:r>
            <a:r>
              <a:rPr lang="en-US" sz="3200" b="0" dirty="0" smtClean="0">
                <a:solidFill>
                  <a:schemeClr val="tx1"/>
                </a:solidFill>
              </a:rPr>
              <a:t> 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17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5240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898571"/>
            <a:ext cx="7467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 </a:t>
            </a:r>
            <a:r>
              <a:rPr lang="en-US" sz="2200" b="1" dirty="0" smtClean="0"/>
              <a:t>  </a:t>
            </a:r>
            <a:r>
              <a:rPr lang="en-US" sz="2200" b="1" dirty="0" smtClean="0"/>
              <a:t>"The </a:t>
            </a:r>
            <a:r>
              <a:rPr lang="en-US" sz="2200" b="1" dirty="0"/>
              <a:t>Lord is near to those who have a </a:t>
            </a:r>
            <a:r>
              <a:rPr lang="en-US" sz="2200" b="1" u="sng" dirty="0"/>
              <a:t>broken heart</a:t>
            </a:r>
            <a:r>
              <a:rPr lang="en-US" sz="2200" b="1" dirty="0" smtClean="0"/>
              <a:t>, and </a:t>
            </a:r>
            <a:r>
              <a:rPr lang="en-US" sz="2200" b="1" dirty="0"/>
              <a:t>saves such as have a </a:t>
            </a:r>
            <a:r>
              <a:rPr lang="en-US" sz="2200" b="1" u="sng" dirty="0"/>
              <a:t>contrite </a:t>
            </a:r>
            <a:r>
              <a:rPr lang="en-US" sz="2200" b="1" u="sng" dirty="0" smtClean="0"/>
              <a:t>spirit</a:t>
            </a:r>
            <a:r>
              <a:rPr lang="en-US" sz="2200" b="1" dirty="0"/>
              <a:t>.</a:t>
            </a:r>
            <a:r>
              <a:rPr lang="en-US" sz="2200" b="1" dirty="0" smtClean="0"/>
              <a:t>” </a:t>
            </a:r>
            <a:endParaRPr lang="en-US" sz="2200" b="1" dirty="0"/>
          </a:p>
          <a:p>
            <a:pPr algn="r"/>
            <a:r>
              <a:rPr lang="en-US" sz="2200" b="1" dirty="0" smtClean="0"/>
              <a:t>Psalm 34:18</a:t>
            </a:r>
            <a:endParaRPr lang="en-US" sz="2200" b="1" dirty="0"/>
          </a:p>
          <a:p>
            <a:endParaRPr lang="en-US" sz="2200" b="1" dirty="0"/>
          </a:p>
          <a:p>
            <a:r>
              <a:rPr lang="en-US" sz="2200" b="1" dirty="0" smtClean="0"/>
              <a:t>   </a:t>
            </a:r>
            <a:r>
              <a:rPr lang="en-US" sz="2200" b="1" dirty="0" smtClean="0"/>
              <a:t>“For </a:t>
            </a:r>
            <a:r>
              <a:rPr lang="en-US" sz="2200" b="1" dirty="0"/>
              <a:t>thus says the High and Lofty </a:t>
            </a:r>
            <a:r>
              <a:rPr lang="en-US" sz="2200" b="1" dirty="0" smtClean="0"/>
              <a:t>One Who </a:t>
            </a:r>
            <a:r>
              <a:rPr lang="en-US" sz="2200" b="1" dirty="0"/>
              <a:t>inhabits eternity, whose name is Holy</a:t>
            </a:r>
            <a:r>
              <a:rPr lang="en-US" sz="2200" b="1" dirty="0" smtClean="0"/>
              <a:t>: ‘I </a:t>
            </a:r>
            <a:r>
              <a:rPr lang="en-US" sz="2200" b="1" dirty="0"/>
              <a:t>dwell in the high and holy place</a:t>
            </a:r>
            <a:r>
              <a:rPr lang="en-US" sz="2200" b="1" dirty="0" smtClean="0"/>
              <a:t>, with </a:t>
            </a:r>
            <a:r>
              <a:rPr lang="en-US" sz="2200" b="1" dirty="0"/>
              <a:t>him who has a </a:t>
            </a:r>
            <a:r>
              <a:rPr lang="en-US" sz="2200" b="1" u="sng" dirty="0"/>
              <a:t>contrite and humble spirit</a:t>
            </a:r>
            <a:r>
              <a:rPr lang="en-US" sz="2200" b="1" dirty="0" smtClean="0"/>
              <a:t>, to </a:t>
            </a:r>
            <a:r>
              <a:rPr lang="en-US" sz="2200" b="1" dirty="0"/>
              <a:t>revive the spirit of the </a:t>
            </a:r>
            <a:r>
              <a:rPr lang="en-US" sz="2200" b="1" u="sng" dirty="0"/>
              <a:t>humble</a:t>
            </a:r>
            <a:r>
              <a:rPr lang="en-US" sz="2200" b="1" dirty="0" smtClean="0"/>
              <a:t>, and </a:t>
            </a:r>
            <a:r>
              <a:rPr lang="en-US" sz="2200" b="1" dirty="0"/>
              <a:t>to revive the heart of the </a:t>
            </a:r>
            <a:r>
              <a:rPr lang="en-US" sz="2200" b="1" u="sng" dirty="0"/>
              <a:t>contrite</a:t>
            </a:r>
            <a:r>
              <a:rPr lang="en-US" sz="2200" b="1" dirty="0"/>
              <a:t> ones</a:t>
            </a:r>
            <a:r>
              <a:rPr lang="en-US" sz="2200" b="1" dirty="0" smtClean="0"/>
              <a:t>.’”</a:t>
            </a:r>
            <a:r>
              <a:rPr lang="en-US" sz="2200" b="1" dirty="0" smtClean="0"/>
              <a:t> </a:t>
            </a:r>
            <a:endParaRPr lang="en-US" sz="2200" b="1" dirty="0" smtClean="0"/>
          </a:p>
          <a:p>
            <a:pPr algn="r"/>
            <a:r>
              <a:rPr lang="en-US" sz="2200" b="1" dirty="0" smtClean="0"/>
              <a:t>Isaiah 57:15</a:t>
            </a:r>
            <a:endParaRPr lang="en-US" sz="2200" b="1" dirty="0"/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73537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</a:t>
            </a:r>
            <a:r>
              <a:rPr lang="en-US" sz="2800" i="1" dirty="0"/>
              <a:t>“contrite”</a:t>
            </a:r>
            <a:r>
              <a:rPr lang="en-US" sz="2800" dirty="0"/>
              <a:t> signifies </a:t>
            </a:r>
            <a:r>
              <a:rPr lang="en-US" sz="2800" b="1" dirty="0"/>
              <a:t>repentance</a:t>
            </a:r>
            <a:r>
              <a:rPr lang="en-US" sz="28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To </a:t>
            </a:r>
            <a:r>
              <a:rPr lang="en-US" sz="2800" dirty="0" smtClean="0"/>
              <a:t>feel </a:t>
            </a:r>
            <a:r>
              <a:rPr lang="en-US" sz="2800" dirty="0"/>
              <a:t>“deep sorrow or remorse for having sinned or done wrong.”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“contrite” is taken from an old Latin word which </a:t>
            </a:r>
            <a:r>
              <a:rPr lang="en-US" sz="2800" dirty="0" smtClean="0"/>
              <a:t>referred to </a:t>
            </a:r>
            <a:r>
              <a:rPr lang="en-US" sz="2800" dirty="0"/>
              <a:t>something that was worn out or ground to pieces.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word perfectly </a:t>
            </a:r>
            <a:r>
              <a:rPr lang="en-US" sz="2800" dirty="0"/>
              <a:t>describes David’s feelings in this </a:t>
            </a:r>
            <a:r>
              <a:rPr lang="en-US" sz="2800" dirty="0" smtClean="0"/>
              <a:t>Psalm.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4. </a:t>
            </a:r>
            <a:r>
              <a:rPr lang="en-US" sz="3200" dirty="0" smtClean="0">
                <a:solidFill>
                  <a:schemeClr val="tx1"/>
                </a:solidFill>
              </a:rPr>
              <a:t>A Broken And Contrite Heart </a:t>
            </a:r>
            <a:r>
              <a:rPr lang="en-US" sz="3200" b="0" dirty="0" smtClean="0">
                <a:solidFill>
                  <a:schemeClr val="tx1"/>
                </a:solidFill>
              </a:rPr>
              <a:t> 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17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5240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898571"/>
            <a:ext cx="7467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 </a:t>
            </a:r>
            <a:r>
              <a:rPr lang="en-US" sz="2200" b="1" dirty="0" smtClean="0"/>
              <a:t>  </a:t>
            </a:r>
            <a:r>
              <a:rPr lang="en-US" sz="2200" b="1" dirty="0" smtClean="0"/>
              <a:t>“‘</a:t>
            </a:r>
            <a:r>
              <a:rPr lang="en-US" sz="2200" b="1" dirty="0" smtClean="0"/>
              <a:t>For </a:t>
            </a:r>
            <a:r>
              <a:rPr lang="en-US" sz="2200" b="1" dirty="0"/>
              <a:t>all those things My hand has made</a:t>
            </a:r>
            <a:r>
              <a:rPr lang="en-US" sz="2200" b="1" dirty="0" smtClean="0"/>
              <a:t>, and </a:t>
            </a:r>
            <a:r>
              <a:rPr lang="en-US" sz="2200" b="1" dirty="0"/>
              <a:t>all those things exist</a:t>
            </a:r>
            <a:r>
              <a:rPr lang="en-US" sz="2200" b="1" dirty="0" smtClean="0"/>
              <a:t>,’ says </a:t>
            </a:r>
            <a:r>
              <a:rPr lang="en-US" sz="2200" b="1" dirty="0"/>
              <a:t>the Lord</a:t>
            </a:r>
            <a:r>
              <a:rPr lang="en-US" sz="2200" b="1" dirty="0" smtClean="0"/>
              <a:t>. ‘But </a:t>
            </a:r>
            <a:r>
              <a:rPr lang="en-US" sz="2200" b="1" dirty="0"/>
              <a:t>on this one will I look</a:t>
            </a:r>
            <a:r>
              <a:rPr lang="en-US" sz="2200" b="1" dirty="0" smtClean="0"/>
              <a:t>: on </a:t>
            </a:r>
            <a:r>
              <a:rPr lang="en-US" sz="2200" b="1" dirty="0"/>
              <a:t>him who is poor and of a </a:t>
            </a:r>
            <a:r>
              <a:rPr lang="en-US" sz="2200" b="1" u="sng" dirty="0"/>
              <a:t>contrite</a:t>
            </a:r>
            <a:r>
              <a:rPr lang="en-US" sz="2200" b="1" dirty="0"/>
              <a:t> </a:t>
            </a:r>
            <a:r>
              <a:rPr lang="en-US" sz="2200" b="1" u="sng" dirty="0"/>
              <a:t>spirit</a:t>
            </a:r>
            <a:r>
              <a:rPr lang="en-US" sz="2200" b="1" dirty="0" smtClean="0"/>
              <a:t>, and </a:t>
            </a:r>
            <a:r>
              <a:rPr lang="en-US" sz="2200" b="1" dirty="0"/>
              <a:t>who </a:t>
            </a:r>
            <a:r>
              <a:rPr lang="en-US" sz="2200" b="1" u="sng" dirty="0"/>
              <a:t>trembles at My word</a:t>
            </a:r>
            <a:r>
              <a:rPr lang="en-US" sz="2200" b="1" dirty="0" smtClean="0"/>
              <a:t>.’”</a:t>
            </a:r>
            <a:r>
              <a:rPr lang="en-US" sz="2200" b="1" dirty="0" smtClean="0"/>
              <a:t> </a:t>
            </a:r>
            <a:endParaRPr lang="en-US" sz="2200" b="1" dirty="0"/>
          </a:p>
          <a:p>
            <a:pPr algn="r"/>
            <a:r>
              <a:rPr lang="en-US" sz="2200" b="1" dirty="0" smtClean="0"/>
              <a:t>Isaiah 66:2</a:t>
            </a:r>
            <a:endParaRPr lang="en-US" sz="2200" b="1" dirty="0"/>
          </a:p>
          <a:p>
            <a:endParaRPr lang="en-US" sz="2200" b="1" dirty="0"/>
          </a:p>
          <a:p>
            <a:r>
              <a:rPr lang="en-US" sz="2200" b="1" dirty="0" smtClean="0"/>
              <a:t>   </a:t>
            </a:r>
            <a:r>
              <a:rPr lang="en-US" sz="2200" b="1" dirty="0" smtClean="0"/>
              <a:t>“And </a:t>
            </a:r>
            <a:r>
              <a:rPr lang="en-US" sz="2200" b="1" dirty="0"/>
              <a:t>the tax collector, standing afar off, would not so much as raise his eyes to heaven, but beat his breast, saying, </a:t>
            </a:r>
            <a:r>
              <a:rPr lang="en-US" sz="2200" b="1" dirty="0" smtClean="0"/>
              <a:t>‘God</a:t>
            </a:r>
            <a:r>
              <a:rPr lang="en-US" sz="2200" b="1" dirty="0"/>
              <a:t>, </a:t>
            </a:r>
            <a:r>
              <a:rPr lang="en-US" sz="2200" b="1" u="sng" dirty="0"/>
              <a:t>be merciful to me a sinner</a:t>
            </a:r>
            <a:r>
              <a:rPr lang="en-US" sz="2200" b="1" dirty="0" smtClean="0"/>
              <a:t>!’”</a:t>
            </a:r>
            <a:r>
              <a:rPr lang="en-US" sz="2200" b="1" dirty="0" smtClean="0"/>
              <a:t> </a:t>
            </a:r>
            <a:endParaRPr lang="en-US" sz="2200" b="1" dirty="0" smtClean="0"/>
          </a:p>
          <a:p>
            <a:pPr algn="r"/>
            <a:r>
              <a:rPr lang="en-US" sz="2200" b="1" dirty="0" smtClean="0"/>
              <a:t>Luke 18:13</a:t>
            </a:r>
            <a:endParaRPr lang="en-US" sz="2200" b="1" dirty="0"/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94858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There is no doubt </a:t>
            </a:r>
            <a:r>
              <a:rPr lang="en-US" sz="2800" dirty="0" smtClean="0"/>
              <a:t>David’s </a:t>
            </a:r>
            <a:r>
              <a:rPr lang="en-US" sz="2800" dirty="0"/>
              <a:t>sin and guilt had </a:t>
            </a:r>
            <a:r>
              <a:rPr lang="en-US" sz="2800" dirty="0" smtClean="0"/>
              <a:t>a negative </a:t>
            </a:r>
            <a:r>
              <a:rPr lang="en-US" sz="2800" dirty="0"/>
              <a:t>impact upon the </a:t>
            </a:r>
            <a:r>
              <a:rPr lang="en-US" sz="2800" dirty="0" smtClean="0"/>
              <a:t>entire nation.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People suffer from the sins of those in leadership positions: </a:t>
            </a:r>
          </a:p>
          <a:p>
            <a:pPr lvl="1">
              <a:buSzPct val="80000"/>
              <a:buFont typeface="Arial" panose="020B0604020202020204" pitchFamily="34" charset="0"/>
              <a:buChar char="•"/>
            </a:pPr>
            <a:r>
              <a:rPr lang="en-US" sz="2800" dirty="0" smtClean="0"/>
              <a:t>husbands, parents, elders, etc.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5. </a:t>
            </a:r>
            <a:r>
              <a:rPr lang="en-US" sz="3200" dirty="0" smtClean="0">
                <a:solidFill>
                  <a:schemeClr val="tx1"/>
                </a:solidFill>
              </a:rPr>
              <a:t>David Looks To God’s Future Blessings</a:t>
            </a:r>
            <a:r>
              <a:rPr lang="en-US" sz="3200" b="0" dirty="0" smtClean="0">
                <a:solidFill>
                  <a:schemeClr val="tx1"/>
                </a:solidFill>
              </a:rPr>
              <a:t>      </a:t>
            </a:r>
            <a:r>
              <a:rPr lang="en-US" sz="3200" b="0" dirty="0" smtClean="0">
                <a:solidFill>
                  <a:schemeClr val="tx1"/>
                </a:solidFill>
              </a:rPr>
              <a:t>						 </a:t>
            </a:r>
            <a:r>
              <a:rPr lang="en-US" sz="3200" b="0" dirty="0" smtClean="0">
                <a:solidFill>
                  <a:schemeClr val="tx1"/>
                </a:solidFill>
              </a:rPr>
              <a:t>     vs. 18-19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Sin leaves a debilitating stain that man cannot remove.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God will blot out, wash, cleanse, purge, and deliver us from the guilt of our sins.</a:t>
            </a: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Forgiveness is available, but only if we seek it on God’s terms.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Our proper response to receiving God’s forgiveness is to Praise Him and convert sinners.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Psalm 51 teaches us</a:t>
            </a:r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3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943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The Prayer of a Penitent Heart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403122"/>
            <a:ext cx="6172200" cy="137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Psalm 51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3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Second </a:t>
            </a:r>
            <a:r>
              <a:rPr lang="en-US" sz="2800" dirty="0"/>
              <a:t>Samuel 11-12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David </a:t>
            </a:r>
            <a:r>
              <a:rPr lang="en-US" sz="2800" dirty="0"/>
              <a:t>lusted after his neighbor’s </a:t>
            </a:r>
            <a:r>
              <a:rPr lang="en-US" sz="2800" dirty="0" smtClean="0"/>
              <a:t>wife.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committed adultery; she </a:t>
            </a:r>
            <a:r>
              <a:rPr lang="en-US" sz="2800" dirty="0" smtClean="0"/>
              <a:t>became pregnant.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made her husband </a:t>
            </a:r>
            <a:r>
              <a:rPr lang="en-US" sz="2800" dirty="0" smtClean="0"/>
              <a:t>drunk.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had him </a:t>
            </a:r>
            <a:r>
              <a:rPr lang="en-US" sz="2800" dirty="0" smtClean="0"/>
              <a:t>killed.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/>
              <a:t>He tried to cover the whole matter for at least a </a:t>
            </a:r>
            <a:r>
              <a:rPr lang="en-US" sz="2800" dirty="0" smtClean="0"/>
              <a:t>year.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to this Psalm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4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God was holding David responsible for the death of Uriah (2 Sam. 12:9).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David’s sin called for the death penalty (Gen. 4:10, 9:6).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100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b="1" dirty="0" smtClean="0"/>
              <a:t>“O God, the God of my salvation” 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1. </a:t>
            </a:r>
            <a:r>
              <a:rPr lang="en-US" sz="3000" dirty="0" smtClean="0">
                <a:solidFill>
                  <a:schemeClr val="tx1"/>
                </a:solidFill>
              </a:rPr>
              <a:t>Deliver Me From the Guilt of Bloodshed </a:t>
            </a:r>
            <a:r>
              <a:rPr lang="en-US" sz="3000" b="0" dirty="0" smtClean="0">
                <a:solidFill>
                  <a:schemeClr val="tx1"/>
                </a:solidFill>
              </a:rPr>
              <a:t>  							      v</a:t>
            </a:r>
            <a:r>
              <a:rPr lang="en-US" sz="3000" b="0" dirty="0" smtClean="0">
                <a:solidFill>
                  <a:schemeClr val="tx1"/>
                </a:solidFill>
              </a:rPr>
              <a:t>. </a:t>
            </a:r>
            <a:r>
              <a:rPr lang="en-US" sz="3000" b="0" dirty="0" smtClean="0">
                <a:solidFill>
                  <a:schemeClr val="tx1"/>
                </a:solidFill>
              </a:rPr>
              <a:t>14</a:t>
            </a:r>
            <a:endParaRPr lang="en-US" sz="3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When our sins are forgiven, we can return to offering acceptable worship unto God. </a:t>
            </a:r>
            <a:endParaRPr lang="en-US" sz="2800" dirty="0"/>
          </a:p>
          <a:p>
            <a:pPr lvl="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b="1" dirty="0" smtClean="0"/>
              <a:t>“O Lord, open my lips”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800" dirty="0" smtClean="0"/>
              <a:t>With forgiveness comes a renewal of fellowship, and we can approach God with confidence (Heb. 10:19-22)</a:t>
            </a:r>
            <a:r>
              <a:rPr lang="en-US" sz="2800" dirty="0" smtClean="0"/>
              <a:t>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David’s Praise    </a:t>
            </a:r>
            <a:r>
              <a:rPr lang="en-US" sz="3600" b="0" dirty="0" smtClean="0">
                <a:solidFill>
                  <a:schemeClr val="tx1"/>
                </a:solidFill>
              </a:rPr>
              <a:t>  vs. 14-15</a:t>
            </a:r>
            <a:endParaRPr lang="en-US" sz="36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17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psalm is poetry – exaggeration for effect.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statement must be qualified:            God desires sacrifices given from        sincere and obedient hearts.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You Do Not Desire Sacrifice    </a:t>
            </a:r>
            <a:r>
              <a:rPr lang="en-US" sz="3200" b="0" dirty="0" smtClean="0">
                <a:solidFill>
                  <a:schemeClr val="tx1"/>
                </a:solidFill>
              </a:rPr>
              <a:t>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16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20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psalm is poetry – exaggeration for effect.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statement must be qualified: God desires sacrifices given from sincere and obedient hearts.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You Do Not Desire Sacrifice    </a:t>
            </a:r>
            <a:r>
              <a:rPr lang="en-US" sz="3200" b="0" dirty="0" smtClean="0">
                <a:solidFill>
                  <a:schemeClr val="tx1"/>
                </a:solidFill>
              </a:rPr>
              <a:t>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16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13716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1636216"/>
            <a:ext cx="7467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"For </a:t>
            </a:r>
            <a:r>
              <a:rPr lang="en-US" sz="2400" b="1" dirty="0"/>
              <a:t>I desire mercy and not </a:t>
            </a:r>
            <a:r>
              <a:rPr lang="en-US" sz="2400" b="1" dirty="0" smtClean="0"/>
              <a:t>sacrifice, and </a:t>
            </a:r>
            <a:r>
              <a:rPr lang="en-US" sz="2400" b="1" dirty="0"/>
              <a:t>the knowledge of God more than burnt </a:t>
            </a:r>
            <a:r>
              <a:rPr lang="en-US" sz="2400" b="1" dirty="0" smtClean="0"/>
              <a:t>offerings</a:t>
            </a:r>
            <a:r>
              <a:rPr lang="en-US" sz="2400" b="1" dirty="0"/>
              <a:t>.</a:t>
            </a:r>
            <a:r>
              <a:rPr lang="en-US" sz="2400" b="1" dirty="0" smtClean="0"/>
              <a:t>” </a:t>
            </a:r>
            <a:endParaRPr lang="en-US" sz="2400" b="1" dirty="0"/>
          </a:p>
          <a:p>
            <a:pPr algn="r"/>
            <a:r>
              <a:rPr lang="en-US" sz="2400" b="1" dirty="0" smtClean="0"/>
              <a:t>Hosea 6:6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 smtClean="0"/>
              <a:t>   </a:t>
            </a:r>
            <a:r>
              <a:rPr lang="en-US" sz="2400" b="1" dirty="0" smtClean="0"/>
              <a:t>“So </a:t>
            </a:r>
            <a:r>
              <a:rPr lang="en-US" sz="2400" b="1" dirty="0"/>
              <a:t>Samuel said</a:t>
            </a:r>
            <a:r>
              <a:rPr lang="en-US" sz="2400" b="1" dirty="0" smtClean="0"/>
              <a:t>: ‘Has </a:t>
            </a:r>
            <a:r>
              <a:rPr lang="en-US" sz="2400" b="1" dirty="0"/>
              <a:t>the Lord as great delight in burnt offerings and sacrifices</a:t>
            </a:r>
            <a:r>
              <a:rPr lang="en-US" sz="2400" b="1" dirty="0" smtClean="0"/>
              <a:t>, as </a:t>
            </a:r>
            <a:r>
              <a:rPr lang="en-US" sz="2400" b="1" dirty="0"/>
              <a:t>in obeying the voice of the Lord</a:t>
            </a:r>
            <a:r>
              <a:rPr lang="en-US" sz="2400" b="1" dirty="0" smtClean="0"/>
              <a:t>? Behold</a:t>
            </a:r>
            <a:r>
              <a:rPr lang="en-US" sz="2400" b="1" dirty="0"/>
              <a:t>, to obey is better than </a:t>
            </a:r>
            <a:r>
              <a:rPr lang="en-US" sz="2400" b="1" dirty="0" smtClean="0"/>
              <a:t>sacrifice, and </a:t>
            </a:r>
            <a:r>
              <a:rPr lang="en-US" sz="2400" b="1" dirty="0"/>
              <a:t>to heed than the fat of rams</a:t>
            </a:r>
            <a:r>
              <a:rPr lang="en-US" sz="2400" b="1" dirty="0" smtClean="0"/>
              <a:t>.’</a:t>
            </a:r>
            <a:r>
              <a:rPr lang="en-US" sz="2400" b="1" dirty="0" smtClean="0"/>
              <a:t>” </a:t>
            </a:r>
            <a:endParaRPr lang="en-US" sz="2400" b="1" dirty="0" smtClean="0"/>
          </a:p>
          <a:p>
            <a:pPr algn="r"/>
            <a:r>
              <a:rPr lang="en-US" sz="2400" b="1" dirty="0" smtClean="0"/>
              <a:t>1 Samuel 15:22 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9993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psalm is poetry – exaggeration for effect.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statement must be qualified: God desires sacrifices given from sincere and obedient hearts.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You Do Not Desire Sacrifice    </a:t>
            </a:r>
            <a:r>
              <a:rPr lang="en-US" sz="3200" b="0" dirty="0" smtClean="0">
                <a:solidFill>
                  <a:schemeClr val="tx1"/>
                </a:solidFill>
              </a:rPr>
              <a:t>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16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1371600"/>
            <a:ext cx="8382000" cy="4495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20574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</a:t>
            </a:r>
            <a:r>
              <a:rPr lang="en-US" sz="2400" b="1" dirty="0" smtClean="0"/>
              <a:t>“‘To </a:t>
            </a:r>
            <a:r>
              <a:rPr lang="en-US" sz="2400" b="1" dirty="0"/>
              <a:t>what purpose is the multitude of your sacrifices to Me</a:t>
            </a:r>
            <a:r>
              <a:rPr lang="en-US" sz="2400" b="1" dirty="0" smtClean="0"/>
              <a:t>?’ says </a:t>
            </a:r>
            <a:r>
              <a:rPr lang="en-US" sz="2400" b="1" dirty="0"/>
              <a:t>the Lord</a:t>
            </a:r>
            <a:r>
              <a:rPr lang="en-US" sz="2400" b="1" dirty="0" smtClean="0"/>
              <a:t>. ‘I </a:t>
            </a:r>
            <a:r>
              <a:rPr lang="en-US" sz="2400" b="1" dirty="0"/>
              <a:t>have had enough of burnt offerings of </a:t>
            </a:r>
            <a:r>
              <a:rPr lang="en-US" sz="2400" b="1" dirty="0" smtClean="0"/>
              <a:t>rams and </a:t>
            </a:r>
            <a:r>
              <a:rPr lang="en-US" sz="2400" b="1" dirty="0"/>
              <a:t>the fat of fed </a:t>
            </a:r>
            <a:r>
              <a:rPr lang="en-US" sz="2400" b="1" dirty="0" smtClean="0"/>
              <a:t>cattle. I </a:t>
            </a:r>
            <a:r>
              <a:rPr lang="en-US" sz="2400" b="1" dirty="0"/>
              <a:t>do not delight in the blood of bulls,</a:t>
            </a:r>
          </a:p>
          <a:p>
            <a:r>
              <a:rPr lang="en-US" sz="2400" b="1" dirty="0"/>
              <a:t>Or of lambs or </a:t>
            </a:r>
            <a:r>
              <a:rPr lang="en-US" sz="2400" b="1" dirty="0" smtClean="0"/>
              <a:t>goats…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…your hands are full of blood.’”</a:t>
            </a:r>
            <a:r>
              <a:rPr lang="en-US" sz="2400" b="1" dirty="0" smtClean="0"/>
              <a:t> </a:t>
            </a:r>
            <a:endParaRPr lang="en-US" sz="2400" b="1" dirty="0" smtClean="0"/>
          </a:p>
          <a:p>
            <a:pPr algn="r"/>
            <a:r>
              <a:rPr lang="en-US" sz="2400" b="1" dirty="0" smtClean="0"/>
              <a:t>Isaiah 1:10-15 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5925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</a:t>
            </a:r>
            <a:r>
              <a:rPr lang="en-US" sz="2800" i="1" dirty="0"/>
              <a:t>“contrite”</a:t>
            </a:r>
            <a:r>
              <a:rPr lang="en-US" sz="2800" dirty="0"/>
              <a:t> signifies </a:t>
            </a:r>
            <a:r>
              <a:rPr lang="en-US" sz="2800" b="1" dirty="0"/>
              <a:t>repentance</a:t>
            </a:r>
            <a:r>
              <a:rPr lang="en-US" sz="28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To </a:t>
            </a:r>
            <a:r>
              <a:rPr lang="en-US" sz="2800" dirty="0" smtClean="0"/>
              <a:t>feel </a:t>
            </a:r>
            <a:r>
              <a:rPr lang="en-US" sz="2800" dirty="0"/>
              <a:t>“deep sorrow or remorse for having sinned or done wrong.”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word “contrite” is taken from an old Latin word which </a:t>
            </a:r>
            <a:r>
              <a:rPr lang="en-US" sz="2800" dirty="0" smtClean="0"/>
              <a:t>referred to </a:t>
            </a:r>
            <a:r>
              <a:rPr lang="en-US" sz="2800" dirty="0"/>
              <a:t>something that was worn out or ground to pieces.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This word perfectly </a:t>
            </a:r>
            <a:r>
              <a:rPr lang="en-US" sz="2800" dirty="0"/>
              <a:t>describes David’s feelings in this </a:t>
            </a:r>
            <a:r>
              <a:rPr lang="en-US" sz="2800" dirty="0" smtClean="0"/>
              <a:t>Psalm.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4. </a:t>
            </a:r>
            <a:r>
              <a:rPr lang="en-US" sz="3200" dirty="0" smtClean="0">
                <a:solidFill>
                  <a:schemeClr val="tx1"/>
                </a:solidFill>
              </a:rPr>
              <a:t>A Broken And Contrite Heart </a:t>
            </a:r>
            <a:r>
              <a:rPr lang="en-US" sz="3200" b="0" dirty="0" smtClean="0">
                <a:solidFill>
                  <a:schemeClr val="tx1"/>
                </a:solidFill>
              </a:rPr>
              <a:t>     </a:t>
            </a:r>
            <a:r>
              <a:rPr lang="en-US" sz="3200" b="0" dirty="0" smtClean="0">
                <a:solidFill>
                  <a:schemeClr val="tx1"/>
                </a:solidFill>
              </a:rPr>
              <a:t>v. </a:t>
            </a:r>
            <a:r>
              <a:rPr lang="en-US" sz="3200" b="0" dirty="0" smtClean="0">
                <a:solidFill>
                  <a:schemeClr val="tx1"/>
                </a:solidFill>
              </a:rPr>
              <a:t>17</a:t>
            </a:r>
            <a:endParaRPr lang="en-US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7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877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Concourse</vt:lpstr>
      <vt:lpstr>PowerPoint Presentation</vt:lpstr>
      <vt:lpstr>The Prayer of a Penitent Heart</vt:lpstr>
      <vt:lpstr>Background to this Psalm</vt:lpstr>
      <vt:lpstr>1. Deliver Me From the Guilt of Bloodshed                v. 14</vt:lpstr>
      <vt:lpstr>2. David’s Praise      vs. 14-15</vt:lpstr>
      <vt:lpstr>3. You Do Not Desire Sacrifice      v. 16</vt:lpstr>
      <vt:lpstr>3. You Do Not Desire Sacrifice      v. 16</vt:lpstr>
      <vt:lpstr>3. You Do Not Desire Sacrifice      v. 16</vt:lpstr>
      <vt:lpstr>4. A Broken And Contrite Heart      v. 17</vt:lpstr>
      <vt:lpstr>4. A Broken And Contrite Heart      v. 17</vt:lpstr>
      <vt:lpstr>4. A Broken And Contrite Heart      v. 17</vt:lpstr>
      <vt:lpstr>5. David Looks To God’s Future Blessings                  vs. 18-19</vt:lpstr>
      <vt:lpstr>Psalm 51 teaches us…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Prayer of a Penitent Heart</dc:title>
  <dc:creator>Heath</dc:creator>
  <cp:lastModifiedBy>Heath</cp:lastModifiedBy>
  <cp:revision>38</cp:revision>
  <dcterms:created xsi:type="dcterms:W3CDTF">2015-01-03T17:38:41Z</dcterms:created>
  <dcterms:modified xsi:type="dcterms:W3CDTF">2015-01-24T20:27:14Z</dcterms:modified>
</cp:coreProperties>
</file>