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57" r:id="rId3"/>
    <p:sldId id="256" r:id="rId4"/>
    <p:sldId id="260" r:id="rId5"/>
    <p:sldId id="261" r:id="rId6"/>
    <p:sldId id="262" r:id="rId7"/>
    <p:sldId id="271" r:id="rId8"/>
    <p:sldId id="270" r:id="rId9"/>
    <p:sldId id="263" r:id="rId10"/>
    <p:sldId id="265" r:id="rId11"/>
    <p:sldId id="266" r:id="rId12"/>
    <p:sldId id="269" r:id="rId13"/>
    <p:sldId id="25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B03C0C-5555-40C9-B168-8FFDB83AFCD6}" type="datetimeFigureOut">
              <a:rPr lang="en-US" smtClean="0"/>
              <a:t>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381C5A-212A-412F-A4B3-E0EF5A8C3ADA}" type="slidenum">
              <a:rPr lang="en-US" smtClean="0"/>
              <a:t>‹#›</a:t>
            </a:fld>
            <a:endParaRPr lang="en-US"/>
          </a:p>
        </p:txBody>
      </p:sp>
    </p:spTree>
    <p:extLst>
      <p:ext uri="{BB962C8B-B14F-4D97-AF65-F5344CB8AC3E}">
        <p14:creationId xmlns:p14="http://schemas.microsoft.com/office/powerpoint/2010/main" val="1586158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B03C0C-5555-40C9-B168-8FFDB83AFCD6}" type="datetimeFigureOut">
              <a:rPr lang="en-US" smtClean="0"/>
              <a:t>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381C5A-212A-412F-A4B3-E0EF5A8C3ADA}" type="slidenum">
              <a:rPr lang="en-US" smtClean="0"/>
              <a:t>‹#›</a:t>
            </a:fld>
            <a:endParaRPr lang="en-US"/>
          </a:p>
        </p:txBody>
      </p:sp>
    </p:spTree>
    <p:extLst>
      <p:ext uri="{BB962C8B-B14F-4D97-AF65-F5344CB8AC3E}">
        <p14:creationId xmlns:p14="http://schemas.microsoft.com/office/powerpoint/2010/main" val="2351046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B03C0C-5555-40C9-B168-8FFDB83AFCD6}" type="datetimeFigureOut">
              <a:rPr lang="en-US" smtClean="0"/>
              <a:t>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381C5A-212A-412F-A4B3-E0EF5A8C3ADA}" type="slidenum">
              <a:rPr lang="en-US" smtClean="0"/>
              <a:t>‹#›</a:t>
            </a:fld>
            <a:endParaRPr lang="en-US"/>
          </a:p>
        </p:txBody>
      </p:sp>
    </p:spTree>
    <p:extLst>
      <p:ext uri="{BB962C8B-B14F-4D97-AF65-F5344CB8AC3E}">
        <p14:creationId xmlns:p14="http://schemas.microsoft.com/office/powerpoint/2010/main" val="40947357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0B03C0C-5555-40C9-B168-8FFDB83AFCD6}" type="datetimeFigureOut">
              <a:rPr lang="en-US" smtClean="0"/>
              <a:t>1/10/2015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D381C5A-212A-412F-A4B3-E0EF5A8C3ADA}"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0B03C0C-5555-40C9-B168-8FFDB83AFCD6}" type="datetimeFigureOut">
              <a:rPr lang="en-US" smtClean="0"/>
              <a:t>1/10/2015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D381C5A-212A-412F-A4B3-E0EF5A8C3ADA}"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0B03C0C-5555-40C9-B168-8FFDB83AFCD6}" type="datetimeFigureOut">
              <a:rPr lang="en-US" smtClean="0"/>
              <a:t>1/10/2015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D381C5A-212A-412F-A4B3-E0EF5A8C3ADA}"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0B03C0C-5555-40C9-B168-8FFDB83AFCD6}" type="datetimeFigureOut">
              <a:rPr lang="en-US" smtClean="0"/>
              <a:t>1/10/2015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D381C5A-212A-412F-A4B3-E0EF5A8C3ADA}"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0B03C0C-5555-40C9-B168-8FFDB83AFCD6}" type="datetimeFigureOut">
              <a:rPr lang="en-US" smtClean="0"/>
              <a:t>1/10/2015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D381C5A-212A-412F-A4B3-E0EF5A8C3AD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0B03C0C-5555-40C9-B168-8FFDB83AFCD6}" type="datetimeFigureOut">
              <a:rPr lang="en-US" smtClean="0"/>
              <a:t>1/10/2015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D381C5A-212A-412F-A4B3-E0EF5A8C3ADA}"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0B03C0C-5555-40C9-B168-8FFDB83AFCD6}" type="datetimeFigureOut">
              <a:rPr lang="en-US" smtClean="0"/>
              <a:t>1/10/2015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D381C5A-212A-412F-A4B3-E0EF5A8C3ADA}"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0B03C0C-5555-40C9-B168-8FFDB83AFCD6}" type="datetimeFigureOut">
              <a:rPr lang="en-US" smtClean="0"/>
              <a:t>1/10/2015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D381C5A-212A-412F-A4B3-E0EF5A8C3AD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B03C0C-5555-40C9-B168-8FFDB83AFCD6}" type="datetimeFigureOut">
              <a:rPr lang="en-US" smtClean="0"/>
              <a:t>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381C5A-212A-412F-A4B3-E0EF5A8C3ADA}" type="slidenum">
              <a:rPr lang="en-US" smtClean="0"/>
              <a:t>‹#›</a:t>
            </a:fld>
            <a:endParaRPr lang="en-US"/>
          </a:p>
        </p:txBody>
      </p:sp>
    </p:spTree>
    <p:extLst>
      <p:ext uri="{BB962C8B-B14F-4D97-AF65-F5344CB8AC3E}">
        <p14:creationId xmlns:p14="http://schemas.microsoft.com/office/powerpoint/2010/main" val="6646287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0B03C0C-5555-40C9-B168-8FFDB83AFCD6}" type="datetimeFigureOut">
              <a:rPr lang="en-US" smtClean="0"/>
              <a:t>1/10/2015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D381C5A-212A-412F-A4B3-E0EF5A8C3ADA}"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0B03C0C-5555-40C9-B168-8FFDB83AFCD6}" type="datetimeFigureOut">
              <a:rPr lang="en-US" smtClean="0"/>
              <a:t>1/10/2015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D381C5A-212A-412F-A4B3-E0EF5A8C3ADA}"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0B03C0C-5555-40C9-B168-8FFDB83AFCD6}" type="datetimeFigureOut">
              <a:rPr lang="en-US" smtClean="0"/>
              <a:t>1/10/2015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D381C5A-212A-412F-A4B3-E0EF5A8C3AD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B03C0C-5555-40C9-B168-8FFDB83AFCD6}" type="datetimeFigureOut">
              <a:rPr lang="en-US" smtClean="0"/>
              <a:t>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381C5A-212A-412F-A4B3-E0EF5A8C3ADA}" type="slidenum">
              <a:rPr lang="en-US" smtClean="0"/>
              <a:t>‹#›</a:t>
            </a:fld>
            <a:endParaRPr lang="en-US"/>
          </a:p>
        </p:txBody>
      </p:sp>
    </p:spTree>
    <p:extLst>
      <p:ext uri="{BB962C8B-B14F-4D97-AF65-F5344CB8AC3E}">
        <p14:creationId xmlns:p14="http://schemas.microsoft.com/office/powerpoint/2010/main" val="2350574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B03C0C-5555-40C9-B168-8FFDB83AFCD6}" type="datetimeFigureOut">
              <a:rPr lang="en-US" smtClean="0"/>
              <a:t>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381C5A-212A-412F-A4B3-E0EF5A8C3ADA}" type="slidenum">
              <a:rPr lang="en-US" smtClean="0"/>
              <a:t>‹#›</a:t>
            </a:fld>
            <a:endParaRPr lang="en-US"/>
          </a:p>
        </p:txBody>
      </p:sp>
    </p:spTree>
    <p:extLst>
      <p:ext uri="{BB962C8B-B14F-4D97-AF65-F5344CB8AC3E}">
        <p14:creationId xmlns:p14="http://schemas.microsoft.com/office/powerpoint/2010/main" val="2117413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B03C0C-5555-40C9-B168-8FFDB83AFCD6}" type="datetimeFigureOut">
              <a:rPr lang="en-US" smtClean="0"/>
              <a:t>1/10/2015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381C5A-212A-412F-A4B3-E0EF5A8C3ADA}" type="slidenum">
              <a:rPr lang="en-US" smtClean="0"/>
              <a:t>‹#›</a:t>
            </a:fld>
            <a:endParaRPr lang="en-US"/>
          </a:p>
        </p:txBody>
      </p:sp>
    </p:spTree>
    <p:extLst>
      <p:ext uri="{BB962C8B-B14F-4D97-AF65-F5344CB8AC3E}">
        <p14:creationId xmlns:p14="http://schemas.microsoft.com/office/powerpoint/2010/main" val="700206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B03C0C-5555-40C9-B168-8FFDB83AFCD6}" type="datetimeFigureOut">
              <a:rPr lang="en-US" smtClean="0"/>
              <a:t>1/10/2015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381C5A-212A-412F-A4B3-E0EF5A8C3ADA}" type="slidenum">
              <a:rPr lang="en-US" smtClean="0"/>
              <a:t>‹#›</a:t>
            </a:fld>
            <a:endParaRPr lang="en-US"/>
          </a:p>
        </p:txBody>
      </p:sp>
    </p:spTree>
    <p:extLst>
      <p:ext uri="{BB962C8B-B14F-4D97-AF65-F5344CB8AC3E}">
        <p14:creationId xmlns:p14="http://schemas.microsoft.com/office/powerpoint/2010/main" val="3440278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B03C0C-5555-40C9-B168-8FFDB83AFCD6}" type="datetimeFigureOut">
              <a:rPr lang="en-US" smtClean="0"/>
              <a:t>1/10/2015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381C5A-212A-412F-A4B3-E0EF5A8C3ADA}" type="slidenum">
              <a:rPr lang="en-US" smtClean="0"/>
              <a:t>‹#›</a:t>
            </a:fld>
            <a:endParaRPr lang="en-US"/>
          </a:p>
        </p:txBody>
      </p:sp>
    </p:spTree>
    <p:extLst>
      <p:ext uri="{BB962C8B-B14F-4D97-AF65-F5344CB8AC3E}">
        <p14:creationId xmlns:p14="http://schemas.microsoft.com/office/powerpoint/2010/main" val="4130029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B03C0C-5555-40C9-B168-8FFDB83AFCD6}" type="datetimeFigureOut">
              <a:rPr lang="en-US" smtClean="0"/>
              <a:t>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381C5A-212A-412F-A4B3-E0EF5A8C3ADA}" type="slidenum">
              <a:rPr lang="en-US" smtClean="0"/>
              <a:t>‹#›</a:t>
            </a:fld>
            <a:endParaRPr lang="en-US"/>
          </a:p>
        </p:txBody>
      </p:sp>
    </p:spTree>
    <p:extLst>
      <p:ext uri="{BB962C8B-B14F-4D97-AF65-F5344CB8AC3E}">
        <p14:creationId xmlns:p14="http://schemas.microsoft.com/office/powerpoint/2010/main" val="1204179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B03C0C-5555-40C9-B168-8FFDB83AFCD6}" type="datetimeFigureOut">
              <a:rPr lang="en-US" smtClean="0"/>
              <a:t>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381C5A-212A-412F-A4B3-E0EF5A8C3ADA}" type="slidenum">
              <a:rPr lang="en-US" smtClean="0"/>
              <a:t>‹#›</a:t>
            </a:fld>
            <a:endParaRPr lang="en-US"/>
          </a:p>
        </p:txBody>
      </p:sp>
    </p:spTree>
    <p:extLst>
      <p:ext uri="{BB962C8B-B14F-4D97-AF65-F5344CB8AC3E}">
        <p14:creationId xmlns:p14="http://schemas.microsoft.com/office/powerpoint/2010/main" val="16967627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B03C0C-5555-40C9-B168-8FFDB83AFCD6}" type="datetimeFigureOut">
              <a:rPr lang="en-US" smtClean="0"/>
              <a:t>1/10/2015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381C5A-212A-412F-A4B3-E0EF5A8C3ADA}" type="slidenum">
              <a:rPr lang="en-US" smtClean="0"/>
              <a:t>‹#›</a:t>
            </a:fld>
            <a:endParaRPr lang="en-US"/>
          </a:p>
        </p:txBody>
      </p:sp>
    </p:spTree>
    <p:extLst>
      <p:ext uri="{BB962C8B-B14F-4D97-AF65-F5344CB8AC3E}">
        <p14:creationId xmlns:p14="http://schemas.microsoft.com/office/powerpoint/2010/main" val="19237654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0B03C0C-5555-40C9-B168-8FFDB83AFCD6}" type="datetimeFigureOut">
              <a:rPr lang="en-US" smtClean="0"/>
              <a:t>1/10/2015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D381C5A-212A-412F-A4B3-E0EF5A8C3AD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70907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800" dirty="0" smtClean="0"/>
              <a:t>“That the bones You have broken may rejoice” (NKJV). </a:t>
            </a:r>
            <a:endParaRPr lang="en-US" sz="2800" dirty="0" smtClean="0"/>
          </a:p>
          <a:p>
            <a:pPr>
              <a:buFont typeface="Arial" panose="020B0604020202020204" pitchFamily="34" charset="0"/>
              <a:buChar char="•"/>
            </a:pPr>
            <a:endParaRPr lang="en-US" sz="1000" dirty="0" smtClean="0"/>
          </a:p>
          <a:p>
            <a:pPr>
              <a:buFont typeface="Arial" panose="020B0604020202020204" pitchFamily="34" charset="0"/>
              <a:buChar char="•"/>
            </a:pPr>
            <a:endParaRPr lang="en-US" sz="1000" dirty="0"/>
          </a:p>
          <a:p>
            <a:pPr>
              <a:buFont typeface="Arial" panose="020B0604020202020204" pitchFamily="34" charset="0"/>
              <a:buChar char="•"/>
            </a:pPr>
            <a:r>
              <a:rPr lang="en-US" sz="2800" dirty="0" smtClean="0"/>
              <a:t>God chastens us (</a:t>
            </a:r>
            <a:r>
              <a:rPr lang="en-US" sz="2800" dirty="0"/>
              <a:t>Ps. </a:t>
            </a:r>
            <a:r>
              <a:rPr lang="en-US" sz="2800" dirty="0" smtClean="0"/>
              <a:t>38:1-4; Hosea 6:1-2). </a:t>
            </a:r>
            <a:endParaRPr lang="en-US" sz="2800" dirty="0"/>
          </a:p>
          <a:p>
            <a:pPr>
              <a:buFont typeface="Arial" panose="020B0604020202020204" pitchFamily="34" charset="0"/>
              <a:buChar char="•"/>
            </a:pPr>
            <a:endParaRPr lang="en-US" sz="1000" dirty="0" smtClean="0"/>
          </a:p>
          <a:p>
            <a:pPr>
              <a:buFont typeface="Arial" panose="020B0604020202020204" pitchFamily="34" charset="0"/>
              <a:buChar char="•"/>
            </a:pPr>
            <a:r>
              <a:rPr lang="en-US" sz="2800" dirty="0" smtClean="0"/>
              <a:t>David lived with the physical consequences of his sin (2 Sam. 12:13-14, 10), but he enjoyed peace with God. </a:t>
            </a:r>
            <a:endParaRPr lang="en-US" sz="2800" dirty="0"/>
          </a:p>
        </p:txBody>
      </p:sp>
      <p:sp>
        <p:nvSpPr>
          <p:cNvPr id="2" name="Title 1"/>
          <p:cNvSpPr>
            <a:spLocks noGrp="1"/>
          </p:cNvSpPr>
          <p:nvPr>
            <p:ph type="title"/>
          </p:nvPr>
        </p:nvSpPr>
        <p:spPr/>
        <p:txBody>
          <a:bodyPr>
            <a:normAutofit/>
          </a:bodyPr>
          <a:lstStyle/>
          <a:p>
            <a:r>
              <a:rPr lang="en-US" sz="3200" dirty="0" smtClean="0">
                <a:solidFill>
                  <a:schemeClr val="tx1"/>
                </a:solidFill>
              </a:rPr>
              <a:t>4. </a:t>
            </a:r>
            <a:r>
              <a:rPr lang="en-US" sz="3200" dirty="0" smtClean="0">
                <a:solidFill>
                  <a:schemeClr val="tx1"/>
                </a:solidFill>
              </a:rPr>
              <a:t>What God Did For David</a:t>
            </a:r>
            <a:r>
              <a:rPr lang="en-US" sz="3200" b="0" dirty="0" smtClean="0">
                <a:solidFill>
                  <a:schemeClr val="tx1"/>
                </a:solidFill>
              </a:rPr>
              <a:t>           v</a:t>
            </a:r>
            <a:r>
              <a:rPr lang="en-US" sz="3200" b="0" dirty="0" smtClean="0">
                <a:solidFill>
                  <a:schemeClr val="tx1"/>
                </a:solidFill>
              </a:rPr>
              <a:t>. </a:t>
            </a:r>
            <a:r>
              <a:rPr lang="en-US" sz="3200" b="0" dirty="0" smtClean="0">
                <a:solidFill>
                  <a:schemeClr val="tx1"/>
                </a:solidFill>
              </a:rPr>
              <a:t>8</a:t>
            </a:r>
            <a:endParaRPr lang="en-US" sz="3200" b="0" dirty="0">
              <a:solidFill>
                <a:schemeClr val="tx1"/>
              </a:solidFill>
            </a:endParaRPr>
          </a:p>
        </p:txBody>
      </p:sp>
    </p:spTree>
    <p:extLst>
      <p:ext uri="{BB962C8B-B14F-4D97-AF65-F5344CB8AC3E}">
        <p14:creationId xmlns:p14="http://schemas.microsoft.com/office/powerpoint/2010/main" val="3040104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fade">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624078" indent="-514350">
              <a:buClrTx/>
              <a:buSzPct val="85000"/>
              <a:buFont typeface="+mj-lt"/>
              <a:buAutoNum type="arabicPeriod"/>
            </a:pPr>
            <a:r>
              <a:rPr lang="en-US" sz="2800" b="1" dirty="0" smtClean="0"/>
              <a:t>The depth to which sin can corrupt our lives.</a:t>
            </a:r>
            <a:endParaRPr lang="en-US" sz="2800" b="1" dirty="0" smtClean="0"/>
          </a:p>
          <a:p>
            <a:pPr marL="624078" indent="-514350">
              <a:buClrTx/>
              <a:buSzPct val="85000"/>
              <a:buFont typeface="+mj-lt"/>
              <a:buAutoNum type="arabicPeriod"/>
            </a:pPr>
            <a:endParaRPr lang="en-US" sz="1000" b="1" dirty="0" smtClean="0"/>
          </a:p>
          <a:p>
            <a:pPr marL="624078" indent="-514350">
              <a:buClrTx/>
              <a:buSzPct val="85000"/>
              <a:buFont typeface="+mj-lt"/>
              <a:buAutoNum type="arabicPeriod"/>
            </a:pPr>
            <a:r>
              <a:rPr lang="en-US" sz="2800" b="1" dirty="0" smtClean="0"/>
              <a:t>Cleansing must start from the inside out. </a:t>
            </a:r>
            <a:endParaRPr lang="en-US" sz="2800" b="1" dirty="0" smtClean="0"/>
          </a:p>
          <a:p>
            <a:pPr marL="624078" indent="-514350">
              <a:buClrTx/>
              <a:buSzPct val="85000"/>
              <a:buFont typeface="+mj-lt"/>
              <a:buAutoNum type="arabicPeriod"/>
            </a:pPr>
            <a:endParaRPr lang="en-US" sz="1000" b="1" dirty="0" smtClean="0"/>
          </a:p>
          <a:p>
            <a:pPr marL="624078" indent="-514350">
              <a:buClrTx/>
              <a:buSzPct val="85000"/>
              <a:buFont typeface="+mj-lt"/>
              <a:buAutoNum type="arabicPeriod"/>
            </a:pPr>
            <a:r>
              <a:rPr lang="en-US" sz="2800" b="1" dirty="0" smtClean="0"/>
              <a:t>God will not </a:t>
            </a:r>
            <a:r>
              <a:rPr lang="en-US" sz="2800" b="1" dirty="0" smtClean="0"/>
              <a:t>“let us go” without a fight</a:t>
            </a:r>
            <a:r>
              <a:rPr lang="en-US" sz="2800" b="1" dirty="0" smtClean="0"/>
              <a:t>.</a:t>
            </a:r>
            <a:endParaRPr lang="en-US" sz="2800" b="1" dirty="0" smtClean="0"/>
          </a:p>
          <a:p>
            <a:pPr marL="624078" indent="-514350">
              <a:buClrTx/>
              <a:buSzPct val="85000"/>
              <a:buFont typeface="+mj-lt"/>
              <a:buAutoNum type="arabicPeriod"/>
            </a:pPr>
            <a:endParaRPr lang="en-US" sz="1000" b="1" dirty="0" smtClean="0"/>
          </a:p>
          <a:p>
            <a:pPr marL="624078" indent="-514350">
              <a:buClrTx/>
              <a:buSzPct val="85000"/>
              <a:buFont typeface="+mj-lt"/>
              <a:buAutoNum type="arabicPeriod"/>
            </a:pPr>
            <a:r>
              <a:rPr lang="en-US" sz="2800" b="1" dirty="0" smtClean="0"/>
              <a:t>We can be washed and made whiter than snow. </a:t>
            </a:r>
            <a:endParaRPr lang="en-US" sz="2800" dirty="0"/>
          </a:p>
        </p:txBody>
      </p:sp>
      <p:sp>
        <p:nvSpPr>
          <p:cNvPr id="2" name="Title 1"/>
          <p:cNvSpPr>
            <a:spLocks noGrp="1"/>
          </p:cNvSpPr>
          <p:nvPr>
            <p:ph type="title"/>
          </p:nvPr>
        </p:nvSpPr>
        <p:spPr/>
        <p:txBody>
          <a:bodyPr>
            <a:normAutofit/>
          </a:bodyPr>
          <a:lstStyle/>
          <a:p>
            <a:r>
              <a:rPr lang="en-US" dirty="0" smtClean="0">
                <a:solidFill>
                  <a:schemeClr val="tx1"/>
                </a:solidFill>
              </a:rPr>
              <a:t>David Teaches Us…</a:t>
            </a:r>
            <a:endParaRPr lang="en-US" b="0" dirty="0">
              <a:solidFill>
                <a:schemeClr val="tx1"/>
              </a:solidFill>
            </a:endParaRPr>
          </a:p>
        </p:txBody>
      </p:sp>
    </p:spTree>
    <p:extLst>
      <p:ext uri="{BB962C8B-B14F-4D97-AF65-F5344CB8AC3E}">
        <p14:creationId xmlns:p14="http://schemas.microsoft.com/office/powerpoint/2010/main" val="322370446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7634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0"/>
            <a:ext cx="7772400" cy="1894362"/>
          </a:xfrm>
        </p:spPr>
        <p:txBody>
          <a:bodyPr>
            <a:normAutofit/>
          </a:bodyPr>
          <a:lstStyle/>
          <a:p>
            <a:r>
              <a:rPr lang="en-US" sz="4000" dirty="0" smtClean="0">
                <a:solidFill>
                  <a:schemeClr val="tx1"/>
                </a:solidFill>
              </a:rPr>
              <a:t>The Prayer of a Penitent Heart</a:t>
            </a:r>
            <a:endParaRPr lang="en-US" sz="4000" dirty="0">
              <a:solidFill>
                <a:schemeClr val="tx1"/>
              </a:solidFill>
            </a:endParaRPr>
          </a:p>
        </p:txBody>
      </p:sp>
      <p:sp>
        <p:nvSpPr>
          <p:cNvPr id="3" name="Subtitle 2"/>
          <p:cNvSpPr>
            <a:spLocks noGrp="1"/>
          </p:cNvSpPr>
          <p:nvPr>
            <p:ph type="subTitle" idx="1"/>
          </p:nvPr>
        </p:nvSpPr>
        <p:spPr>
          <a:xfrm>
            <a:off x="2286000" y="3403122"/>
            <a:ext cx="6172200" cy="1371600"/>
          </a:xfrm>
        </p:spPr>
        <p:txBody>
          <a:bodyPr>
            <a:normAutofit/>
          </a:bodyPr>
          <a:lstStyle/>
          <a:p>
            <a:r>
              <a:rPr lang="en-US" sz="2800" dirty="0" smtClean="0"/>
              <a:t>Psalm 51</a:t>
            </a:r>
            <a:endParaRPr lang="en-US" sz="2800" dirty="0"/>
          </a:p>
        </p:txBody>
      </p:sp>
    </p:spTree>
    <p:extLst>
      <p:ext uri="{BB962C8B-B14F-4D97-AF65-F5344CB8AC3E}">
        <p14:creationId xmlns:p14="http://schemas.microsoft.com/office/powerpoint/2010/main" val="2950319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800" dirty="0" smtClean="0"/>
              <a:t>Second </a:t>
            </a:r>
            <a:r>
              <a:rPr lang="en-US" sz="2800" dirty="0"/>
              <a:t>Samuel 11-12</a:t>
            </a:r>
          </a:p>
          <a:p>
            <a:pPr lvl="0">
              <a:buFont typeface="Arial" panose="020B0604020202020204" pitchFamily="34" charset="0"/>
              <a:buChar char="•"/>
            </a:pPr>
            <a:r>
              <a:rPr lang="en-US" sz="2800" dirty="0" smtClean="0"/>
              <a:t>David </a:t>
            </a:r>
            <a:r>
              <a:rPr lang="en-US" sz="2800" dirty="0"/>
              <a:t>lusted after his neighbor’s </a:t>
            </a:r>
            <a:r>
              <a:rPr lang="en-US" sz="2800" dirty="0" smtClean="0"/>
              <a:t>wife.</a:t>
            </a:r>
            <a:endParaRPr lang="en-US" sz="2800" dirty="0"/>
          </a:p>
          <a:p>
            <a:pPr lvl="0">
              <a:buFont typeface="Arial" panose="020B0604020202020204" pitchFamily="34" charset="0"/>
              <a:buChar char="•"/>
            </a:pPr>
            <a:r>
              <a:rPr lang="en-US" sz="2800" dirty="0"/>
              <a:t>He committed adultery; she </a:t>
            </a:r>
            <a:r>
              <a:rPr lang="en-US" sz="2800" dirty="0" smtClean="0"/>
              <a:t>became pregnant.</a:t>
            </a:r>
            <a:endParaRPr lang="en-US" sz="2800" dirty="0"/>
          </a:p>
          <a:p>
            <a:pPr lvl="0">
              <a:buFont typeface="Arial" panose="020B0604020202020204" pitchFamily="34" charset="0"/>
              <a:buChar char="•"/>
            </a:pPr>
            <a:r>
              <a:rPr lang="en-US" sz="2800" dirty="0"/>
              <a:t>He made her husband </a:t>
            </a:r>
            <a:r>
              <a:rPr lang="en-US" sz="2800" dirty="0" smtClean="0"/>
              <a:t>drunk.</a:t>
            </a:r>
            <a:endParaRPr lang="en-US" sz="2800" dirty="0"/>
          </a:p>
          <a:p>
            <a:pPr lvl="0">
              <a:buFont typeface="Arial" panose="020B0604020202020204" pitchFamily="34" charset="0"/>
              <a:buChar char="•"/>
            </a:pPr>
            <a:r>
              <a:rPr lang="en-US" sz="2800" dirty="0"/>
              <a:t>He had him </a:t>
            </a:r>
            <a:r>
              <a:rPr lang="en-US" sz="2800" dirty="0" smtClean="0"/>
              <a:t>killed.</a:t>
            </a:r>
            <a:endParaRPr lang="en-US" sz="2800" dirty="0"/>
          </a:p>
          <a:p>
            <a:pPr lvl="0">
              <a:buFont typeface="Arial" panose="020B0604020202020204" pitchFamily="34" charset="0"/>
              <a:buChar char="•"/>
            </a:pPr>
            <a:r>
              <a:rPr lang="en-US" sz="2800" dirty="0"/>
              <a:t>He tried to cover the whole matter for at least a </a:t>
            </a:r>
            <a:r>
              <a:rPr lang="en-US" sz="2800" dirty="0" smtClean="0"/>
              <a:t>year.</a:t>
            </a:r>
            <a:endParaRPr lang="en-US" sz="2800" dirty="0"/>
          </a:p>
        </p:txBody>
      </p:sp>
      <p:sp>
        <p:nvSpPr>
          <p:cNvPr id="2" name="Title 1"/>
          <p:cNvSpPr>
            <a:spLocks noGrp="1"/>
          </p:cNvSpPr>
          <p:nvPr>
            <p:ph type="title"/>
          </p:nvPr>
        </p:nvSpPr>
        <p:spPr/>
        <p:txBody>
          <a:bodyPr/>
          <a:lstStyle/>
          <a:p>
            <a:r>
              <a:rPr lang="en-US" dirty="0" smtClean="0">
                <a:solidFill>
                  <a:schemeClr val="tx1"/>
                </a:solidFill>
              </a:rPr>
              <a:t>Background to this Psalm</a:t>
            </a:r>
            <a:endParaRPr lang="en-US" dirty="0">
              <a:solidFill>
                <a:schemeClr val="tx1"/>
              </a:solidFill>
            </a:endParaRPr>
          </a:p>
        </p:txBody>
      </p:sp>
    </p:spTree>
    <p:extLst>
      <p:ext uri="{BB962C8B-B14F-4D97-AF65-F5344CB8AC3E}">
        <p14:creationId xmlns:p14="http://schemas.microsoft.com/office/powerpoint/2010/main" val="1760941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624078" lvl="0" indent="-514350">
              <a:buClrTx/>
              <a:buSzPct val="85000"/>
              <a:buFont typeface="+mj-lt"/>
              <a:buAutoNum type="arabicPeriod"/>
            </a:pPr>
            <a:r>
              <a:rPr lang="en-US" sz="2800" b="1" dirty="0" smtClean="0"/>
              <a:t>This Psalm is very personal.</a:t>
            </a:r>
          </a:p>
          <a:p>
            <a:pPr marL="624078" lvl="0" indent="-514350">
              <a:buClrTx/>
              <a:buSzPct val="85000"/>
              <a:buFont typeface="+mj-lt"/>
              <a:buAutoNum type="arabicPeriod"/>
            </a:pPr>
            <a:endParaRPr lang="en-US" sz="1000" b="1" dirty="0" smtClean="0"/>
          </a:p>
          <a:p>
            <a:pPr marL="624078" lvl="0" indent="-514350">
              <a:buClrTx/>
              <a:buSzPct val="85000"/>
              <a:buFont typeface="+mj-lt"/>
              <a:buAutoNum type="arabicPeriod"/>
            </a:pPr>
            <a:r>
              <a:rPr lang="en-US" sz="2800" b="1" dirty="0" smtClean="0"/>
              <a:t>This Psalm pulls no punches.</a:t>
            </a:r>
          </a:p>
          <a:p>
            <a:pPr marL="624078" lvl="0" indent="-514350">
              <a:buClrTx/>
              <a:buSzPct val="85000"/>
              <a:buFont typeface="+mj-lt"/>
              <a:buAutoNum type="arabicPeriod"/>
            </a:pPr>
            <a:endParaRPr lang="en-US" sz="1000" b="1" dirty="0" smtClean="0"/>
          </a:p>
          <a:p>
            <a:pPr marL="624078" lvl="0" indent="-514350">
              <a:buClrTx/>
              <a:buSzPct val="85000"/>
              <a:buFont typeface="+mj-lt"/>
              <a:buAutoNum type="arabicPeriod"/>
            </a:pPr>
            <a:r>
              <a:rPr lang="en-US" sz="2800" b="1" dirty="0" smtClean="0"/>
              <a:t>This Psalm is very practical.</a:t>
            </a:r>
            <a:endParaRPr lang="en-US" sz="2800" b="1" dirty="0"/>
          </a:p>
        </p:txBody>
      </p:sp>
      <p:sp>
        <p:nvSpPr>
          <p:cNvPr id="2" name="Title 1"/>
          <p:cNvSpPr>
            <a:spLocks noGrp="1"/>
          </p:cNvSpPr>
          <p:nvPr>
            <p:ph type="title"/>
          </p:nvPr>
        </p:nvSpPr>
        <p:spPr/>
        <p:txBody>
          <a:bodyPr>
            <a:normAutofit/>
          </a:bodyPr>
          <a:lstStyle/>
          <a:p>
            <a:r>
              <a:rPr lang="en-US" dirty="0" smtClean="0">
                <a:solidFill>
                  <a:schemeClr val="tx1"/>
                </a:solidFill>
              </a:rPr>
              <a:t>General Observations</a:t>
            </a:r>
            <a:endParaRPr lang="en-US" dirty="0">
              <a:solidFill>
                <a:schemeClr val="tx1"/>
              </a:solidFill>
            </a:endParaRPr>
          </a:p>
        </p:txBody>
      </p:sp>
    </p:spTree>
    <p:extLst>
      <p:ext uri="{BB962C8B-B14F-4D97-AF65-F5344CB8AC3E}">
        <p14:creationId xmlns:p14="http://schemas.microsoft.com/office/powerpoint/2010/main" val="278113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buFont typeface="Arial" panose="020B0604020202020204" pitchFamily="34" charset="0"/>
              <a:buChar char="•"/>
            </a:pPr>
            <a:r>
              <a:rPr lang="en-US" sz="2800" dirty="0" smtClean="0"/>
              <a:t>“Behold, I was brought forth in iniquity, and in sin my mother conceived me” (NKJV). </a:t>
            </a:r>
            <a:endParaRPr lang="en-US" sz="2800" dirty="0" smtClean="0"/>
          </a:p>
          <a:p>
            <a:pPr lvl="0">
              <a:buFont typeface="Arial" panose="020B0604020202020204" pitchFamily="34" charset="0"/>
              <a:buChar char="•"/>
            </a:pPr>
            <a:endParaRPr lang="en-US" sz="1000" dirty="0"/>
          </a:p>
          <a:p>
            <a:pPr lvl="0">
              <a:buFont typeface="Arial" panose="020B0604020202020204" pitchFamily="34" charset="0"/>
              <a:buChar char="•"/>
            </a:pPr>
            <a:r>
              <a:rPr lang="en-US" sz="2800" dirty="0" smtClean="0"/>
              <a:t>This is poetry, which often uses exaggeration to emphasize a point.</a:t>
            </a:r>
          </a:p>
          <a:p>
            <a:pPr lvl="0">
              <a:buFont typeface="Arial" panose="020B0604020202020204" pitchFamily="34" charset="0"/>
              <a:buChar char="•"/>
            </a:pPr>
            <a:r>
              <a:rPr lang="en-US" sz="2800" dirty="0" smtClean="0"/>
              <a:t>This was the lowest point in David’s life.   He feels the guilt of his sin in every fiber    of his being. His entire life is corrupted   and hopeless without God’s mercy and forgiveness.</a:t>
            </a:r>
            <a:endParaRPr lang="en-US" sz="2800" dirty="0"/>
          </a:p>
        </p:txBody>
      </p:sp>
      <p:sp>
        <p:nvSpPr>
          <p:cNvPr id="2" name="Title 1"/>
          <p:cNvSpPr>
            <a:spLocks noGrp="1"/>
          </p:cNvSpPr>
          <p:nvPr>
            <p:ph type="title"/>
          </p:nvPr>
        </p:nvSpPr>
        <p:spPr/>
        <p:txBody>
          <a:bodyPr>
            <a:normAutofit fontScale="90000"/>
          </a:bodyPr>
          <a:lstStyle/>
          <a:p>
            <a:r>
              <a:rPr lang="en-US" dirty="0" smtClean="0">
                <a:solidFill>
                  <a:schemeClr val="tx1"/>
                </a:solidFill>
              </a:rPr>
              <a:t>1. </a:t>
            </a:r>
            <a:r>
              <a:rPr lang="en-US" dirty="0" smtClean="0">
                <a:solidFill>
                  <a:schemeClr val="tx1"/>
                </a:solidFill>
              </a:rPr>
              <a:t>The Depth of David’s Guilt </a:t>
            </a:r>
            <a:r>
              <a:rPr lang="en-US" b="0" dirty="0" smtClean="0">
                <a:solidFill>
                  <a:schemeClr val="tx1"/>
                </a:solidFill>
              </a:rPr>
              <a:t>  </a:t>
            </a:r>
            <a:r>
              <a:rPr lang="en-US" b="0" dirty="0" smtClean="0">
                <a:solidFill>
                  <a:schemeClr val="tx1"/>
                </a:solidFill>
              </a:rPr>
              <a:t>v. </a:t>
            </a:r>
            <a:r>
              <a:rPr lang="en-US" b="0" dirty="0" smtClean="0">
                <a:solidFill>
                  <a:schemeClr val="tx1"/>
                </a:solidFill>
              </a:rPr>
              <a:t>5</a:t>
            </a:r>
            <a:endParaRPr lang="en-US" b="0" dirty="0">
              <a:solidFill>
                <a:schemeClr val="tx1"/>
              </a:solidFill>
            </a:endParaRPr>
          </a:p>
        </p:txBody>
      </p:sp>
    </p:spTree>
    <p:extLst>
      <p:ext uri="{BB962C8B-B14F-4D97-AF65-F5344CB8AC3E}">
        <p14:creationId xmlns:p14="http://schemas.microsoft.com/office/powerpoint/2010/main" val="72846405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buFont typeface="Arial" panose="020B0604020202020204" pitchFamily="34" charset="0"/>
              <a:buChar char="•"/>
            </a:pPr>
            <a:r>
              <a:rPr lang="en-US" sz="2800" dirty="0" smtClean="0"/>
              <a:t>“Behold, I was brought forth in iniquity, and in sin my mother conceived me” (NKJV). </a:t>
            </a:r>
            <a:endParaRPr lang="en-US" sz="2800" dirty="0" smtClean="0"/>
          </a:p>
          <a:p>
            <a:pPr lvl="0">
              <a:buFont typeface="Arial" panose="020B0604020202020204" pitchFamily="34" charset="0"/>
              <a:buChar char="•"/>
            </a:pPr>
            <a:endParaRPr lang="en-US" sz="1000" dirty="0"/>
          </a:p>
          <a:p>
            <a:pPr lvl="0">
              <a:buFont typeface="Arial" panose="020B0604020202020204" pitchFamily="34" charset="0"/>
              <a:buChar char="•"/>
            </a:pPr>
            <a:r>
              <a:rPr lang="en-US" sz="2800" dirty="0" smtClean="0"/>
              <a:t>This is poetry, which often uses exaggeration to emphasize a point.</a:t>
            </a:r>
          </a:p>
          <a:p>
            <a:pPr lvl="0">
              <a:buFont typeface="Arial" panose="020B0604020202020204" pitchFamily="34" charset="0"/>
              <a:buChar char="•"/>
            </a:pPr>
            <a:r>
              <a:rPr lang="en-US" sz="2800" dirty="0" smtClean="0"/>
              <a:t>This was the lowest point in David’s life.   He feels the guilt of his sin in every fiber    of his being. His entire life is corrupted   and hopeless without God’s mercy and forgiveness.</a:t>
            </a:r>
            <a:endParaRPr lang="en-US" sz="2800" dirty="0"/>
          </a:p>
        </p:txBody>
      </p:sp>
      <p:sp>
        <p:nvSpPr>
          <p:cNvPr id="2" name="Title 1"/>
          <p:cNvSpPr>
            <a:spLocks noGrp="1"/>
          </p:cNvSpPr>
          <p:nvPr>
            <p:ph type="title"/>
          </p:nvPr>
        </p:nvSpPr>
        <p:spPr/>
        <p:txBody>
          <a:bodyPr>
            <a:normAutofit fontScale="90000"/>
          </a:bodyPr>
          <a:lstStyle/>
          <a:p>
            <a:r>
              <a:rPr lang="en-US" dirty="0" smtClean="0">
                <a:solidFill>
                  <a:schemeClr val="tx1"/>
                </a:solidFill>
              </a:rPr>
              <a:t>1. </a:t>
            </a:r>
            <a:r>
              <a:rPr lang="en-US" dirty="0" smtClean="0">
                <a:solidFill>
                  <a:schemeClr val="tx1"/>
                </a:solidFill>
              </a:rPr>
              <a:t>The Depth of David’s Guilt </a:t>
            </a:r>
            <a:r>
              <a:rPr lang="en-US" b="0" dirty="0" smtClean="0">
                <a:solidFill>
                  <a:schemeClr val="tx1"/>
                </a:solidFill>
              </a:rPr>
              <a:t>  </a:t>
            </a:r>
            <a:r>
              <a:rPr lang="en-US" b="0" dirty="0" smtClean="0">
                <a:solidFill>
                  <a:schemeClr val="tx1"/>
                </a:solidFill>
              </a:rPr>
              <a:t>v. </a:t>
            </a:r>
            <a:r>
              <a:rPr lang="en-US" b="0" dirty="0" smtClean="0">
                <a:solidFill>
                  <a:schemeClr val="tx1"/>
                </a:solidFill>
              </a:rPr>
              <a:t>5</a:t>
            </a:r>
            <a:endParaRPr lang="en-US" b="0" dirty="0">
              <a:solidFill>
                <a:schemeClr val="tx1"/>
              </a:solidFill>
            </a:endParaRPr>
          </a:p>
        </p:txBody>
      </p:sp>
      <p:sp>
        <p:nvSpPr>
          <p:cNvPr id="4" name="Rounded Rectangle 3"/>
          <p:cNvSpPr/>
          <p:nvPr/>
        </p:nvSpPr>
        <p:spPr>
          <a:xfrm>
            <a:off x="381000" y="1371600"/>
            <a:ext cx="8382000" cy="4495800"/>
          </a:xfrm>
          <a:prstGeom prst="roundRect">
            <a:avLst/>
          </a:prstGeom>
          <a:solidFill>
            <a:schemeClr val="accent1">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838200" y="1576149"/>
            <a:ext cx="7467600" cy="4154984"/>
          </a:xfrm>
          <a:prstGeom prst="rect">
            <a:avLst/>
          </a:prstGeom>
          <a:noFill/>
        </p:spPr>
        <p:txBody>
          <a:bodyPr wrap="square" rtlCol="0">
            <a:spAutoFit/>
          </a:bodyPr>
          <a:lstStyle/>
          <a:p>
            <a:r>
              <a:rPr lang="en-US" sz="2200" b="1" dirty="0"/>
              <a:t> </a:t>
            </a:r>
            <a:r>
              <a:rPr lang="en-US" sz="2200" b="1" dirty="0" smtClean="0"/>
              <a:t>  "What </a:t>
            </a:r>
            <a:r>
              <a:rPr lang="en-US" sz="2200" b="1" dirty="0"/>
              <a:t>is man, that he could be </a:t>
            </a:r>
            <a:r>
              <a:rPr lang="en-US" sz="2200" b="1" dirty="0" smtClean="0"/>
              <a:t>pure? And </a:t>
            </a:r>
            <a:r>
              <a:rPr lang="en-US" sz="2200" b="1" dirty="0"/>
              <a:t>he who is born of a woman, that he could be righteous? </a:t>
            </a:r>
          </a:p>
          <a:p>
            <a:r>
              <a:rPr lang="en-US" sz="2200" b="1" dirty="0" smtClean="0"/>
              <a:t>   If </a:t>
            </a:r>
            <a:r>
              <a:rPr lang="en-US" sz="2200" b="1" dirty="0"/>
              <a:t>God puts no trust in His saints</a:t>
            </a:r>
            <a:r>
              <a:rPr lang="en-US" sz="2200" b="1" dirty="0" smtClean="0"/>
              <a:t>, and </a:t>
            </a:r>
            <a:r>
              <a:rPr lang="en-US" sz="2200" b="1" dirty="0"/>
              <a:t>the heavens are not pure in His sight, </a:t>
            </a:r>
          </a:p>
          <a:p>
            <a:r>
              <a:rPr lang="en-US" sz="2200" b="1" dirty="0" smtClean="0"/>
              <a:t>   How </a:t>
            </a:r>
            <a:r>
              <a:rPr lang="en-US" sz="2200" b="1" dirty="0"/>
              <a:t>much less man, who is abominable and filthy,</a:t>
            </a:r>
          </a:p>
          <a:p>
            <a:r>
              <a:rPr lang="en-US" sz="2200" b="1" dirty="0"/>
              <a:t>Who drinks iniquity like water</a:t>
            </a:r>
            <a:r>
              <a:rPr lang="en-US" sz="2200" b="1" dirty="0" smtClean="0"/>
              <a:t>!” </a:t>
            </a:r>
            <a:endParaRPr lang="en-US" sz="2200" b="1" dirty="0"/>
          </a:p>
          <a:p>
            <a:pPr algn="r"/>
            <a:r>
              <a:rPr lang="en-US" sz="2200" b="1" dirty="0" smtClean="0"/>
              <a:t>Job 15:14-16</a:t>
            </a:r>
            <a:endParaRPr lang="en-US" sz="2200" b="1" dirty="0"/>
          </a:p>
          <a:p>
            <a:endParaRPr lang="en-US" sz="2200" b="1" dirty="0"/>
          </a:p>
          <a:p>
            <a:r>
              <a:rPr lang="en-US" sz="2200" b="1" dirty="0" smtClean="0"/>
              <a:t>   “The </a:t>
            </a:r>
            <a:r>
              <a:rPr lang="en-US" sz="2200" b="1" dirty="0"/>
              <a:t>wicked are estranged from the womb</a:t>
            </a:r>
            <a:r>
              <a:rPr lang="en-US" sz="2200" b="1" dirty="0" smtClean="0"/>
              <a:t>; they </a:t>
            </a:r>
            <a:r>
              <a:rPr lang="en-US" sz="2200" b="1" dirty="0"/>
              <a:t>go astray as soon as they are born, speaking </a:t>
            </a:r>
            <a:r>
              <a:rPr lang="en-US" sz="2200" b="1" dirty="0" smtClean="0"/>
              <a:t>lies.” </a:t>
            </a:r>
          </a:p>
          <a:p>
            <a:pPr algn="r"/>
            <a:r>
              <a:rPr lang="en-US" sz="2200" b="1" dirty="0" smtClean="0"/>
              <a:t>Psalm 58:3 </a:t>
            </a:r>
            <a:endParaRPr lang="en-US" sz="2200" b="1" dirty="0"/>
          </a:p>
          <a:p>
            <a:endParaRPr lang="en-US" sz="2200" b="1" dirty="0"/>
          </a:p>
        </p:txBody>
      </p:sp>
    </p:spTree>
    <p:extLst>
      <p:ext uri="{BB962C8B-B14F-4D97-AF65-F5344CB8AC3E}">
        <p14:creationId xmlns:p14="http://schemas.microsoft.com/office/powerpoint/2010/main" val="262848450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buFont typeface="Arial" panose="020B0604020202020204" pitchFamily="34" charset="0"/>
              <a:buChar char="•"/>
            </a:pPr>
            <a:r>
              <a:rPr lang="en-US" sz="2800" dirty="0" smtClean="0"/>
              <a:t>This passage does not defend the false doctrine of Calvinism. </a:t>
            </a:r>
            <a:endParaRPr lang="en-US" sz="2800" dirty="0" smtClean="0"/>
          </a:p>
          <a:p>
            <a:pPr lvl="0">
              <a:buFont typeface="Arial" panose="020B0604020202020204" pitchFamily="34" charset="0"/>
              <a:buChar char="•"/>
            </a:pPr>
            <a:endParaRPr lang="en-US" sz="1000" dirty="0"/>
          </a:p>
          <a:p>
            <a:pPr lvl="0">
              <a:buFont typeface="Arial" panose="020B0604020202020204" pitchFamily="34" charset="0"/>
              <a:buChar char="•"/>
            </a:pPr>
            <a:r>
              <a:rPr lang="en-US" sz="2800" dirty="0"/>
              <a:t>Sin is not the result of inherited depravity, but of personal choice </a:t>
            </a:r>
            <a:r>
              <a:rPr lang="en-US" sz="2800" dirty="0" smtClean="0"/>
              <a:t>(</a:t>
            </a:r>
            <a:r>
              <a:rPr lang="en-US" sz="2800" dirty="0"/>
              <a:t>James 1:13-15). </a:t>
            </a:r>
          </a:p>
          <a:p>
            <a:pPr lvl="0">
              <a:buFont typeface="Arial" panose="020B0604020202020204" pitchFamily="34" charset="0"/>
              <a:buChar char="•"/>
            </a:pPr>
            <a:r>
              <a:rPr lang="en-US" sz="2800" dirty="0"/>
              <a:t>God holds us responsible for our own sins, not the sins of our </a:t>
            </a:r>
            <a:r>
              <a:rPr lang="en-US" sz="2800" dirty="0" smtClean="0"/>
              <a:t>parents (Ezek</a:t>
            </a:r>
            <a:r>
              <a:rPr lang="en-US" sz="2800" dirty="0"/>
              <a:t>. 18:20). </a:t>
            </a:r>
          </a:p>
        </p:txBody>
      </p:sp>
      <p:sp>
        <p:nvSpPr>
          <p:cNvPr id="2" name="Title 1"/>
          <p:cNvSpPr>
            <a:spLocks noGrp="1"/>
          </p:cNvSpPr>
          <p:nvPr>
            <p:ph type="title"/>
          </p:nvPr>
        </p:nvSpPr>
        <p:spPr/>
        <p:txBody>
          <a:bodyPr>
            <a:normAutofit fontScale="90000"/>
          </a:bodyPr>
          <a:lstStyle/>
          <a:p>
            <a:r>
              <a:rPr lang="en-US" dirty="0" smtClean="0">
                <a:solidFill>
                  <a:schemeClr val="tx1"/>
                </a:solidFill>
              </a:rPr>
              <a:t>1. </a:t>
            </a:r>
            <a:r>
              <a:rPr lang="en-US" dirty="0" smtClean="0">
                <a:solidFill>
                  <a:schemeClr val="tx1"/>
                </a:solidFill>
              </a:rPr>
              <a:t>The Depth of David’s Guilt </a:t>
            </a:r>
            <a:r>
              <a:rPr lang="en-US" b="0" dirty="0" smtClean="0">
                <a:solidFill>
                  <a:schemeClr val="tx1"/>
                </a:solidFill>
              </a:rPr>
              <a:t>  </a:t>
            </a:r>
            <a:r>
              <a:rPr lang="en-US" b="0" dirty="0" smtClean="0">
                <a:solidFill>
                  <a:schemeClr val="tx1"/>
                </a:solidFill>
              </a:rPr>
              <a:t>v. </a:t>
            </a:r>
            <a:r>
              <a:rPr lang="en-US" b="0" dirty="0" smtClean="0">
                <a:solidFill>
                  <a:schemeClr val="tx1"/>
                </a:solidFill>
              </a:rPr>
              <a:t>5</a:t>
            </a:r>
            <a:endParaRPr lang="en-US" b="0" dirty="0">
              <a:solidFill>
                <a:schemeClr val="tx1"/>
              </a:solidFill>
            </a:endParaRPr>
          </a:p>
        </p:txBody>
      </p:sp>
    </p:spTree>
    <p:extLst>
      <p:ext uri="{BB962C8B-B14F-4D97-AF65-F5344CB8AC3E}">
        <p14:creationId xmlns:p14="http://schemas.microsoft.com/office/powerpoint/2010/main" val="13082034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charRg st="64" end="151"/>
                                            </p:txEl>
                                          </p:spTgt>
                                        </p:tgtEl>
                                        <p:attrNameLst>
                                          <p:attrName>style.visibility</p:attrName>
                                        </p:attrNameLst>
                                      </p:cBhvr>
                                      <p:to>
                                        <p:strVal val="visible"/>
                                      </p:to>
                                    </p:set>
                                    <p:animEffect transition="in" filter="fade">
                                      <p:cBhvr>
                                        <p:cTn id="12" dur="500"/>
                                        <p:tgtEl>
                                          <p:spTgt spid="3">
                                            <p:txEl>
                                              <p:charRg st="64" end="15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charRg st="151" end="238"/>
                                            </p:txEl>
                                          </p:spTgt>
                                        </p:tgtEl>
                                        <p:attrNameLst>
                                          <p:attrName>style.visibility</p:attrName>
                                        </p:attrNameLst>
                                      </p:cBhvr>
                                      <p:to>
                                        <p:strVal val="visible"/>
                                      </p:to>
                                    </p:set>
                                    <p:animEffect transition="in" filter="fade">
                                      <p:cBhvr>
                                        <p:cTn id="17" dur="500"/>
                                        <p:tgtEl>
                                          <p:spTgt spid="3">
                                            <p:txEl>
                                              <p:charRg st="151" end="23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74837"/>
            <a:ext cx="8229600" cy="4525963"/>
          </a:xfrm>
        </p:spPr>
        <p:txBody>
          <a:bodyPr>
            <a:normAutofit/>
          </a:bodyPr>
          <a:lstStyle/>
          <a:p>
            <a:pPr>
              <a:buFont typeface="Arial" panose="020B0604020202020204" pitchFamily="34" charset="0"/>
              <a:buChar char="•"/>
            </a:pPr>
            <a:r>
              <a:rPr lang="en-US" sz="2800" dirty="0"/>
              <a:t>“Behold, Thou </a:t>
            </a:r>
            <a:r>
              <a:rPr lang="en-US" sz="2800" dirty="0" err="1"/>
              <a:t>dost</a:t>
            </a:r>
            <a:r>
              <a:rPr lang="en-US" sz="2800" dirty="0"/>
              <a:t> desire truth in the innermost being…” (NASB) </a:t>
            </a:r>
          </a:p>
          <a:p>
            <a:pPr>
              <a:buFont typeface="Arial" panose="020B0604020202020204" pitchFamily="34" charset="0"/>
              <a:buChar char="•"/>
            </a:pPr>
            <a:endParaRPr lang="en-US" sz="1000" dirty="0"/>
          </a:p>
          <a:p>
            <a:pPr lvl="0">
              <a:buFont typeface="Arial" panose="020B0604020202020204" pitchFamily="34" charset="0"/>
              <a:buChar char="•"/>
            </a:pPr>
            <a:r>
              <a:rPr lang="en-US" sz="2800" dirty="0" smtClean="0"/>
              <a:t>God </a:t>
            </a:r>
            <a:r>
              <a:rPr lang="en-US" sz="2800" dirty="0"/>
              <a:t>looks at the heart (1 Sam. 16:7), and David’s heart was full of sin and deceit. </a:t>
            </a:r>
          </a:p>
          <a:p>
            <a:pPr lvl="0">
              <a:buFont typeface="Arial" panose="020B0604020202020204" pitchFamily="34" charset="0"/>
              <a:buChar char="•"/>
            </a:pPr>
            <a:r>
              <a:rPr lang="en-US" sz="2800" dirty="0" smtClean="0"/>
              <a:t>If </a:t>
            </a:r>
            <a:r>
              <a:rPr lang="en-US" sz="2800" dirty="0"/>
              <a:t>we will wash the inside, the outside will also be made clean (Matt. 23:25-26). </a:t>
            </a:r>
          </a:p>
        </p:txBody>
      </p:sp>
      <p:sp>
        <p:nvSpPr>
          <p:cNvPr id="2" name="Title 1"/>
          <p:cNvSpPr>
            <a:spLocks noGrp="1"/>
          </p:cNvSpPr>
          <p:nvPr>
            <p:ph type="title"/>
          </p:nvPr>
        </p:nvSpPr>
        <p:spPr>
          <a:xfrm>
            <a:off x="457200" y="533400"/>
            <a:ext cx="8229600" cy="1143000"/>
          </a:xfrm>
        </p:spPr>
        <p:txBody>
          <a:bodyPr>
            <a:noAutofit/>
          </a:bodyPr>
          <a:lstStyle/>
          <a:p>
            <a:r>
              <a:rPr lang="en-US" sz="3200" dirty="0" smtClean="0">
                <a:solidFill>
                  <a:schemeClr val="tx1"/>
                </a:solidFill>
              </a:rPr>
              <a:t>2. </a:t>
            </a:r>
            <a:r>
              <a:rPr lang="en-US" sz="3200" dirty="0" smtClean="0">
                <a:solidFill>
                  <a:schemeClr val="tx1"/>
                </a:solidFill>
              </a:rPr>
              <a:t>Cleansing Must Start On the Inside</a:t>
            </a:r>
            <a:r>
              <a:rPr lang="en-US" sz="3200" b="0" dirty="0" smtClean="0">
                <a:solidFill>
                  <a:schemeClr val="tx1"/>
                </a:solidFill>
              </a:rPr>
              <a:t>  							     vs</a:t>
            </a:r>
            <a:r>
              <a:rPr lang="en-US" sz="3200" b="0" dirty="0" smtClean="0">
                <a:solidFill>
                  <a:schemeClr val="tx1"/>
                </a:solidFill>
              </a:rPr>
              <a:t>. </a:t>
            </a:r>
            <a:r>
              <a:rPr lang="en-US" sz="3200" b="0" dirty="0" smtClean="0">
                <a:solidFill>
                  <a:schemeClr val="tx1"/>
                </a:solidFill>
              </a:rPr>
              <a:t>6</a:t>
            </a:r>
            <a:endParaRPr lang="en-US" sz="3200" b="0" dirty="0">
              <a:solidFill>
                <a:schemeClr val="tx1"/>
              </a:solidFill>
            </a:endParaRPr>
          </a:p>
        </p:txBody>
      </p:sp>
    </p:spTree>
    <p:extLst>
      <p:ext uri="{BB962C8B-B14F-4D97-AF65-F5344CB8AC3E}">
        <p14:creationId xmlns:p14="http://schemas.microsoft.com/office/powerpoint/2010/main" val="37019030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624078" indent="-514350">
              <a:buClrTx/>
              <a:buSzPct val="90000"/>
              <a:buFont typeface="+mj-lt"/>
              <a:buAutoNum type="arabicPeriod"/>
            </a:pPr>
            <a:r>
              <a:rPr lang="en-US" sz="2800" b="1" dirty="0" smtClean="0"/>
              <a:t>Purge </a:t>
            </a:r>
            <a:r>
              <a:rPr lang="en-US" sz="2800" b="1" dirty="0"/>
              <a:t>me with hyssop, and I shall be </a:t>
            </a:r>
            <a:r>
              <a:rPr lang="en-US" sz="2800" b="1" dirty="0" smtClean="0"/>
              <a:t>clean</a:t>
            </a:r>
            <a:endParaRPr lang="en-US" sz="2800" b="1" dirty="0"/>
          </a:p>
          <a:p>
            <a:pPr marL="624078" indent="-514350">
              <a:buClrTx/>
              <a:buSzPct val="90000"/>
              <a:buFont typeface="+mj-lt"/>
              <a:buAutoNum type="arabicPeriod"/>
            </a:pPr>
            <a:endParaRPr lang="en-US" sz="800" b="1" dirty="0" smtClean="0"/>
          </a:p>
          <a:p>
            <a:pPr marL="624078" indent="-514350">
              <a:buClrTx/>
              <a:buSzPct val="90000"/>
              <a:buFont typeface="+mj-lt"/>
              <a:buAutoNum type="arabicPeriod"/>
            </a:pPr>
            <a:r>
              <a:rPr lang="en-US" sz="2800" b="1" dirty="0" smtClean="0"/>
              <a:t>Wash </a:t>
            </a:r>
            <a:r>
              <a:rPr lang="en-US" sz="2800" b="1" dirty="0"/>
              <a:t>me, and I shall be whiter than </a:t>
            </a:r>
            <a:r>
              <a:rPr lang="en-US" sz="2800" b="1" dirty="0" smtClean="0"/>
              <a:t>snow</a:t>
            </a:r>
            <a:endParaRPr lang="en-US" sz="2800" b="1" dirty="0"/>
          </a:p>
          <a:p>
            <a:pPr marL="624078" indent="-514350">
              <a:buClrTx/>
              <a:buSzPct val="90000"/>
              <a:buFont typeface="+mj-lt"/>
              <a:buAutoNum type="arabicPeriod"/>
            </a:pPr>
            <a:endParaRPr lang="en-US" sz="800" b="1" dirty="0" smtClean="0"/>
          </a:p>
          <a:p>
            <a:pPr marL="624078" indent="-514350">
              <a:buClrTx/>
              <a:buSzPct val="90000"/>
              <a:buFont typeface="+mj-lt"/>
              <a:buAutoNum type="arabicPeriod"/>
            </a:pPr>
            <a:r>
              <a:rPr lang="en-US" sz="2800" b="1" dirty="0" smtClean="0"/>
              <a:t>Hide </a:t>
            </a:r>
            <a:r>
              <a:rPr lang="en-US" sz="2800" b="1" dirty="0"/>
              <a:t>Your face from my </a:t>
            </a:r>
            <a:r>
              <a:rPr lang="en-US" sz="2800" b="1" dirty="0" smtClean="0"/>
              <a:t>sins</a:t>
            </a:r>
            <a:endParaRPr lang="en-US" sz="2800" b="1" dirty="0"/>
          </a:p>
          <a:p>
            <a:pPr marL="624078" indent="-514350">
              <a:buClrTx/>
              <a:buSzPct val="90000"/>
              <a:buFont typeface="+mj-lt"/>
              <a:buAutoNum type="arabicPeriod"/>
            </a:pPr>
            <a:endParaRPr lang="en-US" sz="800" b="1" dirty="0" smtClean="0"/>
          </a:p>
          <a:p>
            <a:pPr marL="624078" indent="-514350">
              <a:buClrTx/>
              <a:buSzPct val="90000"/>
              <a:buFont typeface="+mj-lt"/>
              <a:buAutoNum type="arabicPeriod"/>
            </a:pPr>
            <a:r>
              <a:rPr lang="en-US" sz="2800" b="1" dirty="0" smtClean="0"/>
              <a:t>Blot </a:t>
            </a:r>
            <a:r>
              <a:rPr lang="en-US" sz="2800" b="1" dirty="0"/>
              <a:t>out all my </a:t>
            </a:r>
            <a:r>
              <a:rPr lang="en-US" sz="2800" b="1" dirty="0" smtClean="0"/>
              <a:t>iniquities</a:t>
            </a:r>
            <a:endParaRPr lang="en-US" sz="2800" b="1" dirty="0"/>
          </a:p>
        </p:txBody>
      </p:sp>
      <p:sp>
        <p:nvSpPr>
          <p:cNvPr id="2" name="Title 1"/>
          <p:cNvSpPr>
            <a:spLocks noGrp="1"/>
          </p:cNvSpPr>
          <p:nvPr>
            <p:ph type="title"/>
          </p:nvPr>
        </p:nvSpPr>
        <p:spPr/>
        <p:txBody>
          <a:bodyPr>
            <a:normAutofit/>
          </a:bodyPr>
          <a:lstStyle/>
          <a:p>
            <a:r>
              <a:rPr lang="en-US" sz="3200" dirty="0" smtClean="0">
                <a:solidFill>
                  <a:schemeClr val="tx1"/>
                </a:solidFill>
              </a:rPr>
              <a:t>3. </a:t>
            </a:r>
            <a:r>
              <a:rPr lang="en-US" sz="3200" dirty="0" smtClean="0">
                <a:solidFill>
                  <a:schemeClr val="tx1"/>
                </a:solidFill>
              </a:rPr>
              <a:t>David Wants God To…</a:t>
            </a:r>
            <a:r>
              <a:rPr lang="en-US" sz="3200" b="0" dirty="0" smtClean="0">
                <a:solidFill>
                  <a:schemeClr val="tx1"/>
                </a:solidFill>
              </a:rPr>
              <a:t>       vs. 7, 9</a:t>
            </a:r>
            <a:endParaRPr lang="en-US" sz="3200" b="0" dirty="0">
              <a:solidFill>
                <a:schemeClr val="tx1"/>
              </a:solidFill>
            </a:endParaRPr>
          </a:p>
        </p:txBody>
      </p:sp>
    </p:spTree>
    <p:extLst>
      <p:ext uri="{BB962C8B-B14F-4D97-AF65-F5344CB8AC3E}">
        <p14:creationId xmlns:p14="http://schemas.microsoft.com/office/powerpoint/2010/main" val="42003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2.xml><?xml version="1.0" encoding="utf-8"?>
<a:themeOverride xmlns:a="http://schemas.openxmlformats.org/drawingml/2006/main">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3.xml><?xml version="1.0" encoding="utf-8"?>
<a:themeOverride xmlns:a="http://schemas.openxmlformats.org/drawingml/2006/main">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4.xml><?xml version="1.0" encoding="utf-8"?>
<a:themeOverride xmlns:a="http://schemas.openxmlformats.org/drawingml/2006/main">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5.xml><?xml version="1.0" encoding="utf-8"?>
<a:themeOverride xmlns:a="http://schemas.openxmlformats.org/drawingml/2006/main">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themeOverride>
</file>

<file path=ppt/theme/themeOverride6.xml><?xml version="1.0" encoding="utf-8"?>
<a:themeOverride xmlns:a="http://schemas.openxmlformats.org/drawingml/2006/main">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themeOverride>
</file>

<file path=docProps/app.xml><?xml version="1.0" encoding="utf-8"?>
<Properties xmlns="http://schemas.openxmlformats.org/officeDocument/2006/extended-properties" xmlns:vt="http://schemas.openxmlformats.org/officeDocument/2006/docPropsVTypes">
  <TotalTime>111</TotalTime>
  <Words>592</Words>
  <Application>Microsoft Office PowerPoint</Application>
  <PresentationFormat>On-screen Show (4:3)</PresentationFormat>
  <Paragraphs>66</Paragraphs>
  <Slides>12</Slides>
  <Notes>0</Notes>
  <HiddenSlides>0</HiddenSlides>
  <MMClips>0</MMClips>
  <ScaleCrop>false</ScaleCrop>
  <HeadingPairs>
    <vt:vector size="4" baseType="variant">
      <vt:variant>
        <vt:lpstr>Theme</vt:lpstr>
      </vt:variant>
      <vt:variant>
        <vt:i4>2</vt:i4>
      </vt:variant>
      <vt:variant>
        <vt:lpstr>Slide Titles</vt:lpstr>
      </vt:variant>
      <vt:variant>
        <vt:i4>12</vt:i4>
      </vt:variant>
    </vt:vector>
  </HeadingPairs>
  <TitlesOfParts>
    <vt:vector size="14" baseType="lpstr">
      <vt:lpstr>Office Theme</vt:lpstr>
      <vt:lpstr>Concourse</vt:lpstr>
      <vt:lpstr>PowerPoint Presentation</vt:lpstr>
      <vt:lpstr>The Prayer of a Penitent Heart</vt:lpstr>
      <vt:lpstr>Background to this Psalm</vt:lpstr>
      <vt:lpstr>General Observations</vt:lpstr>
      <vt:lpstr>1. The Depth of David’s Guilt   v. 5</vt:lpstr>
      <vt:lpstr>1. The Depth of David’s Guilt   v. 5</vt:lpstr>
      <vt:lpstr>1. The Depth of David’s Guilt   v. 5</vt:lpstr>
      <vt:lpstr>2. Cleansing Must Start On the Inside              vs. 6</vt:lpstr>
      <vt:lpstr>3. David Wants God To…       vs. 7, 9</vt:lpstr>
      <vt:lpstr>4. What God Did For David           v. 8</vt:lpstr>
      <vt:lpstr>David Teaches Us…</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Prayer of a Penitent Heart</dc:title>
  <dc:creator>Heath</dc:creator>
  <cp:lastModifiedBy>Heath</cp:lastModifiedBy>
  <cp:revision>21</cp:revision>
  <dcterms:created xsi:type="dcterms:W3CDTF">2015-01-03T17:38:41Z</dcterms:created>
  <dcterms:modified xsi:type="dcterms:W3CDTF">2015-01-10T18:04:58Z</dcterms:modified>
</cp:coreProperties>
</file>