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4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35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28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7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1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0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7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2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7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6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6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0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sin of adultery may have brought momentary pleasure, but there remained a haunting guilt that would not go away.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1">
              <a:buSzPct val="68000"/>
              <a:buFont typeface="Arial" panose="020B0604020202020204" pitchFamily="34" charset="0"/>
              <a:buChar char="•"/>
            </a:pPr>
            <a:r>
              <a:rPr lang="en-US" sz="2800" dirty="0"/>
              <a:t>It robbed him of his peace (Ps. 32:3-4). </a:t>
            </a:r>
          </a:p>
          <a:p>
            <a:pPr lvl="1">
              <a:buSzPct val="68000"/>
              <a:buFont typeface="Arial" panose="020B0604020202020204" pitchFamily="34" charset="0"/>
              <a:buChar char="•"/>
            </a:pPr>
            <a:endParaRPr lang="en-US" sz="600" dirty="0" smtClean="0"/>
          </a:p>
          <a:p>
            <a:pPr lvl="1">
              <a:buSzPct val="68000"/>
              <a:buFont typeface="Arial" panose="020B0604020202020204" pitchFamily="34" charset="0"/>
              <a:buChar char="•"/>
            </a:pPr>
            <a:r>
              <a:rPr lang="en-US" sz="2800" dirty="0" smtClean="0"/>
              <a:t>It </a:t>
            </a:r>
            <a:r>
              <a:rPr lang="en-US" sz="2800" dirty="0"/>
              <a:t>robbed him of his joy (Ps. 51:8).</a:t>
            </a:r>
          </a:p>
          <a:p>
            <a:pPr lvl="1">
              <a:buSzPct val="68000"/>
              <a:buFont typeface="Arial" panose="020B0604020202020204" pitchFamily="34" charset="0"/>
              <a:buChar char="•"/>
            </a:pPr>
            <a:endParaRPr lang="en-US" sz="600" dirty="0" smtClean="0"/>
          </a:p>
          <a:p>
            <a:pPr lvl="1">
              <a:buSzPct val="68000"/>
              <a:buFont typeface="Arial" panose="020B0604020202020204" pitchFamily="34" charset="0"/>
              <a:buChar char="•"/>
            </a:pPr>
            <a:r>
              <a:rPr lang="en-US" sz="2800" dirty="0" smtClean="0"/>
              <a:t>It </a:t>
            </a:r>
            <a:r>
              <a:rPr lang="en-US" sz="2800" dirty="0"/>
              <a:t>robbed him of his fellowship (v. 11).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4. His Sin Was Ever Before Him</a:t>
            </a:r>
            <a:r>
              <a:rPr lang="en-US" sz="3200" b="0" dirty="0" smtClean="0">
                <a:solidFill>
                  <a:schemeClr val="tx1"/>
                </a:solidFill>
              </a:rPr>
              <a:t>       v. 3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104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Sin is first and foremost a violation against God (Gen. 39:9). </a:t>
            </a: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David </a:t>
            </a:r>
            <a:r>
              <a:rPr lang="en-US" sz="2800" dirty="0"/>
              <a:t>sinned against Bathsheba, Uriah, and the entire </a:t>
            </a:r>
            <a:r>
              <a:rPr lang="en-US" sz="2800" dirty="0" smtClean="0"/>
              <a:t>nation - </a:t>
            </a:r>
            <a:r>
              <a:rPr lang="en-US" sz="2800" dirty="0"/>
              <a:t>but all of this vanished away in the enormity of the realization that his sins were committed against God.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Sin is against God’s nature, authority, love and design.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5. All Sin Is Against God</a:t>
            </a:r>
            <a:r>
              <a:rPr lang="en-US" b="0" dirty="0" smtClean="0">
                <a:solidFill>
                  <a:schemeClr val="tx1"/>
                </a:solidFill>
              </a:rPr>
              <a:t>    v. 4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354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We must seek God’s mercy.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Sin is rebellion, perversity, and over-stepping the boundaries. 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We must acknowledge our sins.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We are powerless to remove the guilt of our sins on our own. 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All sin is a violation against God.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David Teaches Us…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04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634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9436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The Prayer of a Penitent Heart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403122"/>
            <a:ext cx="6172200" cy="137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Psalm 51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0319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“To the chief Musician, A Psalm of David, when Nathan the prophet came unto him, after he had gone in to Bath-she'-</a:t>
            </a:r>
            <a:r>
              <a:rPr lang="en-US" sz="2800" dirty="0" err="1"/>
              <a:t>ba</a:t>
            </a:r>
            <a:r>
              <a:rPr lang="en-US" sz="2800" dirty="0" smtClean="0"/>
              <a:t>.”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Events recorded in 2 Samuel 11-12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to this Psalm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32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David lusted after his neighbor’s </a:t>
            </a:r>
            <a:r>
              <a:rPr lang="en-US" sz="2800" dirty="0" smtClean="0"/>
              <a:t>wife.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committed adultery; she </a:t>
            </a:r>
            <a:r>
              <a:rPr lang="en-US" sz="2800" dirty="0" smtClean="0"/>
              <a:t>became pregnant.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made her husband </a:t>
            </a:r>
            <a:r>
              <a:rPr lang="en-US" sz="2800" dirty="0" smtClean="0"/>
              <a:t>drunk.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had him </a:t>
            </a:r>
            <a:r>
              <a:rPr lang="en-US" sz="2800" dirty="0" smtClean="0"/>
              <a:t>killed.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tried to cover the whole matter for at least a </a:t>
            </a:r>
            <a:r>
              <a:rPr lang="en-US" sz="2800" dirty="0" smtClean="0"/>
              <a:t>year.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to this Psalm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41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This Psalm is very personal.</a:t>
            </a:r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This Psalm pulls no punches.</a:t>
            </a:r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This Psalm is very practical.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General Observations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13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“Mercy” is the ability to be touched by the plight of another, and to be moved to help them. </a:t>
            </a: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While “grace” is giving man something he does not deserve, “mercy” is </a:t>
            </a:r>
            <a:r>
              <a:rPr lang="en-US" sz="2800" u="sng" dirty="0"/>
              <a:t>not</a:t>
            </a:r>
            <a:r>
              <a:rPr lang="en-US" sz="2800" dirty="0"/>
              <a:t> giving man that which he </a:t>
            </a:r>
            <a:r>
              <a:rPr lang="en-US" sz="2800" u="sng" dirty="0"/>
              <a:t>does</a:t>
            </a:r>
            <a:r>
              <a:rPr lang="en-US" sz="2800" dirty="0"/>
              <a:t> </a:t>
            </a:r>
            <a:r>
              <a:rPr lang="en-US" sz="2800" u="sng" dirty="0"/>
              <a:t>deserve</a:t>
            </a:r>
            <a:r>
              <a:rPr lang="en-US" sz="2800" dirty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1. David Asks For Mercy  </a:t>
            </a:r>
            <a:r>
              <a:rPr lang="en-US" b="0" dirty="0" smtClean="0">
                <a:solidFill>
                  <a:schemeClr val="tx1"/>
                </a:solidFill>
              </a:rPr>
              <a:t>  v. 1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64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Transgressions</a:t>
            </a:r>
            <a:r>
              <a:rPr lang="en-US" sz="2800" dirty="0" smtClean="0"/>
              <a:t> </a:t>
            </a:r>
            <a:r>
              <a:rPr lang="en-US" sz="2800" dirty="0"/>
              <a:t>– rebellion, to trespass a set boundary. </a:t>
            </a:r>
            <a:endParaRPr lang="en-US" sz="2800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dirty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Iniquity</a:t>
            </a:r>
            <a:r>
              <a:rPr lang="en-US" sz="2800" dirty="0" smtClean="0"/>
              <a:t> </a:t>
            </a:r>
            <a:r>
              <a:rPr lang="en-US" sz="2800" dirty="0"/>
              <a:t>– inward crookedness, perversity. 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Sin</a:t>
            </a:r>
            <a:r>
              <a:rPr lang="en-US" sz="2800" dirty="0" smtClean="0"/>
              <a:t> </a:t>
            </a:r>
            <a:r>
              <a:rPr lang="en-US" sz="2800" dirty="0"/>
              <a:t>– to miss the mark.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2. What Is Sin?  	    </a:t>
            </a:r>
            <a:r>
              <a:rPr lang="en-US" b="0" dirty="0" smtClean="0">
                <a:solidFill>
                  <a:schemeClr val="tx1"/>
                </a:solidFill>
              </a:rPr>
              <a:t>  vs. 1-2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903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Blot Out </a:t>
            </a:r>
            <a:r>
              <a:rPr lang="en-US" sz="2800" dirty="0" smtClean="0"/>
              <a:t>– the record </a:t>
            </a:r>
            <a:r>
              <a:rPr lang="en-US" sz="2800" dirty="0"/>
              <a:t>of his sin </a:t>
            </a:r>
            <a:r>
              <a:rPr lang="en-US" sz="2800" dirty="0" smtClean="0"/>
              <a:t>is </a:t>
            </a:r>
            <a:r>
              <a:rPr lang="en-US" sz="2800" dirty="0"/>
              <a:t>an indictment against him. </a:t>
            </a:r>
            <a:r>
              <a:rPr lang="en-US" sz="2800" dirty="0" smtClean="0"/>
              <a:t>He </a:t>
            </a:r>
            <a:r>
              <a:rPr lang="en-US" sz="2800" dirty="0"/>
              <a:t>wishes the crime to be removed </a:t>
            </a:r>
            <a:r>
              <a:rPr lang="en-US" sz="2800" dirty="0" smtClean="0"/>
              <a:t>from </a:t>
            </a:r>
            <a:r>
              <a:rPr lang="en-US" sz="2800" dirty="0"/>
              <a:t>his record. </a:t>
            </a:r>
            <a:endParaRPr lang="en-US" sz="2800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dirty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Wash Me Thoroughly</a:t>
            </a:r>
            <a:r>
              <a:rPr lang="en-US" sz="2800" dirty="0" smtClean="0"/>
              <a:t> </a:t>
            </a:r>
            <a:r>
              <a:rPr lang="en-US" sz="2800" dirty="0"/>
              <a:t>– </a:t>
            </a:r>
            <a:r>
              <a:rPr lang="en-US" sz="2800" dirty="0" smtClean="0"/>
              <a:t>sin </a:t>
            </a:r>
            <a:r>
              <a:rPr lang="en-US" sz="2800" dirty="0"/>
              <a:t>leaves a stain that man is powerless to remove</a:t>
            </a:r>
            <a:r>
              <a:rPr lang="en-US" sz="2800" dirty="0" smtClean="0"/>
              <a:t>. </a:t>
            </a:r>
            <a:endParaRPr lang="en-US" sz="2800" dirty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Cleanse Me</a:t>
            </a:r>
            <a:r>
              <a:rPr lang="en-US" sz="2800" dirty="0" smtClean="0"/>
              <a:t> </a:t>
            </a:r>
            <a:r>
              <a:rPr lang="en-US" sz="2800" dirty="0"/>
              <a:t>– </a:t>
            </a:r>
            <a:r>
              <a:rPr lang="en-US" sz="2800" dirty="0" smtClean="0"/>
              <a:t>washing </a:t>
            </a:r>
            <a:r>
              <a:rPr lang="en-US" sz="2800" dirty="0"/>
              <a:t>is the means, cleansing is the ends</a:t>
            </a:r>
            <a:r>
              <a:rPr lang="en-US" sz="2800" dirty="0" smtClean="0"/>
              <a:t>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2. What Is Sin?  	    </a:t>
            </a:r>
            <a:r>
              <a:rPr lang="en-US" b="0" dirty="0" smtClean="0">
                <a:solidFill>
                  <a:schemeClr val="tx1"/>
                </a:solidFill>
              </a:rPr>
              <a:t>  vs. 1-2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414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David finally </a:t>
            </a:r>
            <a:r>
              <a:rPr lang="en-US" sz="2800" dirty="0"/>
              <a:t>dealt with his sin in the proper way (2 Sam. 12:13</a:t>
            </a:r>
            <a:r>
              <a:rPr lang="en-US" sz="2800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Confession </a:t>
            </a:r>
            <a:r>
              <a:rPr lang="en-US" sz="2800" dirty="0"/>
              <a:t>is the first step in receiving forgiveness (1 John 1:9).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We </a:t>
            </a:r>
            <a:r>
              <a:rPr lang="en-US" sz="2800" dirty="0"/>
              <a:t>must own our sin before God will forgive our sin.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3. David Acknowledged His Sin</a:t>
            </a:r>
            <a:r>
              <a:rPr lang="en-US" sz="3200" b="0" dirty="0" smtClean="0">
                <a:solidFill>
                  <a:schemeClr val="tx1"/>
                </a:solidFill>
              </a:rPr>
              <a:t>       v. 3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490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Concourse</vt:lpstr>
      <vt:lpstr>PowerPoint Presentation</vt:lpstr>
      <vt:lpstr>The Prayer of a Penitent Heart</vt:lpstr>
      <vt:lpstr>Background to this Psalm</vt:lpstr>
      <vt:lpstr>Background to this Psalm</vt:lpstr>
      <vt:lpstr>General Observations</vt:lpstr>
      <vt:lpstr>1. David Asks For Mercy    v. 1</vt:lpstr>
      <vt:lpstr>2. What Is Sin?         vs. 1-2</vt:lpstr>
      <vt:lpstr>2. What Is Sin?         vs. 1-2</vt:lpstr>
      <vt:lpstr>3. David Acknowledged His Sin       v. 3</vt:lpstr>
      <vt:lpstr>4. His Sin Was Ever Before Him       v. 3</vt:lpstr>
      <vt:lpstr>5. All Sin Is Against God    v. 4</vt:lpstr>
      <vt:lpstr>David Teaches Us…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Prayer of a Penitent Heart</dc:title>
  <dc:creator>Heath</dc:creator>
  <cp:lastModifiedBy>Heath</cp:lastModifiedBy>
  <cp:revision>13</cp:revision>
  <dcterms:created xsi:type="dcterms:W3CDTF">2015-01-03T17:38:41Z</dcterms:created>
  <dcterms:modified xsi:type="dcterms:W3CDTF">2015-01-03T18:41:23Z</dcterms:modified>
</cp:coreProperties>
</file>