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8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57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CE16-9A83-4551-A6B1-F38B85045D21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96E-A30D-43E3-B1B6-4FF2A791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9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CE16-9A83-4551-A6B1-F38B85045D21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96E-A30D-43E3-B1B6-4FF2A791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1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CE16-9A83-4551-A6B1-F38B85045D21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96E-A30D-43E3-B1B6-4FF2A791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0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CE16-9A83-4551-A6B1-F38B85045D21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96E-A30D-43E3-B1B6-4FF2A791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CE16-9A83-4551-A6B1-F38B85045D21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96E-A30D-43E3-B1B6-4FF2A791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CE16-9A83-4551-A6B1-F38B85045D21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96E-A30D-43E3-B1B6-4FF2A791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3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CE16-9A83-4551-A6B1-F38B85045D21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96E-A30D-43E3-B1B6-4FF2A791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CE16-9A83-4551-A6B1-F38B85045D21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96E-A30D-43E3-B1B6-4FF2A791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5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CE16-9A83-4551-A6B1-F38B85045D21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96E-A30D-43E3-B1B6-4FF2A791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4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CE16-9A83-4551-A6B1-F38B85045D21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96E-A30D-43E3-B1B6-4FF2A791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8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CE16-9A83-4551-A6B1-F38B85045D21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96E-A30D-43E3-B1B6-4FF2A791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7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CE16-9A83-4551-A6B1-F38B85045D21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B96E-A30D-43E3-B1B6-4FF2A791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4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tholicchapterhouse.com/blog/wp-content/uploads/2013/05/DoesGodEx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3999" cy="374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ienceblogs.com/startswithabang/files/2013/02/2xclu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r="131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Origin of the Universe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3. The Universe Was Created By Something Else</a:t>
            </a:r>
          </a:p>
          <a:p>
            <a:pPr marL="0" indent="0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Which </a:t>
            </a:r>
            <a:r>
              <a:rPr lang="en-US" dirty="0">
                <a:solidFill>
                  <a:srgbClr val="FFFF00"/>
                </a:solidFill>
              </a:rPr>
              <a:t>is more reasonable?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To conclude (with no mandate or scientific evidence) that there was a time when the laws of nature did not exist and matter created itself?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Or to believe that a powerful being created the physical universe?</a:t>
            </a:r>
          </a:p>
        </p:txBody>
      </p:sp>
      <p:sp>
        <p:nvSpPr>
          <p:cNvPr id="4" name="Oval 3"/>
          <p:cNvSpPr/>
          <p:nvPr/>
        </p:nvSpPr>
        <p:spPr>
          <a:xfrm>
            <a:off x="5334000" y="3657600"/>
            <a:ext cx="3581400" cy="2819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4033897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Both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explanations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require a leap of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faith!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Design of the Universe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Design demands a designer.</a:t>
            </a:r>
            <a:endParaRPr lang="en-US" b="1" dirty="0"/>
          </a:p>
        </p:txBody>
      </p:sp>
      <p:pic>
        <p:nvPicPr>
          <p:cNvPr id="5124" name="Picture 4" descr="http://i.i.cbsi.com/cnwk.1d/i/tim/2011/09/22/HP_Pavilion_G72-c55d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72" y="3539837"/>
            <a:ext cx="4232128" cy="270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egypttourinfo.com/pyramids-of-giza_files/great-pyramids-of-giz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r="14909" b="29084"/>
          <a:stretch/>
        </p:blipFill>
        <p:spPr bwMode="auto">
          <a:xfrm>
            <a:off x="4724400" y="2978727"/>
            <a:ext cx="3726873" cy="18980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Design of the Universe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lh5.ggpht.com/-NbrTkLgHonk/T6Ac_Kr0CqI/AAAAAAAADVA/WpRzTgSec3Q/s9000/solar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295400"/>
            <a:ext cx="7089775" cy="53173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1jqu7g1y74ds1.cloudfront.net/wp-content/uploads/2013/10/milky_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4"/>
            <a:ext cx="6257925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Design of the Universe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8" name="Picture 4" descr="http://fosterweb.com/thinkquest/begin/sunearth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38412"/>
            <a:ext cx="3333750" cy="23812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Design of the Human 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819400"/>
            <a:ext cx="4114800" cy="3306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“</a:t>
            </a:r>
            <a:r>
              <a:rPr lang="en-US" i="1" dirty="0"/>
              <a:t>For I am fearfully and wonderfully made” </a:t>
            </a:r>
            <a:endParaRPr lang="en-US" i="1" dirty="0" smtClean="0"/>
          </a:p>
          <a:p>
            <a:pPr marL="0" indent="0" algn="ctr">
              <a:buNone/>
            </a:pPr>
            <a:r>
              <a:rPr lang="en-US" dirty="0" smtClean="0"/>
              <a:t>Psalm 139:14</a:t>
            </a:r>
            <a:endParaRPr lang="en-US" dirty="0"/>
          </a:p>
        </p:txBody>
      </p:sp>
      <p:pic>
        <p:nvPicPr>
          <p:cNvPr id="13314" name="Picture 2" descr="http://finleymslmc.wikispaces.com/file/view/human_body_systems.jpg/106542751/human_body_system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1"/>
          <a:stretch/>
        </p:blipFill>
        <p:spPr bwMode="auto">
          <a:xfrm>
            <a:off x="1066800" y="1600200"/>
            <a:ext cx="3186545" cy="47244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Animal Instinct and Man’s Morality</a:t>
            </a:r>
            <a:endParaRPr lang="en-US" b="1" dirty="0"/>
          </a:p>
        </p:txBody>
      </p:sp>
      <p:pic>
        <p:nvPicPr>
          <p:cNvPr id="14338" name="Picture 2" descr="http://image.slidesharecdn.com/animalmigrationpresentation-130827082858-phpapp02/95/animal-migration-presentation-1-638.jpg?cb=1377610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670974" cy="425767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ages.nationalgeographic.com/wpf/media-live/photos/000/307/cache/southern-masked-weaver_30710_990x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2821914" cy="211885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cutestuff.co/wp-content/uploads/2012/11/cat_snuggling_with_her_newborn_kitt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 bwMode="auto">
          <a:xfrm>
            <a:off x="5715000" y="3962400"/>
            <a:ext cx="3200400" cy="246721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6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Animal Instinct and Man’s Morality</a:t>
            </a:r>
            <a:endParaRPr lang="en-US" b="1" dirty="0"/>
          </a:p>
        </p:txBody>
      </p:sp>
      <p:pic>
        <p:nvPicPr>
          <p:cNvPr id="16386" name="Picture 2" descr="http://kidswithoutgod.com/teens/wp-content/uploads/2013/02/moralit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286000"/>
            <a:ext cx="3752407" cy="3457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05400" y="2667000"/>
            <a:ext cx="3581400" cy="34591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“Let Us make man in Our image, according to Our likeness…” </a:t>
            </a:r>
          </a:p>
          <a:p>
            <a:pPr marL="0" indent="0" algn="ctr">
              <a:buNone/>
            </a:pPr>
            <a:r>
              <a:rPr lang="en-US" dirty="0" smtClean="0"/>
              <a:t>Genesis 1:26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Man’s Universal Recognition of a Higher Power</a:t>
            </a:r>
            <a:endParaRPr lang="en-US" b="1" dirty="0"/>
          </a:p>
        </p:txBody>
      </p:sp>
      <p:pic>
        <p:nvPicPr>
          <p:cNvPr id="17410" name="Picture 2" descr="http://www.historyembalmed.org/images/aten-akhena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543175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primaryinzion.files.wordpress.com/2014/01/family-walking-into-chu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4114800"/>
            <a:ext cx="3810000" cy="25062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lajhsslab.com/Native_Americans/images/ghostdancepain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4269879" cy="30371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maya-aztec.com/wordpress/wp-content/uploads/2010/08/huitzil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399"/>
            <a:ext cx="2218353" cy="22996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Consequences of Unbelief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 Standard of Right and Wrong (Is. 5:20) </a:t>
            </a:r>
          </a:p>
          <a:p>
            <a:r>
              <a:rPr lang="en-US" b="1" dirty="0" smtClean="0"/>
              <a:t>“Might Makes Right”</a:t>
            </a:r>
          </a:p>
          <a:p>
            <a:r>
              <a:rPr lang="en-US" b="1" dirty="0" smtClean="0"/>
              <a:t>Cheapens Human Life</a:t>
            </a:r>
          </a:p>
          <a:p>
            <a:r>
              <a:rPr lang="en-US" b="1" dirty="0" smtClean="0"/>
              <a:t>Leaves Man Without Hope</a:t>
            </a:r>
          </a:p>
          <a:p>
            <a:endParaRPr lang="en-US" b="1" dirty="0"/>
          </a:p>
        </p:txBody>
      </p:sp>
      <p:pic>
        <p:nvPicPr>
          <p:cNvPr id="2050" name="Picture 2" descr="http://lygsbtd.files.wordpress.com/2012/06/adolf-hitlers-holoca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7873"/>
            <a:ext cx="4867275" cy="2610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1WiljJjvqmY/TtBp8LNeMpI/AAAAAAAAA2M/-gYGXc2di0Q/s1600/Origins_of_Species2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3" y="4037873"/>
            <a:ext cx="3480767" cy="2610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Evidence For the Existence of God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 of the Universe</a:t>
            </a:r>
          </a:p>
          <a:p>
            <a:r>
              <a:rPr lang="en-US" dirty="0" smtClean="0"/>
              <a:t>The Design of the Universe</a:t>
            </a:r>
          </a:p>
          <a:p>
            <a:r>
              <a:rPr lang="en-US" dirty="0" smtClean="0"/>
              <a:t>Animal Instinct and Man’s Morality</a:t>
            </a:r>
          </a:p>
          <a:p>
            <a:r>
              <a:rPr lang="en-US" dirty="0" smtClean="0"/>
              <a:t>Man Universal Recognition of a Higher Power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00200" y="4419600"/>
            <a:ext cx="5867400" cy="2057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46482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is my honest response to this evidence? Which is a more </a:t>
            </a:r>
            <a:r>
              <a:rPr lang="en-US" sz="2400" b="1" dirty="0" smtClean="0"/>
              <a:t>reasonable:           to </a:t>
            </a:r>
            <a:r>
              <a:rPr lang="en-US" sz="2400" b="1" dirty="0"/>
              <a:t>believe it happened by chance, </a:t>
            </a:r>
            <a:r>
              <a:rPr lang="en-US" sz="2400" b="1" dirty="0" smtClean="0"/>
              <a:t>                       or </a:t>
            </a:r>
            <a:r>
              <a:rPr lang="en-US" sz="2400" b="1" dirty="0"/>
              <a:t>believe it was created by God? </a:t>
            </a:r>
          </a:p>
        </p:txBody>
      </p:sp>
    </p:spTree>
    <p:extLst>
      <p:ext uri="{BB962C8B-B14F-4D97-AF65-F5344CB8AC3E}">
        <p14:creationId xmlns:p14="http://schemas.microsoft.com/office/powerpoint/2010/main" val="7083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There Any Evidence?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involves the study of things that can be observed and repeated. </a:t>
            </a:r>
          </a:p>
          <a:p>
            <a:pPr lvl="1"/>
            <a:r>
              <a:rPr lang="en-US" dirty="0" smtClean="0"/>
              <a:t>God cannot be observed (John 4:24)</a:t>
            </a:r>
          </a:p>
          <a:p>
            <a:pPr lvl="1"/>
            <a:r>
              <a:rPr lang="en-US" dirty="0" smtClean="0"/>
              <a:t>Creation cannot be repeated</a:t>
            </a:r>
          </a:p>
          <a:p>
            <a:endParaRPr lang="en-US" dirty="0" smtClean="0"/>
          </a:p>
          <a:p>
            <a:r>
              <a:rPr lang="en-US" dirty="0" smtClean="0"/>
              <a:t>Science cannot prove God exists.</a:t>
            </a:r>
          </a:p>
          <a:p>
            <a:r>
              <a:rPr lang="en-US" dirty="0" smtClean="0"/>
              <a:t>Neither can science prove God does not exist!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6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There Any Evidence?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has left evidence of His existence in this world and in the affairs of the lives of men.</a:t>
            </a:r>
          </a:p>
          <a:p>
            <a:pPr lvl="1"/>
            <a:r>
              <a:rPr lang="en-US" sz="3200" dirty="0" smtClean="0"/>
              <a:t>Psalm 19:1</a:t>
            </a:r>
          </a:p>
          <a:p>
            <a:pPr lvl="1"/>
            <a:r>
              <a:rPr lang="en-US" sz="3200" dirty="0" smtClean="0"/>
              <a:t>Romans 1:18-20</a:t>
            </a:r>
          </a:p>
          <a:p>
            <a:pPr lvl="1"/>
            <a:r>
              <a:rPr lang="en-US" sz="3200" dirty="0" smtClean="0"/>
              <a:t>Acts </a:t>
            </a:r>
            <a:r>
              <a:rPr lang="en-US" sz="3200" dirty="0"/>
              <a:t>14:15-17</a:t>
            </a:r>
          </a:p>
        </p:txBody>
      </p:sp>
      <p:pic>
        <p:nvPicPr>
          <p:cNvPr id="3074" name="Picture 2" descr="http://abovethelaw.com/uploads/2012/10/globe-world-new-global-international-law-300x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2857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ienceblogs.com/startswithabang/files/2013/02/2xclu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r="131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Origin of the Universe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6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ienceblogs.com/startswithabang/files/2013/02/2xclu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r="131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Origin of the Universe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The Law of Cause and Effect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“for </a:t>
            </a:r>
            <a:r>
              <a:rPr lang="en-US" dirty="0">
                <a:solidFill>
                  <a:schemeClr val="bg1"/>
                </a:solidFill>
              </a:rPr>
              <a:t>every effect there must be an adequate cause that existed before the effect.” </a:t>
            </a:r>
          </a:p>
        </p:txBody>
      </p:sp>
    </p:spTree>
    <p:extLst>
      <p:ext uri="{BB962C8B-B14F-4D97-AF65-F5344CB8AC3E}">
        <p14:creationId xmlns:p14="http://schemas.microsoft.com/office/powerpoint/2010/main" val="162759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ienceblogs.com/startswithabang/files/2013/02/2xclu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r="131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Origin of the Universe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Three Options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the universe has always existed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the universe created itself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the universe was created by something else</a:t>
            </a:r>
          </a:p>
        </p:txBody>
      </p:sp>
    </p:spTree>
    <p:extLst>
      <p:ext uri="{BB962C8B-B14F-4D97-AF65-F5344CB8AC3E}">
        <p14:creationId xmlns:p14="http://schemas.microsoft.com/office/powerpoint/2010/main" val="20197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ienceblogs.com/startswithabang/files/2013/02/2xclu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r="131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Origin of the Universe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1. The Universe Has Always Existed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Violates </a:t>
            </a:r>
            <a:r>
              <a:rPr lang="en-US" dirty="0">
                <a:solidFill>
                  <a:schemeClr val="bg1"/>
                </a:solidFill>
              </a:rPr>
              <a:t>the law of cause and </a:t>
            </a:r>
            <a:r>
              <a:rPr lang="en-US" dirty="0" smtClean="0">
                <a:solidFill>
                  <a:schemeClr val="bg1"/>
                </a:solidFill>
              </a:rPr>
              <a:t>effect.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Violates </a:t>
            </a:r>
            <a:r>
              <a:rPr lang="en-US" dirty="0">
                <a:solidFill>
                  <a:schemeClr val="bg1"/>
                </a:solidFill>
              </a:rPr>
              <a:t>the second law of thermodynamics (also called the law of increasing entropy).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law states that everything is moving </a:t>
            </a:r>
            <a:r>
              <a:rPr lang="en-US" dirty="0">
                <a:solidFill>
                  <a:schemeClr val="bg1"/>
                </a:solidFill>
              </a:rPr>
              <a:t>from an organized state to a disorganized state.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other words, the universe is winding </a:t>
            </a:r>
            <a:r>
              <a:rPr lang="en-US" dirty="0" smtClean="0">
                <a:solidFill>
                  <a:schemeClr val="bg1"/>
                </a:solidFill>
              </a:rPr>
              <a:t>down, and matter cannot be eternal.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ienceblogs.com/startswithabang/files/2013/02/2xclu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r="131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Origin of the Universe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2. The Universe Created Itself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Violates the law of cause and effect, we know that “</a:t>
            </a:r>
            <a:r>
              <a:rPr lang="en-US" dirty="0">
                <a:solidFill>
                  <a:schemeClr val="bg1"/>
                </a:solidFill>
              </a:rPr>
              <a:t>nothing comes from nothing.”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Violates </a:t>
            </a:r>
            <a:r>
              <a:rPr lang="en-US" dirty="0">
                <a:solidFill>
                  <a:schemeClr val="bg1"/>
                </a:solidFill>
              </a:rPr>
              <a:t>the first law of thermodynamics (the law of the conservation of matter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This law states </a:t>
            </a:r>
            <a:r>
              <a:rPr lang="en-US" dirty="0">
                <a:solidFill>
                  <a:schemeClr val="bg1"/>
                </a:solidFill>
              </a:rPr>
              <a:t>that matter cannot be created or destroyed. </a:t>
            </a:r>
          </a:p>
        </p:txBody>
      </p:sp>
    </p:spTree>
    <p:extLst>
      <p:ext uri="{BB962C8B-B14F-4D97-AF65-F5344CB8AC3E}">
        <p14:creationId xmlns:p14="http://schemas.microsoft.com/office/powerpoint/2010/main" val="20197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ienceblogs.com/startswithabang/files/2013/02/2xclu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r="131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Origin of the Universe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3. The Universe Was Created By Something Else</a:t>
            </a:r>
          </a:p>
          <a:p>
            <a:pPr marL="0" indent="0">
              <a:buNone/>
            </a:pP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488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Is There Any Evidence?</vt:lpstr>
      <vt:lpstr>Is There Any Evidence?</vt:lpstr>
      <vt:lpstr>The Origin of the Universe</vt:lpstr>
      <vt:lpstr>The Origin of the Universe</vt:lpstr>
      <vt:lpstr>The Origin of the Universe</vt:lpstr>
      <vt:lpstr>The Origin of the Universe</vt:lpstr>
      <vt:lpstr>The Origin of the Universe</vt:lpstr>
      <vt:lpstr>The Origin of the Universe</vt:lpstr>
      <vt:lpstr>The Origin of the Universe</vt:lpstr>
      <vt:lpstr>The Design of the Universe</vt:lpstr>
      <vt:lpstr>The Design of the Universe</vt:lpstr>
      <vt:lpstr>The Design of the Universe</vt:lpstr>
      <vt:lpstr>The Design of the Human Body</vt:lpstr>
      <vt:lpstr>Animal Instinct and Man’s Morality</vt:lpstr>
      <vt:lpstr>Animal Instinct and Man’s Morality</vt:lpstr>
      <vt:lpstr>Man’s Universal Recognition of a Higher Power</vt:lpstr>
      <vt:lpstr>Consequences of Unbelief</vt:lpstr>
      <vt:lpstr>Evidence For the Existence of God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For the Existence of God</dc:title>
  <dc:creator>Heath</dc:creator>
  <cp:lastModifiedBy>Guest</cp:lastModifiedBy>
  <cp:revision>23</cp:revision>
  <dcterms:created xsi:type="dcterms:W3CDTF">2014-12-12T19:52:53Z</dcterms:created>
  <dcterms:modified xsi:type="dcterms:W3CDTF">2014-12-15T01:00:15Z</dcterms:modified>
</cp:coreProperties>
</file>