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72" r:id="rId3"/>
    <p:sldId id="262" r:id="rId4"/>
    <p:sldId id="264" r:id="rId5"/>
    <p:sldId id="263" r:id="rId6"/>
    <p:sldId id="265" r:id="rId7"/>
    <p:sldId id="266" r:id="rId8"/>
    <p:sldId id="267" r:id="rId9"/>
    <p:sldId id="269" r:id="rId10"/>
    <p:sldId id="270" r:id="rId11"/>
    <p:sldId id="271" r:id="rId12"/>
    <p:sldId id="274" r:id="rId13"/>
    <p:sldId id="275" r:id="rId14"/>
    <p:sldId id="276" r:id="rId15"/>
    <p:sldId id="277" r:id="rId16"/>
    <p:sldId id="259" r:id="rId17"/>
    <p:sldId id="278" r:id="rId18"/>
    <p:sldId id="260" r:id="rId19"/>
    <p:sldId id="261" r:id="rId20"/>
    <p:sldId id="28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840DE5-84B6-4CFE-9F75-3AA04609226A}" type="datetimeFigureOut">
              <a:rPr lang="en-US" smtClean="0"/>
              <a:t>12/1/2014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84DF5A-621E-48E0-9752-726F6A74A87B}" type="slidenum">
              <a:rPr lang="en-US" smtClean="0"/>
              <a:t>‹#›</a:t>
            </a:fld>
            <a:endParaRPr lang="en-US"/>
          </a:p>
        </p:txBody>
      </p:sp>
    </p:spTree>
    <p:extLst>
      <p:ext uri="{BB962C8B-B14F-4D97-AF65-F5344CB8AC3E}">
        <p14:creationId xmlns:p14="http://schemas.microsoft.com/office/powerpoint/2010/main" val="1164667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5980EE-0889-4C5B-A56B-CB4DC8A26906}" type="datetimeFigureOut">
              <a:rPr lang="en-US" smtClean="0"/>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0A21D-8B41-466B-8FBF-062D9BF827D8}" type="slidenum">
              <a:rPr lang="en-US" smtClean="0"/>
              <a:t>‹#›</a:t>
            </a:fld>
            <a:endParaRPr lang="en-US"/>
          </a:p>
        </p:txBody>
      </p:sp>
    </p:spTree>
    <p:extLst>
      <p:ext uri="{BB962C8B-B14F-4D97-AF65-F5344CB8AC3E}">
        <p14:creationId xmlns:p14="http://schemas.microsoft.com/office/powerpoint/2010/main" val="2372521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5980EE-0889-4C5B-A56B-CB4DC8A26906}" type="datetimeFigureOut">
              <a:rPr lang="en-US" smtClean="0"/>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0A21D-8B41-466B-8FBF-062D9BF827D8}" type="slidenum">
              <a:rPr lang="en-US" smtClean="0"/>
              <a:t>‹#›</a:t>
            </a:fld>
            <a:endParaRPr lang="en-US"/>
          </a:p>
        </p:txBody>
      </p:sp>
    </p:spTree>
    <p:extLst>
      <p:ext uri="{BB962C8B-B14F-4D97-AF65-F5344CB8AC3E}">
        <p14:creationId xmlns:p14="http://schemas.microsoft.com/office/powerpoint/2010/main" val="874522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5980EE-0889-4C5B-A56B-CB4DC8A26906}" type="datetimeFigureOut">
              <a:rPr lang="en-US" smtClean="0"/>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0A21D-8B41-466B-8FBF-062D9BF827D8}" type="slidenum">
              <a:rPr lang="en-US" smtClean="0"/>
              <a:t>‹#›</a:t>
            </a:fld>
            <a:endParaRPr lang="en-US"/>
          </a:p>
        </p:txBody>
      </p:sp>
    </p:spTree>
    <p:extLst>
      <p:ext uri="{BB962C8B-B14F-4D97-AF65-F5344CB8AC3E}">
        <p14:creationId xmlns:p14="http://schemas.microsoft.com/office/powerpoint/2010/main" val="23508689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solidFill>
                  <a:srgbClr val="000000"/>
                </a:solidFill>
              </a:defRPr>
            </a:pPr>
            <a:r>
              <a:rPr sz="5600">
                <a:solidFill>
                  <a:srgbClr val="45A7DE"/>
                </a:solidFill>
              </a:rPr>
              <a:t>Title Text</a:t>
            </a:r>
          </a:p>
        </p:txBody>
      </p:sp>
      <p:sp>
        <p:nvSpPr>
          <p:cNvPr id="19" name="Shape 19"/>
          <p:cNvSpPr>
            <a:spLocks noGrp="1"/>
          </p:cNvSpPr>
          <p:nvPr>
            <p:ph type="body" idx="1"/>
          </p:nvPr>
        </p:nvSpPr>
        <p:spPr>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200">
                <a:solidFill>
                  <a:srgbClr val="858585"/>
                </a:solidFill>
              </a:rPr>
              <a:t>Body Level One</a:t>
            </a:r>
          </a:p>
          <a:p>
            <a:pPr lvl="1">
              <a:defRPr sz="1800">
                <a:solidFill>
                  <a:srgbClr val="000000"/>
                </a:solidFill>
              </a:defRPr>
            </a:pPr>
            <a:r>
              <a:rPr sz="3200">
                <a:solidFill>
                  <a:srgbClr val="858585"/>
                </a:solidFill>
              </a:rPr>
              <a:t>Body Level Two</a:t>
            </a:r>
          </a:p>
          <a:p>
            <a:pPr lvl="2">
              <a:defRPr sz="1800">
                <a:solidFill>
                  <a:srgbClr val="000000"/>
                </a:solidFill>
              </a:defRPr>
            </a:pPr>
            <a:r>
              <a:rPr sz="3200">
                <a:solidFill>
                  <a:srgbClr val="858585"/>
                </a:solidFill>
              </a:rPr>
              <a:t>Body Level Three</a:t>
            </a:r>
          </a:p>
          <a:p>
            <a:pPr lvl="3">
              <a:defRPr sz="1800">
                <a:solidFill>
                  <a:srgbClr val="000000"/>
                </a:solidFill>
              </a:defRPr>
            </a:pPr>
            <a:r>
              <a:rPr sz="3200">
                <a:solidFill>
                  <a:srgbClr val="858585"/>
                </a:solidFill>
              </a:rPr>
              <a:t>Body Level Four</a:t>
            </a:r>
          </a:p>
          <a:p>
            <a:pPr lvl="4">
              <a:defRPr sz="1800">
                <a:solidFill>
                  <a:srgbClr val="000000"/>
                </a:solidFill>
              </a:defRPr>
            </a:pPr>
            <a:r>
              <a:rPr sz="3200">
                <a:solidFill>
                  <a:srgbClr val="858585"/>
                </a:solidFill>
              </a:rPr>
              <a:t>Body Level Five</a:t>
            </a:r>
          </a:p>
        </p:txBody>
      </p:sp>
    </p:spTree>
    <p:extLst>
      <p:ext uri="{BB962C8B-B14F-4D97-AF65-F5344CB8AC3E}">
        <p14:creationId xmlns:p14="http://schemas.microsoft.com/office/powerpoint/2010/main" val="228311764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5980EE-0889-4C5B-A56B-CB4DC8A26906}" type="datetimeFigureOut">
              <a:rPr lang="en-US" smtClean="0"/>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0A21D-8B41-466B-8FBF-062D9BF827D8}" type="slidenum">
              <a:rPr lang="en-US" smtClean="0"/>
              <a:t>‹#›</a:t>
            </a:fld>
            <a:endParaRPr lang="en-US"/>
          </a:p>
        </p:txBody>
      </p:sp>
    </p:spTree>
    <p:extLst>
      <p:ext uri="{BB962C8B-B14F-4D97-AF65-F5344CB8AC3E}">
        <p14:creationId xmlns:p14="http://schemas.microsoft.com/office/powerpoint/2010/main" val="3207400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5980EE-0889-4C5B-A56B-CB4DC8A26906}" type="datetimeFigureOut">
              <a:rPr lang="en-US" smtClean="0"/>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0A21D-8B41-466B-8FBF-062D9BF827D8}" type="slidenum">
              <a:rPr lang="en-US" smtClean="0"/>
              <a:t>‹#›</a:t>
            </a:fld>
            <a:endParaRPr lang="en-US"/>
          </a:p>
        </p:txBody>
      </p:sp>
    </p:spTree>
    <p:extLst>
      <p:ext uri="{BB962C8B-B14F-4D97-AF65-F5344CB8AC3E}">
        <p14:creationId xmlns:p14="http://schemas.microsoft.com/office/powerpoint/2010/main" val="1771601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5980EE-0889-4C5B-A56B-CB4DC8A26906}" type="datetimeFigureOut">
              <a:rPr lang="en-US" smtClean="0"/>
              <a:t>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0A21D-8B41-466B-8FBF-062D9BF827D8}" type="slidenum">
              <a:rPr lang="en-US" smtClean="0"/>
              <a:t>‹#›</a:t>
            </a:fld>
            <a:endParaRPr lang="en-US"/>
          </a:p>
        </p:txBody>
      </p:sp>
    </p:spTree>
    <p:extLst>
      <p:ext uri="{BB962C8B-B14F-4D97-AF65-F5344CB8AC3E}">
        <p14:creationId xmlns:p14="http://schemas.microsoft.com/office/powerpoint/2010/main" val="1584459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5980EE-0889-4C5B-A56B-CB4DC8A26906}" type="datetimeFigureOut">
              <a:rPr lang="en-US" smtClean="0"/>
              <a:t>12/1/2014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B0A21D-8B41-466B-8FBF-062D9BF827D8}" type="slidenum">
              <a:rPr lang="en-US" smtClean="0"/>
              <a:t>‹#›</a:t>
            </a:fld>
            <a:endParaRPr lang="en-US"/>
          </a:p>
        </p:txBody>
      </p:sp>
    </p:spTree>
    <p:extLst>
      <p:ext uri="{BB962C8B-B14F-4D97-AF65-F5344CB8AC3E}">
        <p14:creationId xmlns:p14="http://schemas.microsoft.com/office/powerpoint/2010/main" val="1649828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5980EE-0889-4C5B-A56B-CB4DC8A26906}" type="datetimeFigureOut">
              <a:rPr lang="en-US" smtClean="0"/>
              <a:t>12/1/2014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B0A21D-8B41-466B-8FBF-062D9BF827D8}" type="slidenum">
              <a:rPr lang="en-US" smtClean="0"/>
              <a:t>‹#›</a:t>
            </a:fld>
            <a:endParaRPr lang="en-US"/>
          </a:p>
        </p:txBody>
      </p:sp>
    </p:spTree>
    <p:extLst>
      <p:ext uri="{BB962C8B-B14F-4D97-AF65-F5344CB8AC3E}">
        <p14:creationId xmlns:p14="http://schemas.microsoft.com/office/powerpoint/2010/main" val="620084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5980EE-0889-4C5B-A56B-CB4DC8A26906}" type="datetimeFigureOut">
              <a:rPr lang="en-US" smtClean="0"/>
              <a:t>12/1/2014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B0A21D-8B41-466B-8FBF-062D9BF827D8}" type="slidenum">
              <a:rPr lang="en-US" smtClean="0"/>
              <a:t>‹#›</a:t>
            </a:fld>
            <a:endParaRPr lang="en-US"/>
          </a:p>
        </p:txBody>
      </p:sp>
    </p:spTree>
    <p:extLst>
      <p:ext uri="{BB962C8B-B14F-4D97-AF65-F5344CB8AC3E}">
        <p14:creationId xmlns:p14="http://schemas.microsoft.com/office/powerpoint/2010/main" val="877989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5980EE-0889-4C5B-A56B-CB4DC8A26906}" type="datetimeFigureOut">
              <a:rPr lang="en-US" smtClean="0"/>
              <a:t>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0A21D-8B41-466B-8FBF-062D9BF827D8}" type="slidenum">
              <a:rPr lang="en-US" smtClean="0"/>
              <a:t>‹#›</a:t>
            </a:fld>
            <a:endParaRPr lang="en-US"/>
          </a:p>
        </p:txBody>
      </p:sp>
    </p:spTree>
    <p:extLst>
      <p:ext uri="{BB962C8B-B14F-4D97-AF65-F5344CB8AC3E}">
        <p14:creationId xmlns:p14="http://schemas.microsoft.com/office/powerpoint/2010/main" val="369689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5980EE-0889-4C5B-A56B-CB4DC8A26906}" type="datetimeFigureOut">
              <a:rPr lang="en-US" smtClean="0"/>
              <a:t>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0A21D-8B41-466B-8FBF-062D9BF827D8}" type="slidenum">
              <a:rPr lang="en-US" smtClean="0"/>
              <a:t>‹#›</a:t>
            </a:fld>
            <a:endParaRPr lang="en-US"/>
          </a:p>
        </p:txBody>
      </p:sp>
    </p:spTree>
    <p:extLst>
      <p:ext uri="{BB962C8B-B14F-4D97-AF65-F5344CB8AC3E}">
        <p14:creationId xmlns:p14="http://schemas.microsoft.com/office/powerpoint/2010/main" val="3289282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5980EE-0889-4C5B-A56B-CB4DC8A26906}" type="datetimeFigureOut">
              <a:rPr lang="en-US" smtClean="0"/>
              <a:t>12/1/2014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B0A21D-8B41-466B-8FBF-062D9BF827D8}" type="slidenum">
              <a:rPr lang="en-US" smtClean="0"/>
              <a:t>‹#›</a:t>
            </a:fld>
            <a:endParaRPr lang="en-US"/>
          </a:p>
        </p:txBody>
      </p:sp>
    </p:spTree>
    <p:extLst>
      <p:ext uri="{BB962C8B-B14F-4D97-AF65-F5344CB8AC3E}">
        <p14:creationId xmlns:p14="http://schemas.microsoft.com/office/powerpoint/2010/main" val="1007137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lstStyle/>
          <a:p>
            <a:r>
              <a:rPr lang="en-US" b="1" dirty="0" smtClean="0"/>
              <a:t>Our Weekly Contribution</a:t>
            </a:r>
            <a:endParaRPr lang="en-US" b="1" dirty="0"/>
          </a:p>
        </p:txBody>
      </p:sp>
      <p:sp>
        <p:nvSpPr>
          <p:cNvPr id="3" name="Subtitle 2"/>
          <p:cNvSpPr>
            <a:spLocks noGrp="1"/>
          </p:cNvSpPr>
          <p:nvPr>
            <p:ph type="subTitle" idx="1"/>
          </p:nvPr>
        </p:nvSpPr>
        <p:spPr>
          <a:xfrm>
            <a:off x="1371600" y="1905000"/>
            <a:ext cx="6400800" cy="1752600"/>
          </a:xfrm>
        </p:spPr>
        <p:txBody>
          <a:bodyPr/>
          <a:lstStyle/>
          <a:p>
            <a:r>
              <a:rPr lang="en-US" dirty="0" smtClean="0">
                <a:solidFill>
                  <a:schemeClr val="tx1"/>
                </a:solidFill>
              </a:rPr>
              <a:t>Are We Giving As We Should?</a:t>
            </a:r>
            <a:endParaRPr lang="en-US" dirty="0">
              <a:solidFill>
                <a:schemeClr val="tx1"/>
              </a:solidFill>
            </a:endParaRPr>
          </a:p>
        </p:txBody>
      </p:sp>
      <p:pic>
        <p:nvPicPr>
          <p:cNvPr id="1030" name="Picture 6" descr="http://www.stmscranton.org/Website%20Images/CollectionPlat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3048000"/>
            <a:ext cx="4800600" cy="3200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013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How were these funds raised?</a:t>
            </a:r>
            <a:endParaRPr lang="en-US" b="1" i="1" dirty="0"/>
          </a:p>
        </p:txBody>
      </p:sp>
      <p:sp>
        <p:nvSpPr>
          <p:cNvPr id="3" name="Content Placeholder 2"/>
          <p:cNvSpPr>
            <a:spLocks noGrp="1"/>
          </p:cNvSpPr>
          <p:nvPr>
            <p:ph idx="1"/>
          </p:nvPr>
        </p:nvSpPr>
        <p:spPr/>
        <p:txBody>
          <a:bodyPr>
            <a:normAutofit/>
          </a:bodyPr>
          <a:lstStyle/>
          <a:p>
            <a:pPr marL="0" indent="0">
              <a:buNone/>
            </a:pPr>
            <a:r>
              <a:rPr lang="en-US" dirty="0" smtClean="0"/>
              <a:t>  Now concerning the collection for the saints,    as I have given </a:t>
            </a:r>
            <a:r>
              <a:rPr lang="en-US" dirty="0" smtClean="0">
                <a:solidFill>
                  <a:srgbClr val="FF0000"/>
                </a:solidFill>
              </a:rPr>
              <a:t>orders</a:t>
            </a:r>
            <a:r>
              <a:rPr lang="en-US" dirty="0" smtClean="0"/>
              <a:t> to the </a:t>
            </a:r>
            <a:r>
              <a:rPr lang="en-US" dirty="0" smtClean="0">
                <a:solidFill>
                  <a:srgbClr val="FF0000"/>
                </a:solidFill>
              </a:rPr>
              <a:t>churches</a:t>
            </a:r>
            <a:r>
              <a:rPr lang="en-US" dirty="0" smtClean="0"/>
              <a:t> of Galatia, so you </a:t>
            </a:r>
            <a:r>
              <a:rPr lang="en-US" dirty="0" smtClean="0">
                <a:solidFill>
                  <a:srgbClr val="FF0000"/>
                </a:solidFill>
              </a:rPr>
              <a:t>must do </a:t>
            </a:r>
            <a:r>
              <a:rPr lang="en-US" dirty="0" smtClean="0"/>
              <a:t>also: </a:t>
            </a:r>
          </a:p>
          <a:p>
            <a:pPr marL="0" indent="0">
              <a:buNone/>
            </a:pPr>
            <a:r>
              <a:rPr lang="en-US" dirty="0" smtClean="0"/>
              <a:t>  </a:t>
            </a:r>
            <a:r>
              <a:rPr lang="en-US" dirty="0" smtClean="0">
                <a:solidFill>
                  <a:srgbClr val="FF0000"/>
                </a:solidFill>
              </a:rPr>
              <a:t>On the first day of the week </a:t>
            </a:r>
            <a:r>
              <a:rPr lang="en-US" dirty="0" smtClean="0"/>
              <a:t>let </a:t>
            </a:r>
            <a:r>
              <a:rPr lang="en-US" dirty="0" smtClean="0">
                <a:solidFill>
                  <a:srgbClr val="FF0000"/>
                </a:solidFill>
              </a:rPr>
              <a:t>each one of you lay something aside</a:t>
            </a:r>
            <a:r>
              <a:rPr lang="en-US" dirty="0" smtClean="0"/>
              <a:t>, storing up as he may prosper, that there be no collections when I come.</a:t>
            </a:r>
          </a:p>
          <a:p>
            <a:pPr marL="0" indent="0" algn="r">
              <a:buNone/>
            </a:pPr>
            <a:r>
              <a:rPr lang="en-US" dirty="0" smtClean="0"/>
              <a:t>1 Corinthians 16:1-2</a:t>
            </a:r>
          </a:p>
        </p:txBody>
      </p:sp>
    </p:spTree>
    <p:extLst>
      <p:ext uri="{BB962C8B-B14F-4D97-AF65-F5344CB8AC3E}">
        <p14:creationId xmlns:p14="http://schemas.microsoft.com/office/powerpoint/2010/main" val="18594518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New Testament Leaves the Amount Given Up To the Christian</a:t>
            </a:r>
            <a:endParaRPr lang="en-US" b="1" dirty="0"/>
          </a:p>
        </p:txBody>
      </p:sp>
      <p:sp>
        <p:nvSpPr>
          <p:cNvPr id="3" name="Content Placeholder 2"/>
          <p:cNvSpPr>
            <a:spLocks noGrp="1"/>
          </p:cNvSpPr>
          <p:nvPr>
            <p:ph idx="1"/>
          </p:nvPr>
        </p:nvSpPr>
        <p:spPr>
          <a:xfrm>
            <a:off x="457200" y="1828800"/>
            <a:ext cx="8229600" cy="4297363"/>
          </a:xfrm>
        </p:spPr>
        <p:txBody>
          <a:bodyPr/>
          <a:lstStyle/>
          <a:p>
            <a:r>
              <a:rPr lang="en-US" b="1" dirty="0" smtClean="0"/>
              <a:t>We are to give as we have prospered</a:t>
            </a:r>
          </a:p>
          <a:p>
            <a:pPr lvl="1"/>
            <a:r>
              <a:rPr lang="en-US" dirty="0" smtClean="0"/>
              <a:t>1 Corinthians 16:2</a:t>
            </a:r>
          </a:p>
          <a:p>
            <a:r>
              <a:rPr lang="en-US" b="1" dirty="0" smtClean="0"/>
              <a:t>We are to give as we purpose in our heart</a:t>
            </a:r>
          </a:p>
          <a:p>
            <a:pPr lvl="1"/>
            <a:r>
              <a:rPr lang="en-US" dirty="0" smtClean="0"/>
              <a:t>2 Corinthians 9:7</a:t>
            </a:r>
            <a:endParaRPr lang="en-US" dirty="0"/>
          </a:p>
        </p:txBody>
      </p:sp>
      <p:sp>
        <p:nvSpPr>
          <p:cNvPr id="4" name="Oval 3"/>
          <p:cNvSpPr/>
          <p:nvPr/>
        </p:nvSpPr>
        <p:spPr>
          <a:xfrm>
            <a:off x="3657600" y="2819400"/>
            <a:ext cx="4495800" cy="381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4191000" y="3541455"/>
            <a:ext cx="3429000" cy="2554545"/>
          </a:xfrm>
          <a:prstGeom prst="rect">
            <a:avLst/>
          </a:prstGeom>
          <a:noFill/>
        </p:spPr>
        <p:txBody>
          <a:bodyPr wrap="square" rtlCol="0">
            <a:spAutoFit/>
          </a:bodyPr>
          <a:lstStyle/>
          <a:p>
            <a:pPr algn="ctr"/>
            <a:r>
              <a:rPr lang="en-US" sz="3200" b="1" dirty="0" smtClean="0">
                <a:solidFill>
                  <a:schemeClr val="bg1"/>
                </a:solidFill>
              </a:rPr>
              <a:t>This does not mean God doesn’t care about the amount we are giving!</a:t>
            </a:r>
            <a:endParaRPr lang="en-US" sz="3200" b="1" dirty="0">
              <a:solidFill>
                <a:schemeClr val="bg1"/>
              </a:solidFill>
            </a:endParaRPr>
          </a:p>
        </p:txBody>
      </p:sp>
    </p:spTree>
    <p:extLst>
      <p:ext uri="{BB962C8B-B14F-4D97-AF65-F5344CB8AC3E}">
        <p14:creationId xmlns:p14="http://schemas.microsoft.com/office/powerpoint/2010/main" val="157497340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heel(1)">
                                      <p:cBhvr>
                                        <p:cTn id="23" dur="1000"/>
                                        <p:tgtEl>
                                          <p:spTgt spid="4"/>
                                        </p:tgtEl>
                                      </p:cBhvr>
                                    </p:animEffect>
                                  </p:childTnLst>
                                </p:cTn>
                              </p:par>
                            </p:childTnLst>
                          </p:cTn>
                        </p:par>
                        <p:par>
                          <p:cTn id="24" fill="hold">
                            <p:stCondLst>
                              <p:cond delay="1000"/>
                            </p:stCondLst>
                            <p:childTnLst>
                              <p:par>
                                <p:cTn id="25" presetID="53" presetClass="entr" presetSubtype="16" fill="hold" grpId="0" nodeType="after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p:cTn id="27" dur="500" fill="hold"/>
                                        <p:tgtEl>
                                          <p:spTgt spid="5"/>
                                        </p:tgtEl>
                                        <p:attrNameLst>
                                          <p:attrName>ppt_w</p:attrName>
                                        </p:attrNameLst>
                                      </p:cBhvr>
                                      <p:tavLst>
                                        <p:tav tm="0">
                                          <p:val>
                                            <p:fltVal val="0"/>
                                          </p:val>
                                        </p:tav>
                                        <p:tav tm="100000">
                                          <p:val>
                                            <p:strVal val="#ppt_w"/>
                                          </p:val>
                                        </p:tav>
                                      </p:tavLst>
                                    </p:anim>
                                    <p:anim calcmode="lin" valueType="num">
                                      <p:cBhvr>
                                        <p:cTn id="28" dur="500" fill="hold"/>
                                        <p:tgtEl>
                                          <p:spTgt spid="5"/>
                                        </p:tgtEl>
                                        <p:attrNameLst>
                                          <p:attrName>ppt_h</p:attrName>
                                        </p:attrNameLst>
                                      </p:cBhvr>
                                      <p:tavLst>
                                        <p:tav tm="0">
                                          <p:val>
                                            <p:fltVal val="0"/>
                                          </p:val>
                                        </p:tav>
                                        <p:tav tm="100000">
                                          <p:val>
                                            <p:strVal val="#ppt_h"/>
                                          </p:val>
                                        </p:tav>
                                      </p:tavLst>
                                    </p:anim>
                                    <p:animEffect transition="in" filter="fade">
                                      <p:cBhvr>
                                        <p:cTn id="2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bg1"/>
                </a:solidFill>
              </a:rPr>
              <a:t>1. God Must Come First In Our Life</a:t>
            </a:r>
            <a:endParaRPr lang="en-US" b="1" dirty="0">
              <a:solidFill>
                <a:schemeClr val="bg1"/>
              </a:solidFill>
            </a:endParaRPr>
          </a:p>
        </p:txBody>
      </p:sp>
      <p:sp>
        <p:nvSpPr>
          <p:cNvPr id="3" name="Content Placeholder 2"/>
          <p:cNvSpPr>
            <a:spLocks noGrp="1"/>
          </p:cNvSpPr>
          <p:nvPr>
            <p:ph idx="1"/>
          </p:nvPr>
        </p:nvSpPr>
        <p:spPr/>
        <p:txBody>
          <a:bodyPr/>
          <a:lstStyle/>
          <a:p>
            <a:r>
              <a:rPr lang="en-US" b="1" dirty="0" smtClean="0">
                <a:solidFill>
                  <a:schemeClr val="bg1"/>
                </a:solidFill>
              </a:rPr>
              <a:t>Children of Israel were to give God the “First Fruits.”</a:t>
            </a:r>
            <a:endParaRPr lang="en-US" dirty="0" smtClean="0">
              <a:solidFill>
                <a:schemeClr val="bg1"/>
              </a:solidFill>
            </a:endParaRPr>
          </a:p>
          <a:p>
            <a:pPr lvl="1"/>
            <a:r>
              <a:rPr lang="en-US" sz="3200" dirty="0" smtClean="0">
                <a:solidFill>
                  <a:schemeClr val="bg1"/>
                </a:solidFill>
              </a:rPr>
              <a:t>Ex. 23:19; Deut. 26:2; Neh. 10:35-37</a:t>
            </a:r>
          </a:p>
          <a:p>
            <a:r>
              <a:rPr lang="en-US" b="1" dirty="0" smtClean="0">
                <a:solidFill>
                  <a:schemeClr val="bg1"/>
                </a:solidFill>
              </a:rPr>
              <a:t>An acknowledgement and thanksgiving for God’s provisions and blessings. </a:t>
            </a:r>
          </a:p>
          <a:p>
            <a:endParaRPr lang="en-US" sz="800" b="1" dirty="0" smtClean="0">
              <a:solidFill>
                <a:schemeClr val="bg1"/>
              </a:solidFill>
            </a:endParaRPr>
          </a:p>
          <a:p>
            <a:r>
              <a:rPr lang="en-US" b="1" dirty="0" smtClean="0">
                <a:solidFill>
                  <a:srgbClr val="FFFF00"/>
                </a:solidFill>
              </a:rPr>
              <a:t>What does God get from us - the “first fruits” or the “left-overs”?</a:t>
            </a:r>
            <a:endParaRPr lang="en-US" b="1" dirty="0">
              <a:solidFill>
                <a:srgbClr val="FFFF00"/>
              </a:solidFill>
            </a:endParaRPr>
          </a:p>
        </p:txBody>
      </p:sp>
    </p:spTree>
    <p:extLst>
      <p:ext uri="{BB962C8B-B14F-4D97-AF65-F5344CB8AC3E}">
        <p14:creationId xmlns:p14="http://schemas.microsoft.com/office/powerpoint/2010/main" val="113223940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bg1"/>
                </a:solidFill>
              </a:rPr>
              <a:t>1. God Must Come First In Our Life</a:t>
            </a:r>
            <a:endParaRPr lang="en-US" b="1" dirty="0">
              <a:solidFill>
                <a:schemeClr val="bg1"/>
              </a:solidFill>
            </a:endParaRPr>
          </a:p>
        </p:txBody>
      </p:sp>
      <p:sp>
        <p:nvSpPr>
          <p:cNvPr id="3" name="Content Placeholder 2"/>
          <p:cNvSpPr>
            <a:spLocks noGrp="1"/>
          </p:cNvSpPr>
          <p:nvPr>
            <p:ph idx="1"/>
          </p:nvPr>
        </p:nvSpPr>
        <p:spPr/>
        <p:txBody>
          <a:bodyPr>
            <a:normAutofit/>
          </a:bodyPr>
          <a:lstStyle/>
          <a:p>
            <a:r>
              <a:rPr lang="en-US" b="1" dirty="0" smtClean="0">
                <a:solidFill>
                  <a:schemeClr val="bg1"/>
                </a:solidFill>
              </a:rPr>
              <a:t>Haggai 1:2-9</a:t>
            </a:r>
          </a:p>
          <a:p>
            <a:r>
              <a:rPr lang="en-US" b="1" dirty="0" smtClean="0">
                <a:solidFill>
                  <a:schemeClr val="bg1"/>
                </a:solidFill>
              </a:rPr>
              <a:t>They had abandoned the Temple of God to focus on themselves.</a:t>
            </a:r>
          </a:p>
          <a:p>
            <a:r>
              <a:rPr lang="en-US" b="1" dirty="0" smtClean="0">
                <a:solidFill>
                  <a:schemeClr val="bg1"/>
                </a:solidFill>
              </a:rPr>
              <a:t>They lived in nice houses while the Temple lay in disrepair. </a:t>
            </a:r>
          </a:p>
          <a:p>
            <a:endParaRPr lang="en-US" sz="800" b="1" dirty="0" smtClean="0">
              <a:solidFill>
                <a:schemeClr val="bg1"/>
              </a:solidFill>
            </a:endParaRPr>
          </a:p>
          <a:p>
            <a:r>
              <a:rPr lang="en-US" b="1" dirty="0" smtClean="0">
                <a:solidFill>
                  <a:srgbClr val="FFFF00"/>
                </a:solidFill>
              </a:rPr>
              <a:t>What percentage of our income is spent on our comfort, entertainment, luxuries as opposed to our weekly contribution?</a:t>
            </a:r>
            <a:endParaRPr lang="en-US" b="1" dirty="0">
              <a:solidFill>
                <a:srgbClr val="FFFF00"/>
              </a:solidFill>
            </a:endParaRPr>
          </a:p>
        </p:txBody>
      </p:sp>
    </p:spTree>
    <p:extLst>
      <p:ext uri="{BB962C8B-B14F-4D97-AF65-F5344CB8AC3E}">
        <p14:creationId xmlns:p14="http://schemas.microsoft.com/office/powerpoint/2010/main" val="2225605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bg1"/>
                </a:solidFill>
              </a:rPr>
              <a:t>2. We Can Rob God</a:t>
            </a:r>
            <a:endParaRPr lang="en-US" b="1" dirty="0">
              <a:solidFill>
                <a:schemeClr val="bg1"/>
              </a:solidFill>
            </a:endParaRPr>
          </a:p>
        </p:txBody>
      </p:sp>
      <p:sp>
        <p:nvSpPr>
          <p:cNvPr id="3" name="Content Placeholder 2"/>
          <p:cNvSpPr>
            <a:spLocks noGrp="1"/>
          </p:cNvSpPr>
          <p:nvPr>
            <p:ph idx="1"/>
          </p:nvPr>
        </p:nvSpPr>
        <p:spPr/>
        <p:txBody>
          <a:bodyPr>
            <a:normAutofit/>
          </a:bodyPr>
          <a:lstStyle/>
          <a:p>
            <a:r>
              <a:rPr lang="en-US" b="1" dirty="0" smtClean="0">
                <a:solidFill>
                  <a:schemeClr val="bg1"/>
                </a:solidFill>
              </a:rPr>
              <a:t>Malachi 3:8-10</a:t>
            </a:r>
          </a:p>
          <a:p>
            <a:r>
              <a:rPr lang="en-US" b="1" dirty="0" smtClean="0">
                <a:solidFill>
                  <a:schemeClr val="bg1"/>
                </a:solidFill>
              </a:rPr>
              <a:t>They were robbing God by failing to give Him what was rightfully His.</a:t>
            </a:r>
          </a:p>
          <a:p>
            <a:r>
              <a:rPr lang="en-US" b="1" dirty="0" smtClean="0">
                <a:solidFill>
                  <a:schemeClr val="bg1"/>
                </a:solidFill>
              </a:rPr>
              <a:t>They were “cursed with a curse.” </a:t>
            </a:r>
          </a:p>
          <a:p>
            <a:endParaRPr lang="en-US" sz="800" b="1" dirty="0" smtClean="0">
              <a:solidFill>
                <a:schemeClr val="bg1"/>
              </a:solidFill>
            </a:endParaRPr>
          </a:p>
          <a:p>
            <a:r>
              <a:rPr lang="en-US" b="1" dirty="0" smtClean="0">
                <a:solidFill>
                  <a:srgbClr val="FFFF00"/>
                </a:solidFill>
              </a:rPr>
              <a:t>Are we robbing God, even though we are putting something in the collection plate?</a:t>
            </a:r>
            <a:endParaRPr lang="en-US" b="1" dirty="0">
              <a:solidFill>
                <a:srgbClr val="FFFF00"/>
              </a:solidFill>
            </a:endParaRPr>
          </a:p>
        </p:txBody>
      </p:sp>
    </p:spTree>
    <p:extLst>
      <p:ext uri="{BB962C8B-B14F-4D97-AF65-F5344CB8AC3E}">
        <p14:creationId xmlns:p14="http://schemas.microsoft.com/office/powerpoint/2010/main" val="2248049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bg1"/>
                </a:solidFill>
              </a:rPr>
              <a:t>3. We Are Under A Better Covenant</a:t>
            </a:r>
            <a:endParaRPr lang="en-US" b="1" dirty="0">
              <a:solidFill>
                <a:schemeClr val="bg1"/>
              </a:solidFill>
            </a:endParaRPr>
          </a:p>
        </p:txBody>
      </p:sp>
      <p:sp>
        <p:nvSpPr>
          <p:cNvPr id="3" name="Content Placeholder 2"/>
          <p:cNvSpPr>
            <a:spLocks noGrp="1"/>
          </p:cNvSpPr>
          <p:nvPr>
            <p:ph idx="1"/>
          </p:nvPr>
        </p:nvSpPr>
        <p:spPr/>
        <p:txBody>
          <a:bodyPr>
            <a:normAutofit/>
          </a:bodyPr>
          <a:lstStyle/>
          <a:p>
            <a:r>
              <a:rPr lang="en-US" b="1" dirty="0" smtClean="0">
                <a:solidFill>
                  <a:schemeClr val="bg1"/>
                </a:solidFill>
              </a:rPr>
              <a:t>The Children of Israel were commanded to tithe</a:t>
            </a:r>
            <a:endParaRPr lang="en-US" dirty="0" smtClean="0">
              <a:solidFill>
                <a:schemeClr val="bg1"/>
              </a:solidFill>
            </a:endParaRPr>
          </a:p>
          <a:p>
            <a:pPr lvl="1"/>
            <a:r>
              <a:rPr lang="en-US" sz="3200" dirty="0" smtClean="0">
                <a:solidFill>
                  <a:schemeClr val="bg1"/>
                </a:solidFill>
              </a:rPr>
              <a:t>Lev. 27:30-33; Num. 18:21-32; Deut. 12</a:t>
            </a:r>
          </a:p>
          <a:p>
            <a:endParaRPr lang="en-US" sz="800" b="1" dirty="0" smtClean="0">
              <a:solidFill>
                <a:schemeClr val="bg1"/>
              </a:solidFill>
            </a:endParaRPr>
          </a:p>
          <a:p>
            <a:r>
              <a:rPr lang="en-US" b="1" dirty="0" smtClean="0">
                <a:solidFill>
                  <a:schemeClr val="bg1"/>
                </a:solidFill>
              </a:rPr>
              <a:t>Tithing is giving ten percent. </a:t>
            </a:r>
          </a:p>
          <a:p>
            <a:r>
              <a:rPr lang="en-US" b="1" dirty="0" smtClean="0">
                <a:solidFill>
                  <a:schemeClr val="bg1"/>
                </a:solidFill>
              </a:rPr>
              <a:t>Sometimes Christians use the 10% figure as a “measuring stick” for their giving, but this isn’t always an accurate calculation.</a:t>
            </a:r>
          </a:p>
        </p:txBody>
      </p:sp>
    </p:spTree>
    <p:extLst>
      <p:ext uri="{BB962C8B-B14F-4D97-AF65-F5344CB8AC3E}">
        <p14:creationId xmlns:p14="http://schemas.microsoft.com/office/powerpoint/2010/main" val="671774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fontScale="85000" lnSpcReduction="10000"/>
          </a:bodyPr>
          <a:lstStyle/>
          <a:p>
            <a:pPr marL="0" indent="0">
              <a:buNone/>
            </a:pPr>
            <a:r>
              <a:rPr lang="en-US" dirty="0" smtClean="0"/>
              <a:t>     It </a:t>
            </a:r>
            <a:r>
              <a:rPr lang="en-US" dirty="0"/>
              <a:t>isn’t within the scope of this author’s knowledge or wisdom to create an absolute standard for every individual’s calculation of prosperity. But given that the Old Testament worthies based their tithe on “all” they possessed, can we calculate our prosperity only on our “take home” pay, after insurances, taxes, retirement investments and the like are subtracted? Do we logically exclude investment income, including interest, dividends, capital gains and other various profits?</a:t>
            </a:r>
          </a:p>
          <a:p>
            <a:pPr marL="0" indent="0">
              <a:buNone/>
            </a:pPr>
            <a:r>
              <a:rPr lang="en-US" dirty="0" smtClean="0"/>
              <a:t>     Again</a:t>
            </a:r>
            <a:r>
              <a:rPr lang="en-US" dirty="0"/>
              <a:t>, trying to merely create a program for what I “owe” is counterproductive, since it may strip the gift of its love component. But, on the other hand, we are sometimes thoughtless about the true “basis” for calculating what is reasonably expected of us</a:t>
            </a:r>
            <a:r>
              <a:rPr lang="en-US" dirty="0" smtClean="0"/>
              <a:t>.</a:t>
            </a:r>
          </a:p>
          <a:p>
            <a:pPr marL="0" indent="0" algn="r">
              <a:buNone/>
            </a:pPr>
            <a:endParaRPr lang="en-US" sz="900" dirty="0" smtClean="0"/>
          </a:p>
          <a:p>
            <a:pPr marL="0" indent="0" algn="r">
              <a:buNone/>
            </a:pPr>
            <a:r>
              <a:rPr lang="en-US" sz="2800" dirty="0" smtClean="0"/>
              <a:t>Randy </a:t>
            </a:r>
            <a:r>
              <a:rPr lang="en-US" sz="2800" dirty="0" err="1" smtClean="0"/>
              <a:t>Blackaby</a:t>
            </a:r>
            <a:r>
              <a:rPr lang="en-US" sz="2800" dirty="0" smtClean="0"/>
              <a:t>, </a:t>
            </a:r>
            <a:r>
              <a:rPr lang="en-US" sz="2800" i="1" dirty="0" smtClean="0"/>
              <a:t>Blessed To Bless</a:t>
            </a:r>
            <a:r>
              <a:rPr lang="en-US" sz="2800" dirty="0" smtClean="0"/>
              <a:t>, pages 84-85</a:t>
            </a:r>
            <a:endParaRPr lang="en-US" sz="2800" dirty="0"/>
          </a:p>
          <a:p>
            <a:pPr marL="0" indent="0">
              <a:buNone/>
            </a:pPr>
            <a:endParaRPr lang="en-US" dirty="0"/>
          </a:p>
        </p:txBody>
      </p:sp>
    </p:spTree>
    <p:extLst>
      <p:ext uri="{BB962C8B-B14F-4D97-AF65-F5344CB8AC3E}">
        <p14:creationId xmlns:p14="http://schemas.microsoft.com/office/powerpoint/2010/main" val="2327746807"/>
      </p:ext>
    </p:extLst>
  </p:cSld>
  <p:clrMapOvr>
    <a:masterClrMapping/>
  </p:clrMapOvr>
  <p:transition spd="slow">
    <p:cove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bg1"/>
                </a:solidFill>
              </a:rPr>
              <a:t>3. We Are Under A Better Covenant</a:t>
            </a:r>
            <a:endParaRPr lang="en-US" b="1" dirty="0">
              <a:solidFill>
                <a:schemeClr val="bg1"/>
              </a:solidFill>
            </a:endParaRPr>
          </a:p>
        </p:txBody>
      </p:sp>
      <p:sp>
        <p:nvSpPr>
          <p:cNvPr id="3" name="Content Placeholder 2"/>
          <p:cNvSpPr>
            <a:spLocks noGrp="1"/>
          </p:cNvSpPr>
          <p:nvPr>
            <p:ph idx="1"/>
          </p:nvPr>
        </p:nvSpPr>
        <p:spPr/>
        <p:txBody>
          <a:bodyPr>
            <a:normAutofit/>
          </a:bodyPr>
          <a:lstStyle/>
          <a:p>
            <a:r>
              <a:rPr lang="en-US" b="1" dirty="0" smtClean="0">
                <a:solidFill>
                  <a:schemeClr val="bg1"/>
                </a:solidFill>
              </a:rPr>
              <a:t>Christians are serving God under a better covenant than the Children of Israel</a:t>
            </a:r>
            <a:endParaRPr lang="en-US" dirty="0" smtClean="0">
              <a:solidFill>
                <a:schemeClr val="bg1"/>
              </a:solidFill>
            </a:endParaRPr>
          </a:p>
          <a:p>
            <a:pPr lvl="1"/>
            <a:r>
              <a:rPr lang="en-US" sz="3200" dirty="0" smtClean="0">
                <a:solidFill>
                  <a:schemeClr val="bg1"/>
                </a:solidFill>
              </a:rPr>
              <a:t>Heb. 8:6, 9:23, 10:10, 19-23</a:t>
            </a:r>
          </a:p>
          <a:p>
            <a:endParaRPr lang="en-US" sz="800" b="1" dirty="0" smtClean="0">
              <a:solidFill>
                <a:schemeClr val="bg1"/>
              </a:solidFill>
            </a:endParaRPr>
          </a:p>
          <a:p>
            <a:r>
              <a:rPr lang="en-US" b="1" dirty="0" smtClean="0">
                <a:solidFill>
                  <a:schemeClr val="bg1"/>
                </a:solidFill>
              </a:rPr>
              <a:t>We are not commanded to give a specific amount, but to give bountifully, cheerfully, and as we purpose in our heart (2 Cor. 9:6-7).</a:t>
            </a:r>
          </a:p>
        </p:txBody>
      </p:sp>
      <p:sp>
        <p:nvSpPr>
          <p:cNvPr id="4" name="Oval 3"/>
          <p:cNvSpPr/>
          <p:nvPr/>
        </p:nvSpPr>
        <p:spPr>
          <a:xfrm>
            <a:off x="2971800" y="1905000"/>
            <a:ext cx="5181600" cy="4724400"/>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3429000" y="2590800"/>
            <a:ext cx="4267200" cy="3539430"/>
          </a:xfrm>
          <a:prstGeom prst="rect">
            <a:avLst/>
          </a:prstGeom>
          <a:noFill/>
        </p:spPr>
        <p:txBody>
          <a:bodyPr wrap="square" rtlCol="0">
            <a:spAutoFit/>
          </a:bodyPr>
          <a:lstStyle/>
          <a:p>
            <a:pPr algn="ctr"/>
            <a:r>
              <a:rPr lang="en-US" sz="3200" b="1" dirty="0" smtClean="0">
                <a:solidFill>
                  <a:srgbClr val="002060"/>
                </a:solidFill>
              </a:rPr>
              <a:t>  If we are under a better covenant, why would we feel comfortable giving less than what was required under the old covenant?</a:t>
            </a:r>
            <a:endParaRPr lang="en-US" sz="3200" b="1" dirty="0">
              <a:solidFill>
                <a:srgbClr val="002060"/>
              </a:solidFill>
            </a:endParaRPr>
          </a:p>
        </p:txBody>
      </p:sp>
    </p:spTree>
    <p:extLst>
      <p:ext uri="{BB962C8B-B14F-4D97-AF65-F5344CB8AC3E}">
        <p14:creationId xmlns:p14="http://schemas.microsoft.com/office/powerpoint/2010/main" val="401423023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heel(1)">
                                      <p:cBhvr>
                                        <p:cTn id="20" dur="1000"/>
                                        <p:tgtEl>
                                          <p:spTgt spid="4"/>
                                        </p:tgtEl>
                                      </p:cBhvr>
                                    </p:animEffect>
                                  </p:childTnLst>
                                </p:cTn>
                              </p:par>
                            </p:childTnLst>
                          </p:cTn>
                        </p:par>
                        <p:par>
                          <p:cTn id="21" fill="hold">
                            <p:stCondLst>
                              <p:cond delay="1000"/>
                            </p:stCondLst>
                            <p:childTnLst>
                              <p:par>
                                <p:cTn id="22" presetID="53" presetClass="entr" presetSubtype="16" fill="hold" grpId="0" nodeType="after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p:cTn id="24" dur="500" fill="hold"/>
                                        <p:tgtEl>
                                          <p:spTgt spid="5"/>
                                        </p:tgtEl>
                                        <p:attrNameLst>
                                          <p:attrName>ppt_w</p:attrName>
                                        </p:attrNameLst>
                                      </p:cBhvr>
                                      <p:tavLst>
                                        <p:tav tm="0">
                                          <p:val>
                                            <p:fltVal val="0"/>
                                          </p:val>
                                        </p:tav>
                                        <p:tav tm="100000">
                                          <p:val>
                                            <p:strVal val="#ppt_w"/>
                                          </p:val>
                                        </p:tav>
                                      </p:tavLst>
                                    </p:anim>
                                    <p:anim calcmode="lin" valueType="num">
                                      <p:cBhvr>
                                        <p:cTn id="25" dur="500" fill="hold"/>
                                        <p:tgtEl>
                                          <p:spTgt spid="5"/>
                                        </p:tgtEl>
                                        <p:attrNameLst>
                                          <p:attrName>ppt_h</p:attrName>
                                        </p:attrNameLst>
                                      </p:cBhvr>
                                      <p:tavLst>
                                        <p:tav tm="0">
                                          <p:val>
                                            <p:fltVal val="0"/>
                                          </p:val>
                                        </p:tav>
                                        <p:tav tm="100000">
                                          <p:val>
                                            <p:strVal val="#ppt_h"/>
                                          </p:val>
                                        </p:tav>
                                      </p:tavLst>
                                    </p:anim>
                                    <p:animEffect transition="in" filter="fade">
                                      <p:cBhvr>
                                        <p:cTn id="2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 name="pasted-image.pdf"/>
          <p:cNvPicPr/>
          <p:nvPr/>
        </p:nvPicPr>
        <p:blipFill>
          <a:blip r:embed="rId2">
            <a:extLst/>
          </a:blip>
          <a:stretch>
            <a:fillRect/>
          </a:stretch>
        </p:blipFill>
        <p:spPr>
          <a:xfrm>
            <a:off x="-412494" y="-406002"/>
            <a:ext cx="9968014" cy="7702556"/>
          </a:xfrm>
          <a:prstGeom prst="rect">
            <a:avLst/>
          </a:prstGeom>
          <a:ln w="12700">
            <a:miter lim="400000"/>
          </a:ln>
        </p:spPr>
      </p:pic>
    </p:spTree>
    <p:extLst>
      <p:ext uri="{BB962C8B-B14F-4D97-AF65-F5344CB8AC3E}">
        <p14:creationId xmlns:p14="http://schemas.microsoft.com/office/powerpoint/2010/main" val="3513666849"/>
      </p:ext>
    </p:extLst>
  </p:cSld>
  <p:clrMapOvr>
    <a:masterClrMapping/>
  </p:clrMapOvr>
  <p:transition spd="slow">
    <p:cov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 name="pasted-image.pdf"/>
          <p:cNvPicPr/>
          <p:nvPr/>
        </p:nvPicPr>
        <p:blipFill>
          <a:blip r:embed="rId2">
            <a:extLst/>
          </a:blip>
          <a:stretch>
            <a:fillRect/>
          </a:stretch>
        </p:blipFill>
        <p:spPr>
          <a:xfrm>
            <a:off x="-479339" y="-408424"/>
            <a:ext cx="10017418" cy="7740733"/>
          </a:xfrm>
          <a:prstGeom prst="rect">
            <a:avLst/>
          </a:prstGeom>
          <a:ln w="12700">
            <a:miter lim="400000"/>
          </a:ln>
        </p:spPr>
      </p:pic>
    </p:spTree>
    <p:extLst>
      <p:ext uri="{BB962C8B-B14F-4D97-AF65-F5344CB8AC3E}">
        <p14:creationId xmlns:p14="http://schemas.microsoft.com/office/powerpoint/2010/main" val="1170938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a:ln>
            <a:solidFill>
              <a:schemeClr val="tx1"/>
            </a:solidFill>
          </a:ln>
        </p:spPr>
        <p:txBody>
          <a:bodyPr/>
          <a:lstStyle/>
          <a:p>
            <a:r>
              <a:rPr lang="en-US" b="1" dirty="0" smtClean="0">
                <a:solidFill>
                  <a:schemeClr val="bg1"/>
                </a:solidFill>
              </a:rPr>
              <a:t>Why Talk About This Subject?</a:t>
            </a:r>
            <a:endParaRPr lang="en-US" b="1" dirty="0">
              <a:solidFill>
                <a:schemeClr val="bg1"/>
              </a:solidFill>
            </a:endParaRPr>
          </a:p>
        </p:txBody>
      </p:sp>
      <p:sp>
        <p:nvSpPr>
          <p:cNvPr id="4" name="Content Placeholder 3"/>
          <p:cNvSpPr>
            <a:spLocks noGrp="1"/>
          </p:cNvSpPr>
          <p:nvPr>
            <p:ph sz="half" idx="1"/>
          </p:nvPr>
        </p:nvSpPr>
        <p:spPr>
          <a:xfrm>
            <a:off x="457200" y="1722437"/>
            <a:ext cx="4038600" cy="4525963"/>
          </a:xfrm>
        </p:spPr>
        <p:txBody>
          <a:bodyPr>
            <a:normAutofit lnSpcReduction="10000"/>
          </a:bodyPr>
          <a:lstStyle/>
          <a:p>
            <a:r>
              <a:rPr lang="en-US" b="1" dirty="0" smtClean="0">
                <a:solidFill>
                  <a:srgbClr val="002060"/>
                </a:solidFill>
              </a:rPr>
              <a:t>Temptation to avoid sermons like this:</a:t>
            </a:r>
          </a:p>
          <a:p>
            <a:endParaRPr lang="en-US" sz="800" dirty="0" smtClean="0"/>
          </a:p>
          <a:p>
            <a:pPr marL="514350" indent="-514350">
              <a:buFont typeface="+mj-lt"/>
              <a:buAutoNum type="arabicPeriod"/>
            </a:pPr>
            <a:r>
              <a:rPr lang="en-US" dirty="0" smtClean="0"/>
              <a:t>Makes the preacher look greedy.</a:t>
            </a:r>
          </a:p>
          <a:p>
            <a:pPr marL="514350" indent="-514350">
              <a:buFont typeface="+mj-lt"/>
              <a:buAutoNum type="arabicPeriod"/>
            </a:pPr>
            <a:r>
              <a:rPr lang="en-US" dirty="0" smtClean="0"/>
              <a:t>Meddles in personal affairs of the members.</a:t>
            </a:r>
          </a:p>
          <a:p>
            <a:pPr marL="514350" indent="-514350">
              <a:buFont typeface="+mj-lt"/>
              <a:buAutoNum type="arabicPeriod"/>
            </a:pPr>
            <a:r>
              <a:rPr lang="en-US" dirty="0" smtClean="0"/>
              <a:t>Sends wrong message to visitors.</a:t>
            </a:r>
            <a:endParaRPr lang="en-US" dirty="0"/>
          </a:p>
        </p:txBody>
      </p:sp>
      <p:sp>
        <p:nvSpPr>
          <p:cNvPr id="5" name="Content Placeholder 4"/>
          <p:cNvSpPr>
            <a:spLocks noGrp="1"/>
          </p:cNvSpPr>
          <p:nvPr>
            <p:ph sz="half" idx="2"/>
          </p:nvPr>
        </p:nvSpPr>
        <p:spPr>
          <a:xfrm>
            <a:off x="4648200" y="1722437"/>
            <a:ext cx="4038600" cy="4525963"/>
          </a:xfrm>
        </p:spPr>
        <p:txBody>
          <a:bodyPr>
            <a:normAutofit lnSpcReduction="10000"/>
          </a:bodyPr>
          <a:lstStyle/>
          <a:p>
            <a:r>
              <a:rPr lang="en-US" b="1" dirty="0" smtClean="0">
                <a:solidFill>
                  <a:srgbClr val="002060"/>
                </a:solidFill>
              </a:rPr>
              <a:t>Sermons like this are needed sometimes:</a:t>
            </a:r>
          </a:p>
          <a:p>
            <a:endParaRPr lang="en-US" sz="900" dirty="0" smtClean="0"/>
          </a:p>
          <a:p>
            <a:pPr marL="514350" indent="-514350">
              <a:buFont typeface="+mj-lt"/>
              <a:buAutoNum type="arabicPeriod"/>
            </a:pPr>
            <a:r>
              <a:rPr lang="en-US" dirty="0" smtClean="0"/>
              <a:t>We have to preach the whole counsel of God.</a:t>
            </a:r>
          </a:p>
          <a:p>
            <a:pPr marL="514350" indent="-514350">
              <a:buFont typeface="+mj-lt"/>
              <a:buAutoNum type="arabicPeriod"/>
            </a:pPr>
            <a:r>
              <a:rPr lang="en-US" dirty="0" smtClean="0"/>
              <a:t>Sometimes members need to hear these kinds of sermons.</a:t>
            </a:r>
          </a:p>
          <a:p>
            <a:pPr marL="514350" indent="-514350">
              <a:buFont typeface="+mj-lt"/>
              <a:buAutoNum type="arabicPeriod"/>
            </a:pPr>
            <a:r>
              <a:rPr lang="en-US" dirty="0" smtClean="0"/>
              <a:t>Visitors need to know why we take up a collection.</a:t>
            </a:r>
          </a:p>
          <a:p>
            <a:endParaRPr lang="en-US" dirty="0"/>
          </a:p>
        </p:txBody>
      </p:sp>
    </p:spTree>
    <p:extLst>
      <p:ext uri="{BB962C8B-B14F-4D97-AF65-F5344CB8AC3E}">
        <p14:creationId xmlns:p14="http://schemas.microsoft.com/office/powerpoint/2010/main" val="7083023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fade">
                                      <p:cBhvr>
                                        <p:cTn id="16" dur="500"/>
                                        <p:tgtEl>
                                          <p:spTgt spid="4">
                                            <p:txEl>
                                              <p:pRg st="3" end="3"/>
                                            </p:txEl>
                                          </p:spTgt>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4">
                                            <p:txEl>
                                              <p:pRg st="4" end="4"/>
                                            </p:txEl>
                                          </p:spTgt>
                                        </p:tgtEl>
                                        <p:attrNameLst>
                                          <p:attrName>style.visibility</p:attrName>
                                        </p:attrNameLst>
                                      </p:cBhvr>
                                      <p:to>
                                        <p:strVal val="visible"/>
                                      </p:to>
                                    </p:set>
                                    <p:animEffect transition="in" filter="fade">
                                      <p:cBhvr>
                                        <p:cTn id="20" dur="500"/>
                                        <p:tgtEl>
                                          <p:spTgt spid="4">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Effect transition="in" filter="fade">
                                      <p:cBhvr>
                                        <p:cTn id="25" dur="500"/>
                                        <p:tgtEl>
                                          <p:spTgt spid="5">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5">
                                            <p:txEl>
                                              <p:pRg st="2" end="2"/>
                                            </p:txEl>
                                          </p:spTgt>
                                        </p:tgtEl>
                                        <p:attrNameLst>
                                          <p:attrName>style.visibility</p:attrName>
                                        </p:attrNameLst>
                                      </p:cBhvr>
                                      <p:to>
                                        <p:strVal val="visible"/>
                                      </p:to>
                                    </p:set>
                                    <p:animEffect transition="in" filter="fade">
                                      <p:cBhvr>
                                        <p:cTn id="30" dur="500"/>
                                        <p:tgtEl>
                                          <p:spTgt spid="5">
                                            <p:txEl>
                                              <p:pRg st="2" end="2"/>
                                            </p:txEl>
                                          </p:spTgt>
                                        </p:tgtEl>
                                      </p:cBhvr>
                                    </p:animEffect>
                                  </p:childTnLst>
                                </p:cTn>
                              </p:par>
                            </p:childTnLst>
                          </p:cTn>
                        </p:par>
                        <p:par>
                          <p:cTn id="31" fill="hold">
                            <p:stCondLst>
                              <p:cond delay="500"/>
                            </p:stCondLst>
                            <p:childTnLst>
                              <p:par>
                                <p:cTn id="32" presetID="10" presetClass="entr" presetSubtype="0" fill="hold" grpId="0" nodeType="afterEffect">
                                  <p:stCondLst>
                                    <p:cond delay="0"/>
                                  </p:stCondLst>
                                  <p:childTnLst>
                                    <p:set>
                                      <p:cBhvr>
                                        <p:cTn id="33" dur="1" fill="hold">
                                          <p:stCondLst>
                                            <p:cond delay="0"/>
                                          </p:stCondLst>
                                        </p:cTn>
                                        <p:tgtEl>
                                          <p:spTgt spid="5">
                                            <p:txEl>
                                              <p:pRg st="3" end="3"/>
                                            </p:txEl>
                                          </p:spTgt>
                                        </p:tgtEl>
                                        <p:attrNameLst>
                                          <p:attrName>style.visibility</p:attrName>
                                        </p:attrNameLst>
                                      </p:cBhvr>
                                      <p:to>
                                        <p:strVal val="visible"/>
                                      </p:to>
                                    </p:set>
                                    <p:animEffect transition="in" filter="fade">
                                      <p:cBhvr>
                                        <p:cTn id="34" dur="500"/>
                                        <p:tgtEl>
                                          <p:spTgt spid="5">
                                            <p:txEl>
                                              <p:pRg st="3" end="3"/>
                                            </p:txEl>
                                          </p:spTgt>
                                        </p:tgtEl>
                                      </p:cBhvr>
                                    </p:animEffect>
                                  </p:childTnLst>
                                </p:cTn>
                              </p:par>
                            </p:childTnLst>
                          </p:cTn>
                        </p:par>
                        <p:par>
                          <p:cTn id="35" fill="hold">
                            <p:stCondLst>
                              <p:cond delay="1000"/>
                            </p:stCondLst>
                            <p:childTnLst>
                              <p:par>
                                <p:cTn id="36" presetID="10" presetClass="entr" presetSubtype="0" fill="hold" grpId="0" nodeType="afterEffect">
                                  <p:stCondLst>
                                    <p:cond delay="0"/>
                                  </p:stCondLst>
                                  <p:childTnLst>
                                    <p:set>
                                      <p:cBhvr>
                                        <p:cTn id="37" dur="1" fill="hold">
                                          <p:stCondLst>
                                            <p:cond delay="0"/>
                                          </p:stCondLst>
                                        </p:cTn>
                                        <p:tgtEl>
                                          <p:spTgt spid="5">
                                            <p:txEl>
                                              <p:pRg st="4" end="4"/>
                                            </p:txEl>
                                          </p:spTgt>
                                        </p:tgtEl>
                                        <p:attrNameLst>
                                          <p:attrName>style.visibility</p:attrName>
                                        </p:attrNameLst>
                                      </p:cBhvr>
                                      <p:to>
                                        <p:strVal val="visible"/>
                                      </p:to>
                                    </p:set>
                                    <p:animEffect transition="in" filter="fade">
                                      <p:cBhvr>
                                        <p:cTn id="38"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5"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Are We Giving As We Should?</a:t>
            </a:r>
            <a:endParaRPr lang="en-US" b="1" i="1" dirty="0"/>
          </a:p>
        </p:txBody>
      </p:sp>
      <p:sp>
        <p:nvSpPr>
          <p:cNvPr id="3" name="Content Placeholder 2"/>
          <p:cNvSpPr>
            <a:spLocks noGrp="1"/>
          </p:cNvSpPr>
          <p:nvPr>
            <p:ph idx="1"/>
          </p:nvPr>
        </p:nvSpPr>
        <p:spPr>
          <a:xfrm>
            <a:off x="457200" y="1600200"/>
            <a:ext cx="8229600" cy="5029200"/>
          </a:xfrm>
        </p:spPr>
        <p:txBody>
          <a:bodyPr/>
          <a:lstStyle/>
          <a:p>
            <a:r>
              <a:rPr lang="en-US" b="1" dirty="0" smtClean="0"/>
              <a:t>It does matter to God how much we give. </a:t>
            </a:r>
          </a:p>
          <a:p>
            <a:r>
              <a:rPr lang="en-US" b="1" dirty="0" smtClean="0"/>
              <a:t>Our giving should show that God comes first in our lives. </a:t>
            </a:r>
          </a:p>
          <a:p>
            <a:r>
              <a:rPr lang="en-US" b="1" dirty="0" smtClean="0"/>
              <a:t>It is possible to rob God, and thus lose our soul’s salvation. </a:t>
            </a:r>
          </a:p>
          <a:p>
            <a:r>
              <a:rPr lang="en-US" b="1" dirty="0" smtClean="0"/>
              <a:t>Our giving should be a                               reflection of our                                           gratitude for living                                               under a better covenant. </a:t>
            </a:r>
            <a:endParaRPr lang="en-US" b="1" dirty="0"/>
          </a:p>
        </p:txBody>
      </p:sp>
      <p:pic>
        <p:nvPicPr>
          <p:cNvPr id="2050" name="Picture 2" descr="http://wp.patheos.com.s3.amazonaws.com/blogs/deaconsbench/files/2012/05/1225944-575x38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4179702"/>
            <a:ext cx="3343275" cy="222109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6310837"/>
      </p:ext>
    </p:extLst>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The church had funds to spend.</a:t>
            </a:r>
            <a:endParaRPr lang="en-US" b="1" i="1" dirty="0"/>
          </a:p>
        </p:txBody>
      </p:sp>
      <p:sp>
        <p:nvSpPr>
          <p:cNvPr id="3" name="Content Placeholder 2"/>
          <p:cNvSpPr>
            <a:spLocks noGrp="1"/>
          </p:cNvSpPr>
          <p:nvPr>
            <p:ph idx="1"/>
          </p:nvPr>
        </p:nvSpPr>
        <p:spPr/>
        <p:txBody>
          <a:bodyPr>
            <a:normAutofit/>
          </a:bodyPr>
          <a:lstStyle/>
          <a:p>
            <a:r>
              <a:rPr lang="en-US" b="1" dirty="0" smtClean="0"/>
              <a:t>In the support of gospel preachers</a:t>
            </a:r>
          </a:p>
          <a:p>
            <a:pPr lvl="1"/>
            <a:r>
              <a:rPr lang="en-US" sz="3200" dirty="0" smtClean="0"/>
              <a:t>Phil. 4:15-17; 2 Cor. 11:8</a:t>
            </a:r>
          </a:p>
          <a:p>
            <a:r>
              <a:rPr lang="en-US" b="1" dirty="0" smtClean="0"/>
              <a:t>To help needy saints</a:t>
            </a:r>
          </a:p>
          <a:p>
            <a:pPr lvl="1"/>
            <a:r>
              <a:rPr lang="en-US" sz="3200" dirty="0" smtClean="0"/>
              <a:t>Acts 6:1; 1 Tim. 5:3-16</a:t>
            </a:r>
            <a:endParaRPr lang="en-US" sz="3200" dirty="0"/>
          </a:p>
        </p:txBody>
      </p:sp>
    </p:spTree>
    <p:extLst>
      <p:ext uri="{BB962C8B-B14F-4D97-AF65-F5344CB8AC3E}">
        <p14:creationId xmlns:p14="http://schemas.microsoft.com/office/powerpoint/2010/main" val="4064243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How were these funds raised?</a:t>
            </a:r>
            <a:endParaRPr lang="en-US" b="1" i="1" dirty="0"/>
          </a:p>
        </p:txBody>
      </p:sp>
    </p:spTree>
    <p:extLst>
      <p:ext uri="{BB962C8B-B14F-4D97-AF65-F5344CB8AC3E}">
        <p14:creationId xmlns:p14="http://schemas.microsoft.com/office/powerpoint/2010/main" val="555724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How were these funds raised?</a:t>
            </a:r>
            <a:endParaRPr lang="en-US" b="1" i="1" dirty="0"/>
          </a:p>
        </p:txBody>
      </p:sp>
      <p:sp>
        <p:nvSpPr>
          <p:cNvPr id="3" name="Content Placeholder 2"/>
          <p:cNvSpPr>
            <a:spLocks noGrp="1"/>
          </p:cNvSpPr>
          <p:nvPr>
            <p:ph idx="1"/>
          </p:nvPr>
        </p:nvSpPr>
        <p:spPr/>
        <p:txBody>
          <a:bodyPr>
            <a:normAutofit/>
          </a:bodyPr>
          <a:lstStyle/>
          <a:p>
            <a:pPr marL="0" indent="0">
              <a:buNone/>
            </a:pPr>
            <a:r>
              <a:rPr lang="en-US" dirty="0" smtClean="0"/>
              <a:t>  Now concerning the collection for the saints,    as I have given orders to the churches of Galatia, so you must do also: </a:t>
            </a:r>
          </a:p>
          <a:p>
            <a:pPr marL="0" indent="0">
              <a:buNone/>
            </a:pPr>
            <a:r>
              <a:rPr lang="en-US" dirty="0" smtClean="0"/>
              <a:t>  On the first day of the week let each one of you lay something aside, storing up as he may prosper, that there be no collections when I come.</a:t>
            </a:r>
          </a:p>
          <a:p>
            <a:pPr marL="0" indent="0" algn="r">
              <a:buNone/>
            </a:pPr>
            <a:r>
              <a:rPr lang="en-US" dirty="0" smtClean="0"/>
              <a:t>1 Corinthians 16:1-2</a:t>
            </a:r>
          </a:p>
        </p:txBody>
      </p:sp>
    </p:spTree>
    <p:extLst>
      <p:ext uri="{BB962C8B-B14F-4D97-AF65-F5344CB8AC3E}">
        <p14:creationId xmlns:p14="http://schemas.microsoft.com/office/powerpoint/2010/main" val="51395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How were these funds raised?</a:t>
            </a:r>
            <a:endParaRPr lang="en-US" b="1" i="1" dirty="0"/>
          </a:p>
        </p:txBody>
      </p:sp>
      <p:sp>
        <p:nvSpPr>
          <p:cNvPr id="3" name="Content Placeholder 2"/>
          <p:cNvSpPr>
            <a:spLocks noGrp="1"/>
          </p:cNvSpPr>
          <p:nvPr>
            <p:ph idx="1"/>
          </p:nvPr>
        </p:nvSpPr>
        <p:spPr/>
        <p:txBody>
          <a:bodyPr>
            <a:normAutofit/>
          </a:bodyPr>
          <a:lstStyle/>
          <a:p>
            <a:pPr marL="0" indent="0">
              <a:buNone/>
            </a:pPr>
            <a:r>
              <a:rPr lang="en-US" dirty="0" smtClean="0"/>
              <a:t>  Now concerning the collection for the saints,    as I have given </a:t>
            </a:r>
            <a:r>
              <a:rPr lang="en-US" dirty="0" smtClean="0">
                <a:solidFill>
                  <a:srgbClr val="FF0000"/>
                </a:solidFill>
              </a:rPr>
              <a:t>orders</a:t>
            </a:r>
            <a:r>
              <a:rPr lang="en-US" dirty="0" smtClean="0"/>
              <a:t> to the churches of Galatia, so you </a:t>
            </a:r>
            <a:r>
              <a:rPr lang="en-US" dirty="0" smtClean="0">
                <a:solidFill>
                  <a:srgbClr val="FF0000"/>
                </a:solidFill>
              </a:rPr>
              <a:t>must do </a:t>
            </a:r>
            <a:r>
              <a:rPr lang="en-US" dirty="0" smtClean="0"/>
              <a:t>also: </a:t>
            </a:r>
          </a:p>
          <a:p>
            <a:pPr marL="0" indent="0">
              <a:buNone/>
            </a:pPr>
            <a:r>
              <a:rPr lang="en-US" dirty="0" smtClean="0"/>
              <a:t>  On the first day of the week let each one of you lay something aside, storing up as he may prosper, that there be no collections when I come.</a:t>
            </a:r>
          </a:p>
          <a:p>
            <a:pPr marL="0" indent="0" algn="r">
              <a:buNone/>
            </a:pPr>
            <a:r>
              <a:rPr lang="en-US" dirty="0" smtClean="0"/>
              <a:t>1 Corinthians 16:1-2</a:t>
            </a:r>
          </a:p>
        </p:txBody>
      </p:sp>
    </p:spTree>
    <p:extLst>
      <p:ext uri="{BB962C8B-B14F-4D97-AF65-F5344CB8AC3E}">
        <p14:creationId xmlns:p14="http://schemas.microsoft.com/office/powerpoint/2010/main" val="5557246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How were these funds raised?</a:t>
            </a:r>
            <a:endParaRPr lang="en-US" b="1" i="1" dirty="0"/>
          </a:p>
        </p:txBody>
      </p:sp>
      <p:sp>
        <p:nvSpPr>
          <p:cNvPr id="3" name="Content Placeholder 2"/>
          <p:cNvSpPr>
            <a:spLocks noGrp="1"/>
          </p:cNvSpPr>
          <p:nvPr>
            <p:ph idx="1"/>
          </p:nvPr>
        </p:nvSpPr>
        <p:spPr/>
        <p:txBody>
          <a:bodyPr>
            <a:normAutofit/>
          </a:bodyPr>
          <a:lstStyle/>
          <a:p>
            <a:pPr marL="0" indent="0">
              <a:buNone/>
            </a:pPr>
            <a:r>
              <a:rPr lang="en-US" dirty="0" smtClean="0"/>
              <a:t>  Now concerning the collection for the saints,    as I have given </a:t>
            </a:r>
            <a:r>
              <a:rPr lang="en-US" dirty="0" smtClean="0">
                <a:solidFill>
                  <a:srgbClr val="FF0000"/>
                </a:solidFill>
              </a:rPr>
              <a:t>orders</a:t>
            </a:r>
            <a:r>
              <a:rPr lang="en-US" dirty="0" smtClean="0"/>
              <a:t> to the </a:t>
            </a:r>
            <a:r>
              <a:rPr lang="en-US" dirty="0" smtClean="0">
                <a:solidFill>
                  <a:srgbClr val="FF0000"/>
                </a:solidFill>
              </a:rPr>
              <a:t>churches</a:t>
            </a:r>
            <a:r>
              <a:rPr lang="en-US" dirty="0" smtClean="0"/>
              <a:t> of Galatia, so you </a:t>
            </a:r>
            <a:r>
              <a:rPr lang="en-US" dirty="0" smtClean="0">
                <a:solidFill>
                  <a:srgbClr val="FF0000"/>
                </a:solidFill>
              </a:rPr>
              <a:t>must do </a:t>
            </a:r>
            <a:r>
              <a:rPr lang="en-US" dirty="0" smtClean="0"/>
              <a:t>also: </a:t>
            </a:r>
          </a:p>
          <a:p>
            <a:pPr marL="0" indent="0">
              <a:buNone/>
            </a:pPr>
            <a:r>
              <a:rPr lang="en-US" dirty="0" smtClean="0"/>
              <a:t>  On the first day of the week let each one of you lay something aside, storing up as he may prosper, that there be no collections when I come.</a:t>
            </a:r>
          </a:p>
          <a:p>
            <a:pPr marL="0" indent="0" algn="r">
              <a:buNone/>
            </a:pPr>
            <a:r>
              <a:rPr lang="en-US" dirty="0" smtClean="0"/>
              <a:t>1 Corinthians 16:1-2</a:t>
            </a:r>
          </a:p>
        </p:txBody>
      </p:sp>
    </p:spTree>
    <p:extLst>
      <p:ext uri="{BB962C8B-B14F-4D97-AF65-F5344CB8AC3E}">
        <p14:creationId xmlns:p14="http://schemas.microsoft.com/office/powerpoint/2010/main" val="5557246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How were these funds raised?</a:t>
            </a:r>
            <a:endParaRPr lang="en-US" b="1" i="1" dirty="0"/>
          </a:p>
        </p:txBody>
      </p:sp>
      <p:sp>
        <p:nvSpPr>
          <p:cNvPr id="3" name="Content Placeholder 2"/>
          <p:cNvSpPr>
            <a:spLocks noGrp="1"/>
          </p:cNvSpPr>
          <p:nvPr>
            <p:ph idx="1"/>
          </p:nvPr>
        </p:nvSpPr>
        <p:spPr/>
        <p:txBody>
          <a:bodyPr>
            <a:normAutofit/>
          </a:bodyPr>
          <a:lstStyle/>
          <a:p>
            <a:pPr marL="0" indent="0">
              <a:buNone/>
            </a:pPr>
            <a:r>
              <a:rPr lang="en-US" dirty="0" smtClean="0"/>
              <a:t>  Now concerning the collection for the saints,    as I have given </a:t>
            </a:r>
            <a:r>
              <a:rPr lang="en-US" dirty="0" smtClean="0">
                <a:solidFill>
                  <a:srgbClr val="FF0000"/>
                </a:solidFill>
              </a:rPr>
              <a:t>orders</a:t>
            </a:r>
            <a:r>
              <a:rPr lang="en-US" dirty="0" smtClean="0"/>
              <a:t> to the </a:t>
            </a:r>
            <a:r>
              <a:rPr lang="en-US" dirty="0" smtClean="0">
                <a:solidFill>
                  <a:srgbClr val="FF0000"/>
                </a:solidFill>
              </a:rPr>
              <a:t>churches</a:t>
            </a:r>
            <a:r>
              <a:rPr lang="en-US" dirty="0" smtClean="0"/>
              <a:t> of Galatia, so you </a:t>
            </a:r>
            <a:r>
              <a:rPr lang="en-US" dirty="0" smtClean="0">
                <a:solidFill>
                  <a:srgbClr val="FF0000"/>
                </a:solidFill>
              </a:rPr>
              <a:t>must do </a:t>
            </a:r>
            <a:r>
              <a:rPr lang="en-US" dirty="0" smtClean="0"/>
              <a:t>also: </a:t>
            </a:r>
          </a:p>
          <a:p>
            <a:pPr marL="0" indent="0">
              <a:buNone/>
            </a:pPr>
            <a:r>
              <a:rPr lang="en-US" dirty="0" smtClean="0"/>
              <a:t>  </a:t>
            </a:r>
            <a:r>
              <a:rPr lang="en-US" dirty="0" smtClean="0">
                <a:solidFill>
                  <a:srgbClr val="FF0000"/>
                </a:solidFill>
              </a:rPr>
              <a:t>On the first day of the week </a:t>
            </a:r>
            <a:r>
              <a:rPr lang="en-US" dirty="0" smtClean="0"/>
              <a:t>let each one of you lay something aside, storing up as he may prosper, that there be no collections when I come.</a:t>
            </a:r>
          </a:p>
          <a:p>
            <a:pPr marL="0" indent="0" algn="r">
              <a:buNone/>
            </a:pPr>
            <a:r>
              <a:rPr lang="en-US" dirty="0" smtClean="0"/>
              <a:t>1 Corinthians 16:1-2</a:t>
            </a:r>
          </a:p>
        </p:txBody>
      </p:sp>
    </p:spTree>
    <p:extLst>
      <p:ext uri="{BB962C8B-B14F-4D97-AF65-F5344CB8AC3E}">
        <p14:creationId xmlns:p14="http://schemas.microsoft.com/office/powerpoint/2010/main" val="5557246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How were these funds raised?</a:t>
            </a:r>
            <a:endParaRPr lang="en-US" b="1" i="1" dirty="0"/>
          </a:p>
        </p:txBody>
      </p:sp>
      <p:sp>
        <p:nvSpPr>
          <p:cNvPr id="3" name="Content Placeholder 2"/>
          <p:cNvSpPr>
            <a:spLocks noGrp="1"/>
          </p:cNvSpPr>
          <p:nvPr>
            <p:ph idx="1"/>
          </p:nvPr>
        </p:nvSpPr>
        <p:spPr/>
        <p:txBody>
          <a:bodyPr>
            <a:normAutofit/>
          </a:bodyPr>
          <a:lstStyle/>
          <a:p>
            <a:pPr marL="0" indent="0">
              <a:buNone/>
            </a:pPr>
            <a:r>
              <a:rPr lang="en-US" dirty="0" smtClean="0"/>
              <a:t>  Now concerning the collection for the saints,    as I have given </a:t>
            </a:r>
            <a:r>
              <a:rPr lang="en-US" dirty="0" smtClean="0">
                <a:solidFill>
                  <a:srgbClr val="FF0000"/>
                </a:solidFill>
              </a:rPr>
              <a:t>orders</a:t>
            </a:r>
            <a:r>
              <a:rPr lang="en-US" dirty="0" smtClean="0"/>
              <a:t> to the </a:t>
            </a:r>
            <a:r>
              <a:rPr lang="en-US" dirty="0" smtClean="0">
                <a:solidFill>
                  <a:srgbClr val="FF0000"/>
                </a:solidFill>
              </a:rPr>
              <a:t>churches</a:t>
            </a:r>
            <a:r>
              <a:rPr lang="en-US" dirty="0" smtClean="0"/>
              <a:t> of Galatia, so you </a:t>
            </a:r>
            <a:r>
              <a:rPr lang="en-US" dirty="0" smtClean="0">
                <a:solidFill>
                  <a:srgbClr val="FF0000"/>
                </a:solidFill>
              </a:rPr>
              <a:t>must do </a:t>
            </a:r>
            <a:r>
              <a:rPr lang="en-US" dirty="0" smtClean="0"/>
              <a:t>also: </a:t>
            </a:r>
          </a:p>
          <a:p>
            <a:pPr marL="0" indent="0">
              <a:buNone/>
            </a:pPr>
            <a:r>
              <a:rPr lang="en-US" dirty="0" smtClean="0"/>
              <a:t>  </a:t>
            </a:r>
            <a:r>
              <a:rPr lang="en-US" dirty="0" smtClean="0">
                <a:solidFill>
                  <a:srgbClr val="FF0000"/>
                </a:solidFill>
              </a:rPr>
              <a:t>On the first day of the week </a:t>
            </a:r>
            <a:r>
              <a:rPr lang="en-US" dirty="0" smtClean="0"/>
              <a:t>let </a:t>
            </a:r>
            <a:r>
              <a:rPr lang="en-US" dirty="0" smtClean="0">
                <a:solidFill>
                  <a:srgbClr val="FF0000"/>
                </a:solidFill>
              </a:rPr>
              <a:t>each one of you </a:t>
            </a:r>
            <a:r>
              <a:rPr lang="en-US" dirty="0" smtClean="0"/>
              <a:t>lay something aside, storing up as he may prosper, that there be no collections when I come.</a:t>
            </a:r>
          </a:p>
          <a:p>
            <a:pPr marL="0" indent="0" algn="r">
              <a:buNone/>
            </a:pPr>
            <a:r>
              <a:rPr lang="en-US" dirty="0" smtClean="0"/>
              <a:t>1 Corinthians 16:1-2</a:t>
            </a:r>
          </a:p>
        </p:txBody>
      </p:sp>
    </p:spTree>
    <p:extLst>
      <p:ext uri="{BB962C8B-B14F-4D97-AF65-F5344CB8AC3E}">
        <p14:creationId xmlns:p14="http://schemas.microsoft.com/office/powerpoint/2010/main" val="18594518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877</TotalTime>
  <Words>1090</Words>
  <Application>Microsoft Office PowerPoint</Application>
  <PresentationFormat>On-screen Show (4:3)</PresentationFormat>
  <Paragraphs>88</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Our Weekly Contribution</vt:lpstr>
      <vt:lpstr>Why Talk About This Subject?</vt:lpstr>
      <vt:lpstr>The church had funds to spend.</vt:lpstr>
      <vt:lpstr>How were these funds raised?</vt:lpstr>
      <vt:lpstr>How were these funds raised?</vt:lpstr>
      <vt:lpstr>How were these funds raised?</vt:lpstr>
      <vt:lpstr>How were these funds raised?</vt:lpstr>
      <vt:lpstr>How were these funds raised?</vt:lpstr>
      <vt:lpstr>How were these funds raised?</vt:lpstr>
      <vt:lpstr>How were these funds raised?</vt:lpstr>
      <vt:lpstr>The New Testament Leaves the Amount Given Up To the Christian</vt:lpstr>
      <vt:lpstr>1. God Must Come First In Our Life</vt:lpstr>
      <vt:lpstr>1. God Must Come First In Our Life</vt:lpstr>
      <vt:lpstr>2. We Can Rob God</vt:lpstr>
      <vt:lpstr>3. We Are Under A Better Covenant</vt:lpstr>
      <vt:lpstr>PowerPoint Presentation</vt:lpstr>
      <vt:lpstr>3. We Are Under A Better Covenant</vt:lpstr>
      <vt:lpstr>PowerPoint Presentation</vt:lpstr>
      <vt:lpstr>PowerPoint Presentation</vt:lpstr>
      <vt:lpstr>Are We Giving As We Should?</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Weekly Contribution</dc:title>
  <dc:creator>Heath</dc:creator>
  <cp:lastModifiedBy>Guest</cp:lastModifiedBy>
  <cp:revision>17</cp:revision>
  <dcterms:created xsi:type="dcterms:W3CDTF">2014-11-21T15:07:10Z</dcterms:created>
  <dcterms:modified xsi:type="dcterms:W3CDTF">2014-12-01T14:41:47Z</dcterms:modified>
</cp:coreProperties>
</file>