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9" r:id="rId2"/>
    <p:sldId id="261" r:id="rId3"/>
    <p:sldId id="262" r:id="rId4"/>
    <p:sldId id="263" r:id="rId5"/>
    <p:sldId id="260" r:id="rId6"/>
    <p:sldId id="264" r:id="rId7"/>
    <p:sldId id="265" r:id="rId8"/>
    <p:sldId id="266" r:id="rId9"/>
    <p:sldId id="267" r:id="rId10"/>
    <p:sldId id="268" r:id="rId11"/>
    <p:sldId id="269" r:id="rId12"/>
    <p:sldId id="270" r:id="rId13"/>
    <p:sldId id="271" r:id="rId14"/>
    <p:sldId id="272" r:id="rId15"/>
    <p:sldId id="273" r:id="rId16"/>
    <p:sldId id="275" r:id="rId17"/>
    <p:sldId id="274" r:id="rId18"/>
    <p:sldId id="276" r:id="rId19"/>
    <p:sldId id="277"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CDCF51-F759-48AA-A7BB-BC65FFD3DB26}" type="datetimeFigureOut">
              <a:rPr lang="en-US" smtClean="0"/>
              <a:t>10/19/2014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0AA700-0544-4B5A-8B81-ADA3FA5D6747}" type="slidenum">
              <a:rPr lang="en-US" smtClean="0"/>
              <a:t>‹#›</a:t>
            </a:fld>
            <a:endParaRPr lang="en-US"/>
          </a:p>
        </p:txBody>
      </p:sp>
    </p:spTree>
    <p:extLst>
      <p:ext uri="{BB962C8B-B14F-4D97-AF65-F5344CB8AC3E}">
        <p14:creationId xmlns:p14="http://schemas.microsoft.com/office/powerpoint/2010/main" val="1920063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A334E4-6A5A-4C44-9BB9-C1768E0F9DD1}" type="datetimeFigureOut">
              <a:rPr lang="en-US" smtClean="0"/>
              <a:t>10/19/2014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4ED1B-A0BA-406C-A9B3-63E4F676BA67}" type="slidenum">
              <a:rPr lang="en-US" smtClean="0"/>
              <a:t>‹#›</a:t>
            </a:fld>
            <a:endParaRPr lang="en-US"/>
          </a:p>
        </p:txBody>
      </p:sp>
    </p:spTree>
    <p:extLst>
      <p:ext uri="{BB962C8B-B14F-4D97-AF65-F5344CB8AC3E}">
        <p14:creationId xmlns:p14="http://schemas.microsoft.com/office/powerpoint/2010/main" val="1353903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A334E4-6A5A-4C44-9BB9-C1768E0F9DD1}" type="datetimeFigureOut">
              <a:rPr lang="en-US" smtClean="0"/>
              <a:t>10/19/2014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4ED1B-A0BA-406C-A9B3-63E4F676BA67}" type="slidenum">
              <a:rPr lang="en-US" smtClean="0"/>
              <a:t>‹#›</a:t>
            </a:fld>
            <a:endParaRPr lang="en-US"/>
          </a:p>
        </p:txBody>
      </p:sp>
    </p:spTree>
    <p:extLst>
      <p:ext uri="{BB962C8B-B14F-4D97-AF65-F5344CB8AC3E}">
        <p14:creationId xmlns:p14="http://schemas.microsoft.com/office/powerpoint/2010/main" val="3284320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A334E4-6A5A-4C44-9BB9-C1768E0F9DD1}" type="datetimeFigureOut">
              <a:rPr lang="en-US" smtClean="0"/>
              <a:t>10/19/2014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4ED1B-A0BA-406C-A9B3-63E4F676BA67}" type="slidenum">
              <a:rPr lang="en-US" smtClean="0"/>
              <a:t>‹#›</a:t>
            </a:fld>
            <a:endParaRPr lang="en-US"/>
          </a:p>
        </p:txBody>
      </p:sp>
    </p:spTree>
    <p:extLst>
      <p:ext uri="{BB962C8B-B14F-4D97-AF65-F5344CB8AC3E}">
        <p14:creationId xmlns:p14="http://schemas.microsoft.com/office/powerpoint/2010/main" val="730925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A334E4-6A5A-4C44-9BB9-C1768E0F9DD1}" type="datetimeFigureOut">
              <a:rPr lang="en-US" smtClean="0"/>
              <a:t>10/19/2014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4ED1B-A0BA-406C-A9B3-63E4F676BA67}" type="slidenum">
              <a:rPr lang="en-US" smtClean="0"/>
              <a:t>‹#›</a:t>
            </a:fld>
            <a:endParaRPr lang="en-US"/>
          </a:p>
        </p:txBody>
      </p:sp>
    </p:spTree>
    <p:extLst>
      <p:ext uri="{BB962C8B-B14F-4D97-AF65-F5344CB8AC3E}">
        <p14:creationId xmlns:p14="http://schemas.microsoft.com/office/powerpoint/2010/main" val="3978589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A334E4-6A5A-4C44-9BB9-C1768E0F9DD1}" type="datetimeFigureOut">
              <a:rPr lang="en-US" smtClean="0"/>
              <a:t>10/19/2014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4ED1B-A0BA-406C-A9B3-63E4F676BA67}" type="slidenum">
              <a:rPr lang="en-US" smtClean="0"/>
              <a:t>‹#›</a:t>
            </a:fld>
            <a:endParaRPr lang="en-US"/>
          </a:p>
        </p:txBody>
      </p:sp>
    </p:spTree>
    <p:extLst>
      <p:ext uri="{BB962C8B-B14F-4D97-AF65-F5344CB8AC3E}">
        <p14:creationId xmlns:p14="http://schemas.microsoft.com/office/powerpoint/2010/main" val="3063885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A334E4-6A5A-4C44-9BB9-C1768E0F9DD1}" type="datetimeFigureOut">
              <a:rPr lang="en-US" smtClean="0"/>
              <a:t>10/19/2014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4ED1B-A0BA-406C-A9B3-63E4F676BA67}" type="slidenum">
              <a:rPr lang="en-US" smtClean="0"/>
              <a:t>‹#›</a:t>
            </a:fld>
            <a:endParaRPr lang="en-US"/>
          </a:p>
        </p:txBody>
      </p:sp>
    </p:spTree>
    <p:extLst>
      <p:ext uri="{BB962C8B-B14F-4D97-AF65-F5344CB8AC3E}">
        <p14:creationId xmlns:p14="http://schemas.microsoft.com/office/powerpoint/2010/main" val="1417436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A334E4-6A5A-4C44-9BB9-C1768E0F9DD1}" type="datetimeFigureOut">
              <a:rPr lang="en-US" smtClean="0"/>
              <a:t>10/19/2014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14ED1B-A0BA-406C-A9B3-63E4F676BA67}" type="slidenum">
              <a:rPr lang="en-US" smtClean="0"/>
              <a:t>‹#›</a:t>
            </a:fld>
            <a:endParaRPr lang="en-US"/>
          </a:p>
        </p:txBody>
      </p:sp>
    </p:spTree>
    <p:extLst>
      <p:ext uri="{BB962C8B-B14F-4D97-AF65-F5344CB8AC3E}">
        <p14:creationId xmlns:p14="http://schemas.microsoft.com/office/powerpoint/2010/main" val="2948382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A334E4-6A5A-4C44-9BB9-C1768E0F9DD1}" type="datetimeFigureOut">
              <a:rPr lang="en-US" smtClean="0"/>
              <a:t>10/19/2014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14ED1B-A0BA-406C-A9B3-63E4F676BA67}" type="slidenum">
              <a:rPr lang="en-US" smtClean="0"/>
              <a:t>‹#›</a:t>
            </a:fld>
            <a:endParaRPr lang="en-US"/>
          </a:p>
        </p:txBody>
      </p:sp>
    </p:spTree>
    <p:extLst>
      <p:ext uri="{BB962C8B-B14F-4D97-AF65-F5344CB8AC3E}">
        <p14:creationId xmlns:p14="http://schemas.microsoft.com/office/powerpoint/2010/main" val="4068545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A334E4-6A5A-4C44-9BB9-C1768E0F9DD1}" type="datetimeFigureOut">
              <a:rPr lang="en-US" smtClean="0"/>
              <a:t>10/19/2014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14ED1B-A0BA-406C-A9B3-63E4F676BA67}" type="slidenum">
              <a:rPr lang="en-US" smtClean="0"/>
              <a:t>‹#›</a:t>
            </a:fld>
            <a:endParaRPr lang="en-US"/>
          </a:p>
        </p:txBody>
      </p:sp>
    </p:spTree>
    <p:extLst>
      <p:ext uri="{BB962C8B-B14F-4D97-AF65-F5344CB8AC3E}">
        <p14:creationId xmlns:p14="http://schemas.microsoft.com/office/powerpoint/2010/main" val="3739231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A334E4-6A5A-4C44-9BB9-C1768E0F9DD1}" type="datetimeFigureOut">
              <a:rPr lang="en-US" smtClean="0"/>
              <a:t>10/19/2014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4ED1B-A0BA-406C-A9B3-63E4F676BA67}" type="slidenum">
              <a:rPr lang="en-US" smtClean="0"/>
              <a:t>‹#›</a:t>
            </a:fld>
            <a:endParaRPr lang="en-US"/>
          </a:p>
        </p:txBody>
      </p:sp>
    </p:spTree>
    <p:extLst>
      <p:ext uri="{BB962C8B-B14F-4D97-AF65-F5344CB8AC3E}">
        <p14:creationId xmlns:p14="http://schemas.microsoft.com/office/powerpoint/2010/main" val="3615934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A334E4-6A5A-4C44-9BB9-C1768E0F9DD1}" type="datetimeFigureOut">
              <a:rPr lang="en-US" smtClean="0"/>
              <a:t>10/19/2014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4ED1B-A0BA-406C-A9B3-63E4F676BA67}" type="slidenum">
              <a:rPr lang="en-US" smtClean="0"/>
              <a:t>‹#›</a:t>
            </a:fld>
            <a:endParaRPr lang="en-US"/>
          </a:p>
        </p:txBody>
      </p:sp>
    </p:spTree>
    <p:extLst>
      <p:ext uri="{BB962C8B-B14F-4D97-AF65-F5344CB8AC3E}">
        <p14:creationId xmlns:p14="http://schemas.microsoft.com/office/powerpoint/2010/main" val="487857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A334E4-6A5A-4C44-9BB9-C1768E0F9DD1}" type="datetimeFigureOut">
              <a:rPr lang="en-US" smtClean="0"/>
              <a:t>10/19/2014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14ED1B-A0BA-406C-A9B3-63E4F676BA67}" type="slidenum">
              <a:rPr lang="en-US" smtClean="0"/>
              <a:t>‹#›</a:t>
            </a:fld>
            <a:endParaRPr lang="en-US"/>
          </a:p>
        </p:txBody>
      </p:sp>
    </p:spTree>
    <p:extLst>
      <p:ext uri="{BB962C8B-B14F-4D97-AF65-F5344CB8AC3E}">
        <p14:creationId xmlns:p14="http://schemas.microsoft.com/office/powerpoint/2010/main" val="5193017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descr="http://www.bible.ca/premillennialism-destruction-jerusalem-70ad-titus-arch.jpg"/>
          <p:cNvPicPr>
            <a:picLocks noChangeAspect="1" noChangeArrowheads="1"/>
          </p:cNvPicPr>
          <p:nvPr/>
        </p:nvPicPr>
        <p:blipFill rotWithShape="1">
          <a:blip r:embed="rId2">
            <a:extLst>
              <a:ext uri="{28A0092B-C50C-407E-A947-70E740481C1C}">
                <a14:useLocalDpi xmlns:a14="http://schemas.microsoft.com/office/drawing/2010/main" val="0"/>
              </a:ext>
            </a:extLst>
          </a:blip>
          <a:srcRect l="19502" r="11786" b="7664"/>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2971800" y="5159375"/>
            <a:ext cx="5943600" cy="1470025"/>
          </a:xfrm>
          <a:prstGeom prst="rect">
            <a:avLst/>
          </a:prstGeom>
          <a:solidFill>
            <a:schemeClr val="accent6">
              <a:lumMod val="50000"/>
            </a:schemeClr>
          </a:solidFill>
          <a:ln>
            <a:solidFill>
              <a:schemeClr val="tx1"/>
            </a:solidFill>
          </a:ln>
        </p:spPr>
        <p:txBody>
          <a:bodyPr vert="horz" lIns="91440" tIns="45720" rIns="91440" bIns="45720" numCol="1"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b="1" dirty="0" smtClean="0">
                <a:ln w="3175">
                  <a:solidFill>
                    <a:schemeClr val="tx1"/>
                  </a:solidFill>
                </a:ln>
                <a:blipFill>
                  <a:blip r:embed="rId3"/>
                  <a:tile tx="0" ty="0" sx="100000" sy="100000" flip="none" algn="tl"/>
                </a:blipFill>
                <a:effectLst>
                  <a:outerShdw blurRad="38100" dist="38100" dir="2700000" algn="tl">
                    <a:srgbClr val="000000">
                      <a:alpha val="43137"/>
                    </a:srgbClr>
                  </a:outerShdw>
                </a:effectLst>
              </a:rPr>
              <a:t>The A.D. 70 Doctrine</a:t>
            </a:r>
            <a:endParaRPr lang="en-US" sz="4800" b="1" dirty="0">
              <a:ln w="3175">
                <a:solidFill>
                  <a:schemeClr val="tx1"/>
                </a:solidFill>
              </a:ln>
              <a:blipFill>
                <a:blip r:embed="rId3"/>
                <a:tile tx="0" ty="0" sx="100000" sy="100000" flip="none" algn="tl"/>
              </a:blip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56370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Second Coming of Christ</a:t>
            </a:r>
            <a:endParaRPr lang="en-US" b="1" dirty="0"/>
          </a:p>
        </p:txBody>
      </p:sp>
      <p:sp>
        <p:nvSpPr>
          <p:cNvPr id="3" name="Content Placeholder 2"/>
          <p:cNvSpPr>
            <a:spLocks noGrp="1"/>
          </p:cNvSpPr>
          <p:nvPr>
            <p:ph idx="1"/>
          </p:nvPr>
        </p:nvSpPr>
        <p:spPr/>
        <p:txBody>
          <a:bodyPr/>
          <a:lstStyle/>
          <a:p>
            <a:r>
              <a:rPr lang="en-US" dirty="0"/>
              <a:t>The A.D. 70 Doctrine teaches the Second Coming of Christ occurred when He came in judgment against Jerusalem in 70 AD. </a:t>
            </a:r>
          </a:p>
          <a:p>
            <a:endParaRPr lang="en-US" dirty="0"/>
          </a:p>
          <a:p>
            <a:r>
              <a:rPr lang="en-US" dirty="0" smtClean="0"/>
              <a:t>There </a:t>
            </a:r>
            <a:r>
              <a:rPr lang="en-US" dirty="0"/>
              <a:t>is a sense in which it can be said that the Lord “comes in judgment” against nations. </a:t>
            </a:r>
            <a:endParaRPr lang="en-US" dirty="0" smtClean="0"/>
          </a:p>
          <a:p>
            <a:r>
              <a:rPr lang="en-US" dirty="0" smtClean="0"/>
              <a:t>The </a:t>
            </a:r>
            <a:r>
              <a:rPr lang="en-US" dirty="0"/>
              <a:t>destruction of Jerusalem was one of </a:t>
            </a:r>
            <a:r>
              <a:rPr lang="en-US" dirty="0" smtClean="0"/>
              <a:t>these times </a:t>
            </a:r>
            <a:r>
              <a:rPr lang="en-US" dirty="0"/>
              <a:t>(Matt. 24:30, 34). </a:t>
            </a:r>
          </a:p>
          <a:p>
            <a:endParaRPr lang="en-US" dirty="0"/>
          </a:p>
        </p:txBody>
      </p:sp>
    </p:spTree>
    <p:extLst>
      <p:ext uri="{BB962C8B-B14F-4D97-AF65-F5344CB8AC3E}">
        <p14:creationId xmlns:p14="http://schemas.microsoft.com/office/powerpoint/2010/main" val="2419925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Second Coming of Christ</a:t>
            </a:r>
            <a:endParaRPr lang="en-US" b="1" dirty="0"/>
          </a:p>
        </p:txBody>
      </p:sp>
      <p:sp>
        <p:nvSpPr>
          <p:cNvPr id="3" name="Content Placeholder 2"/>
          <p:cNvSpPr>
            <a:spLocks noGrp="1"/>
          </p:cNvSpPr>
          <p:nvPr>
            <p:ph idx="1"/>
          </p:nvPr>
        </p:nvSpPr>
        <p:spPr/>
        <p:txBody>
          <a:bodyPr/>
          <a:lstStyle/>
          <a:p>
            <a:r>
              <a:rPr lang="en-US" dirty="0" smtClean="0"/>
              <a:t>The </a:t>
            </a:r>
            <a:r>
              <a:rPr lang="en-US" dirty="0"/>
              <a:t>Bible teaches </a:t>
            </a:r>
            <a:r>
              <a:rPr lang="en-US" dirty="0" smtClean="0"/>
              <a:t>the </a:t>
            </a:r>
            <a:r>
              <a:rPr lang="en-US" dirty="0"/>
              <a:t>Lord’s Second Coming will be a literal appearance </a:t>
            </a:r>
            <a:endParaRPr lang="en-US" dirty="0" smtClean="0"/>
          </a:p>
          <a:p>
            <a:pPr lvl="1"/>
            <a:r>
              <a:rPr lang="en-US" dirty="0" smtClean="0"/>
              <a:t>Acts </a:t>
            </a:r>
            <a:r>
              <a:rPr lang="en-US" dirty="0"/>
              <a:t>1:9-11; 1 Thess. </a:t>
            </a:r>
            <a:r>
              <a:rPr lang="en-US" dirty="0" smtClean="0"/>
              <a:t>4:16</a:t>
            </a:r>
            <a:endParaRPr lang="en-US" dirty="0"/>
          </a:p>
          <a:p>
            <a:pPr marL="457200" lvl="1" indent="0">
              <a:buNone/>
            </a:pPr>
            <a:endParaRPr lang="en-US" sz="1000" dirty="0" smtClean="0"/>
          </a:p>
          <a:p>
            <a:r>
              <a:rPr lang="en-US" dirty="0" smtClean="0"/>
              <a:t>These </a:t>
            </a:r>
            <a:r>
              <a:rPr lang="en-US" dirty="0"/>
              <a:t>prophecies were not fulfilled at the destruction of Jerusalem in 70 AD. </a:t>
            </a:r>
          </a:p>
          <a:p>
            <a:endParaRPr lang="en-US" dirty="0"/>
          </a:p>
        </p:txBody>
      </p:sp>
    </p:spTree>
    <p:extLst>
      <p:ext uri="{BB962C8B-B14F-4D97-AF65-F5344CB8AC3E}">
        <p14:creationId xmlns:p14="http://schemas.microsoft.com/office/powerpoint/2010/main" val="1403947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Final Judgment</a:t>
            </a:r>
            <a:endParaRPr lang="en-US" b="1" dirty="0"/>
          </a:p>
        </p:txBody>
      </p:sp>
      <p:sp>
        <p:nvSpPr>
          <p:cNvPr id="3" name="Content Placeholder 2"/>
          <p:cNvSpPr>
            <a:spLocks noGrp="1"/>
          </p:cNvSpPr>
          <p:nvPr>
            <p:ph idx="1"/>
          </p:nvPr>
        </p:nvSpPr>
        <p:spPr/>
        <p:txBody>
          <a:bodyPr/>
          <a:lstStyle/>
          <a:p>
            <a:r>
              <a:rPr lang="en-US" dirty="0"/>
              <a:t>The A.D. 70 </a:t>
            </a:r>
            <a:r>
              <a:rPr lang="en-US" dirty="0" smtClean="0"/>
              <a:t>Doctrine </a:t>
            </a:r>
            <a:r>
              <a:rPr lang="en-US" dirty="0"/>
              <a:t>teaches there will not be a universal judgment of mankind at the end of time. </a:t>
            </a:r>
            <a:endParaRPr lang="en-US" dirty="0" smtClean="0"/>
          </a:p>
          <a:p>
            <a:r>
              <a:rPr lang="en-US" dirty="0" smtClean="0"/>
              <a:t>All </a:t>
            </a:r>
            <a:r>
              <a:rPr lang="en-US" dirty="0"/>
              <a:t>the </a:t>
            </a:r>
            <a:r>
              <a:rPr lang="en-US" dirty="0" smtClean="0"/>
              <a:t>biblical references </a:t>
            </a:r>
            <a:r>
              <a:rPr lang="en-US" dirty="0"/>
              <a:t>to a final judgment were referring to the judgment of the nation of Israel at the destruction of Jerusalem. </a:t>
            </a:r>
          </a:p>
        </p:txBody>
      </p:sp>
    </p:spTree>
    <p:extLst>
      <p:ext uri="{BB962C8B-B14F-4D97-AF65-F5344CB8AC3E}">
        <p14:creationId xmlns:p14="http://schemas.microsoft.com/office/powerpoint/2010/main" val="1020836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Final Judgment</a:t>
            </a:r>
            <a:endParaRPr lang="en-US" b="1" dirty="0"/>
          </a:p>
        </p:txBody>
      </p:sp>
      <p:sp>
        <p:nvSpPr>
          <p:cNvPr id="3" name="Content Placeholder 2"/>
          <p:cNvSpPr>
            <a:spLocks noGrp="1"/>
          </p:cNvSpPr>
          <p:nvPr>
            <p:ph idx="1"/>
          </p:nvPr>
        </p:nvSpPr>
        <p:spPr/>
        <p:txBody>
          <a:bodyPr/>
          <a:lstStyle/>
          <a:p>
            <a:r>
              <a:rPr lang="en-US" dirty="0"/>
              <a:t>Matt. 25:31-32 – </a:t>
            </a:r>
            <a:r>
              <a:rPr lang="en-US" i="1" dirty="0" smtClean="0"/>
              <a:t>“all nations” </a:t>
            </a:r>
            <a:r>
              <a:rPr lang="en-US" dirty="0"/>
              <a:t>will be judged, not just Israel.</a:t>
            </a:r>
          </a:p>
          <a:p>
            <a:r>
              <a:rPr lang="en-US" dirty="0"/>
              <a:t>Matt. 12:41-42 – the men of Nineveh and the Queen of the South were not present at the destruction of Jerusalem, but they will be present together in the final judgment. </a:t>
            </a:r>
          </a:p>
          <a:p>
            <a:r>
              <a:rPr lang="en-US" dirty="0"/>
              <a:t>Acts 17:30-31 – </a:t>
            </a:r>
            <a:r>
              <a:rPr lang="en-US" i="1" dirty="0"/>
              <a:t>“all men everywhere to repent… judge the world” </a:t>
            </a:r>
            <a:endParaRPr lang="en-US" dirty="0"/>
          </a:p>
        </p:txBody>
      </p:sp>
    </p:spTree>
    <p:extLst>
      <p:ext uri="{BB962C8B-B14F-4D97-AF65-F5344CB8AC3E}">
        <p14:creationId xmlns:p14="http://schemas.microsoft.com/office/powerpoint/2010/main" val="1089027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Destruction of the World</a:t>
            </a:r>
            <a:endParaRPr lang="en-US" b="1" dirty="0"/>
          </a:p>
        </p:txBody>
      </p:sp>
      <p:sp>
        <p:nvSpPr>
          <p:cNvPr id="3" name="Content Placeholder 2"/>
          <p:cNvSpPr>
            <a:spLocks noGrp="1"/>
          </p:cNvSpPr>
          <p:nvPr>
            <p:ph idx="1"/>
          </p:nvPr>
        </p:nvSpPr>
        <p:spPr/>
        <p:txBody>
          <a:bodyPr/>
          <a:lstStyle/>
          <a:p>
            <a:r>
              <a:rPr lang="en-US" dirty="0"/>
              <a:t>The A.D. 70 </a:t>
            </a:r>
            <a:r>
              <a:rPr lang="en-US" dirty="0" smtClean="0"/>
              <a:t>Doctrine </a:t>
            </a:r>
            <a:r>
              <a:rPr lang="en-US" dirty="0"/>
              <a:t>teaches there will not be a day in which the world is destroyed and time is brought to an end. </a:t>
            </a:r>
            <a:endParaRPr lang="en-US" dirty="0" smtClean="0"/>
          </a:p>
          <a:p>
            <a:r>
              <a:rPr lang="en-US" dirty="0" smtClean="0"/>
              <a:t>All </a:t>
            </a:r>
            <a:r>
              <a:rPr lang="en-US" dirty="0"/>
              <a:t>prophecies concerning the end of the world were speaking of the end of the Jewish </a:t>
            </a:r>
            <a:r>
              <a:rPr lang="en-US" dirty="0" smtClean="0"/>
              <a:t>nation - </a:t>
            </a:r>
            <a:r>
              <a:rPr lang="en-US" dirty="0"/>
              <a:t>which occurred at the destruction of Jerusalem in 70 AD. </a:t>
            </a:r>
          </a:p>
        </p:txBody>
      </p:sp>
    </p:spTree>
    <p:extLst>
      <p:ext uri="{BB962C8B-B14F-4D97-AF65-F5344CB8AC3E}">
        <p14:creationId xmlns:p14="http://schemas.microsoft.com/office/powerpoint/2010/main" val="2456785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Destruction of the World</a:t>
            </a:r>
            <a:endParaRPr lang="en-US" b="1" dirty="0"/>
          </a:p>
        </p:txBody>
      </p:sp>
      <p:sp>
        <p:nvSpPr>
          <p:cNvPr id="3" name="Content Placeholder 2"/>
          <p:cNvSpPr>
            <a:spLocks noGrp="1"/>
          </p:cNvSpPr>
          <p:nvPr>
            <p:ph idx="1"/>
          </p:nvPr>
        </p:nvSpPr>
        <p:spPr/>
        <p:txBody>
          <a:bodyPr/>
          <a:lstStyle/>
          <a:p>
            <a:pPr lvl="0"/>
            <a:r>
              <a:rPr lang="en-US" dirty="0"/>
              <a:t>Jesus said </a:t>
            </a:r>
            <a:r>
              <a:rPr lang="en-US" i="1" dirty="0"/>
              <a:t>“heaven and earth will pass away”</a:t>
            </a:r>
            <a:r>
              <a:rPr lang="en-US" dirty="0"/>
              <a:t> (Matt. 24:35).</a:t>
            </a:r>
          </a:p>
          <a:p>
            <a:pPr lvl="0"/>
            <a:r>
              <a:rPr lang="en-US" dirty="0"/>
              <a:t>Revelation 20:11-15 – the </a:t>
            </a:r>
            <a:r>
              <a:rPr lang="en-US" i="1" dirty="0"/>
              <a:t>“small and great” </a:t>
            </a:r>
            <a:r>
              <a:rPr lang="en-US" dirty="0"/>
              <a:t>did not stand before God at the destruction of Jerusalem. The </a:t>
            </a:r>
            <a:r>
              <a:rPr lang="en-US" i="1" dirty="0"/>
              <a:t>“sea” </a:t>
            </a:r>
            <a:r>
              <a:rPr lang="en-US" dirty="0"/>
              <a:t>and</a:t>
            </a:r>
            <a:r>
              <a:rPr lang="en-US" i="1" dirty="0"/>
              <a:t> “death and Hades”</a:t>
            </a:r>
            <a:r>
              <a:rPr lang="en-US" dirty="0"/>
              <a:t> did not give up the dead in them. They were not destroyed in the lake of fire. </a:t>
            </a:r>
          </a:p>
        </p:txBody>
      </p:sp>
    </p:spTree>
    <p:extLst>
      <p:ext uri="{BB962C8B-B14F-4D97-AF65-F5344CB8AC3E}">
        <p14:creationId xmlns:p14="http://schemas.microsoft.com/office/powerpoint/2010/main" val="3992104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Resurrection of the Dead</a:t>
            </a:r>
            <a:endParaRPr lang="en-US" b="1"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a:t>A.D. 70 Doctrine teaches </a:t>
            </a:r>
            <a:r>
              <a:rPr lang="en-US" dirty="0" smtClean="0"/>
              <a:t>the </a:t>
            </a:r>
            <a:r>
              <a:rPr lang="en-US" dirty="0"/>
              <a:t>resurrection occurred when the church was raised triumphantly from the death of the nation of Israel at the destruction of Jerusalem. </a:t>
            </a:r>
            <a:endParaRPr lang="en-US" dirty="0" smtClean="0"/>
          </a:p>
          <a:p>
            <a:endParaRPr lang="en-US" sz="900" dirty="0"/>
          </a:p>
          <a:p>
            <a:r>
              <a:rPr lang="en-US" dirty="0" smtClean="0"/>
              <a:t>The </a:t>
            </a:r>
            <a:r>
              <a:rPr lang="en-US" dirty="0"/>
              <a:t>Biblical references of a future resurrection are not speaking of a literal, bodily resurrection – but </a:t>
            </a:r>
            <a:r>
              <a:rPr lang="en-US" dirty="0" smtClean="0"/>
              <a:t>of </a:t>
            </a:r>
            <a:r>
              <a:rPr lang="en-US" dirty="0"/>
              <a:t>a symbolic resurrection; the resurrection of the church from the oppression of Judaism. </a:t>
            </a:r>
          </a:p>
          <a:p>
            <a:endParaRPr lang="en-US" dirty="0"/>
          </a:p>
        </p:txBody>
      </p:sp>
    </p:spTree>
    <p:extLst>
      <p:ext uri="{BB962C8B-B14F-4D97-AF65-F5344CB8AC3E}">
        <p14:creationId xmlns:p14="http://schemas.microsoft.com/office/powerpoint/2010/main" val="4159340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Resurrection of the Dead</a:t>
            </a:r>
            <a:endParaRPr lang="en-US" b="1" dirty="0"/>
          </a:p>
        </p:txBody>
      </p:sp>
      <p:sp>
        <p:nvSpPr>
          <p:cNvPr id="3" name="Content Placeholder 2"/>
          <p:cNvSpPr>
            <a:spLocks noGrp="1"/>
          </p:cNvSpPr>
          <p:nvPr>
            <p:ph idx="1"/>
          </p:nvPr>
        </p:nvSpPr>
        <p:spPr/>
        <p:txBody>
          <a:bodyPr>
            <a:normAutofit/>
          </a:bodyPr>
          <a:lstStyle/>
          <a:p>
            <a:r>
              <a:rPr lang="en-US" dirty="0"/>
              <a:t>In order for the church to be resurrected in A.D. 70, it had to be dead prior to that time. The Bible indicates the church was very alive and active prior to 70 AD. </a:t>
            </a:r>
            <a:endParaRPr lang="en-US" dirty="0" smtClean="0"/>
          </a:p>
          <a:p>
            <a:pPr lvl="0"/>
            <a:endParaRPr lang="en-US" sz="1000" dirty="0" smtClean="0"/>
          </a:p>
          <a:p>
            <a:pPr lvl="0"/>
            <a:r>
              <a:rPr lang="en-US" dirty="0" smtClean="0"/>
              <a:t>Acts </a:t>
            </a:r>
            <a:r>
              <a:rPr lang="en-US" dirty="0"/>
              <a:t>24:15 – Paul, an inspired apostle, believed in </a:t>
            </a:r>
            <a:r>
              <a:rPr lang="en-US" i="1" dirty="0"/>
              <a:t>“a resurrection of the dead, both of the just and the unjust.” </a:t>
            </a:r>
            <a:endParaRPr lang="en-US" dirty="0"/>
          </a:p>
        </p:txBody>
      </p:sp>
    </p:spTree>
    <p:extLst>
      <p:ext uri="{BB962C8B-B14F-4D97-AF65-F5344CB8AC3E}">
        <p14:creationId xmlns:p14="http://schemas.microsoft.com/office/powerpoint/2010/main" val="2510323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Resurrection of the Dead</a:t>
            </a:r>
            <a:endParaRPr lang="en-US" b="1" dirty="0"/>
          </a:p>
        </p:txBody>
      </p:sp>
      <p:sp>
        <p:nvSpPr>
          <p:cNvPr id="3" name="Content Placeholder 2"/>
          <p:cNvSpPr>
            <a:spLocks noGrp="1"/>
          </p:cNvSpPr>
          <p:nvPr>
            <p:ph idx="1"/>
          </p:nvPr>
        </p:nvSpPr>
        <p:spPr/>
        <p:txBody>
          <a:bodyPr>
            <a:normAutofit/>
          </a:bodyPr>
          <a:lstStyle/>
          <a:p>
            <a:pPr lvl="0"/>
            <a:r>
              <a:rPr lang="en-US" dirty="0" smtClean="0"/>
              <a:t>Matthew </a:t>
            </a:r>
            <a:r>
              <a:rPr lang="en-US" dirty="0"/>
              <a:t>22:23-33 – the Sadducees denied the resurrection of the body. They presented their case to Jesus. </a:t>
            </a:r>
            <a:endParaRPr lang="en-US" dirty="0" smtClean="0"/>
          </a:p>
          <a:p>
            <a:pPr lvl="0"/>
            <a:r>
              <a:rPr lang="en-US" dirty="0" smtClean="0"/>
              <a:t>He </a:t>
            </a:r>
            <a:r>
              <a:rPr lang="en-US" dirty="0"/>
              <a:t>said they were </a:t>
            </a:r>
            <a:r>
              <a:rPr lang="en-US" i="1" dirty="0"/>
              <a:t>“mistaken”</a:t>
            </a:r>
            <a:r>
              <a:rPr lang="en-US" dirty="0"/>
              <a:t> in denying a bodily resurrection. </a:t>
            </a:r>
            <a:endParaRPr lang="en-US" dirty="0" smtClean="0"/>
          </a:p>
          <a:p>
            <a:pPr lvl="0"/>
            <a:r>
              <a:rPr lang="en-US" dirty="0" smtClean="0"/>
              <a:t>He </a:t>
            </a:r>
            <a:r>
              <a:rPr lang="en-US" dirty="0"/>
              <a:t>went on to defend the doctrine of a bodily resurrection. </a:t>
            </a:r>
          </a:p>
          <a:p>
            <a:endParaRPr lang="en-US" dirty="0"/>
          </a:p>
        </p:txBody>
      </p:sp>
    </p:spTree>
    <p:extLst>
      <p:ext uri="{BB962C8B-B14F-4D97-AF65-F5344CB8AC3E}">
        <p14:creationId xmlns:p14="http://schemas.microsoft.com/office/powerpoint/2010/main" val="4093510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bg1"/>
                </a:solidFill>
              </a:rPr>
              <a:t>“Look Before You Leap”                    into the A.D. 70 Doctrine</a:t>
            </a:r>
            <a:endParaRPr lang="en-US" b="1" dirty="0">
              <a:solidFill>
                <a:schemeClr val="bg1"/>
              </a:solidFill>
            </a:endParaRPr>
          </a:p>
        </p:txBody>
      </p:sp>
      <p:sp>
        <p:nvSpPr>
          <p:cNvPr id="3" name="Content Placeholder 2"/>
          <p:cNvSpPr>
            <a:spLocks noGrp="1"/>
          </p:cNvSpPr>
          <p:nvPr>
            <p:ph idx="1"/>
          </p:nvPr>
        </p:nvSpPr>
        <p:spPr>
          <a:xfrm>
            <a:off x="457200" y="1828800"/>
            <a:ext cx="8229600" cy="4800600"/>
          </a:xfrm>
        </p:spPr>
        <p:txBody>
          <a:bodyPr>
            <a:normAutofit/>
          </a:bodyPr>
          <a:lstStyle/>
          <a:p>
            <a:r>
              <a:rPr lang="en-US" b="1" dirty="0" smtClean="0">
                <a:solidFill>
                  <a:schemeClr val="bg1"/>
                </a:solidFill>
              </a:rPr>
              <a:t>Denies literal resurrection of Jesus Christ       (1 Cor. 15:20-23)</a:t>
            </a:r>
          </a:p>
          <a:p>
            <a:r>
              <a:rPr lang="en-US" b="1" dirty="0" smtClean="0">
                <a:solidFill>
                  <a:schemeClr val="bg1"/>
                </a:solidFill>
              </a:rPr>
              <a:t>No more baptism (Matt. 28:18-20)</a:t>
            </a:r>
          </a:p>
          <a:p>
            <a:r>
              <a:rPr lang="en-US" b="1" dirty="0" smtClean="0">
                <a:solidFill>
                  <a:schemeClr val="bg1"/>
                </a:solidFill>
              </a:rPr>
              <a:t>No more Lord’s Supper (1 Cor. 11:26)</a:t>
            </a:r>
          </a:p>
          <a:p>
            <a:r>
              <a:rPr lang="en-US" b="1" dirty="0" smtClean="0">
                <a:solidFill>
                  <a:schemeClr val="bg1"/>
                </a:solidFill>
              </a:rPr>
              <a:t>No more persecution (2 Thess. 1:4-10)</a:t>
            </a:r>
          </a:p>
          <a:p>
            <a:r>
              <a:rPr lang="en-US" b="1" dirty="0" smtClean="0">
                <a:solidFill>
                  <a:schemeClr val="bg1"/>
                </a:solidFill>
              </a:rPr>
              <a:t>No more marriage (Matt. 22:30)</a:t>
            </a:r>
          </a:p>
          <a:p>
            <a:r>
              <a:rPr lang="en-US" b="1" dirty="0" smtClean="0">
                <a:solidFill>
                  <a:schemeClr val="bg1"/>
                </a:solidFill>
              </a:rPr>
              <a:t>No more death (1 Cor. 15:24-26)</a:t>
            </a:r>
          </a:p>
          <a:p>
            <a:r>
              <a:rPr lang="en-US" b="1" dirty="0" smtClean="0">
                <a:solidFill>
                  <a:schemeClr val="bg1"/>
                </a:solidFill>
              </a:rPr>
              <a:t>A license to sin (1 Cor. 15:33-34)</a:t>
            </a:r>
            <a:endParaRPr lang="en-US" b="1" dirty="0">
              <a:solidFill>
                <a:schemeClr val="bg1"/>
              </a:solidFill>
            </a:endParaRPr>
          </a:p>
        </p:txBody>
      </p:sp>
    </p:spTree>
    <p:extLst>
      <p:ext uri="{BB962C8B-B14F-4D97-AF65-F5344CB8AC3E}">
        <p14:creationId xmlns:p14="http://schemas.microsoft.com/office/powerpoint/2010/main" val="221286572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47" presetClass="entr" presetSubtype="0"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6000"/>
                            </p:stCondLst>
                            <p:childTnLst>
                              <p:par>
                                <p:cTn id="41" presetID="47" presetClass="entr" presetSubtype="0" fill="hold" grpId="0" nodeType="after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the A.D. 70 Doctrine?</a:t>
            </a:r>
            <a:endParaRPr lang="en-US" b="1" dirty="0"/>
          </a:p>
        </p:txBody>
      </p:sp>
      <p:sp>
        <p:nvSpPr>
          <p:cNvPr id="3" name="Content Placeholder 2"/>
          <p:cNvSpPr>
            <a:spLocks noGrp="1"/>
          </p:cNvSpPr>
          <p:nvPr>
            <p:ph idx="1"/>
          </p:nvPr>
        </p:nvSpPr>
        <p:spPr/>
        <p:txBody>
          <a:bodyPr/>
          <a:lstStyle/>
          <a:p>
            <a:r>
              <a:rPr lang="en-US" dirty="0"/>
              <a:t>The Holy Scriptures teach that the second coming of Christ, including the establishment of the eternal kingdom, the day of judgment, the end of the world and the resurrection of the dead, occurred with the fall of Jerusalem in 70 A.D. </a:t>
            </a:r>
          </a:p>
          <a:p>
            <a:endParaRPr lang="en-US" sz="800" dirty="0" smtClean="0"/>
          </a:p>
          <a:p>
            <a:pPr marL="0" indent="0" algn="r">
              <a:buNone/>
            </a:pPr>
            <a:r>
              <a:rPr lang="en-US" sz="2400" dirty="0" smtClean="0"/>
              <a:t>Studies </a:t>
            </a:r>
            <a:r>
              <a:rPr lang="en-US" sz="2400" dirty="0"/>
              <a:t>in Bible Prophecy, March-May </a:t>
            </a:r>
            <a:r>
              <a:rPr lang="en-US" sz="2400" dirty="0" smtClean="0"/>
              <a:t>1987</a:t>
            </a:r>
            <a:endParaRPr lang="en-US" sz="2400" dirty="0"/>
          </a:p>
          <a:p>
            <a:endParaRPr lang="en-US" dirty="0"/>
          </a:p>
        </p:txBody>
      </p:sp>
    </p:spTree>
    <p:extLst>
      <p:ext uri="{BB962C8B-B14F-4D97-AF65-F5344CB8AC3E}">
        <p14:creationId xmlns:p14="http://schemas.microsoft.com/office/powerpoint/2010/main" val="4169259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Picture 2" descr="http://www.sheilazellerinteriors.com/wp-content/uploads/2012/01/Vintage-Riveted-Trash-Ca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4547" y="1295400"/>
            <a:ext cx="3752453" cy="464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8146939"/>
      </p:ext>
    </p:extLst>
  </p:cSld>
  <p:clrMapOvr>
    <a:masterClrMapping/>
  </p:clrMapOvr>
  <mc:AlternateContent xmlns:mc="http://schemas.openxmlformats.org/markup-compatibility/2006" xmlns:p14="http://schemas.microsoft.com/office/powerpoint/2010/main">
    <mc:Choice Requires="p14">
      <p:transition spd="slow" p14:dur="1200">
        <p:zoom dir="in"/>
      </p:transition>
    </mc:Choice>
    <mc:Fallback xmlns="">
      <p:transition spd="slow">
        <p:zoom dir="in"/>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“Realized Eschatology”</a:t>
            </a:r>
            <a:endParaRPr lang="en-US" b="1" i="1" dirty="0"/>
          </a:p>
        </p:txBody>
      </p:sp>
      <p:sp>
        <p:nvSpPr>
          <p:cNvPr id="3" name="Content Placeholder 2"/>
          <p:cNvSpPr>
            <a:spLocks noGrp="1"/>
          </p:cNvSpPr>
          <p:nvPr>
            <p:ph idx="1"/>
          </p:nvPr>
        </p:nvSpPr>
        <p:spPr/>
        <p:txBody>
          <a:bodyPr/>
          <a:lstStyle/>
          <a:p>
            <a:pPr lvl="0"/>
            <a:r>
              <a:rPr lang="en-US" dirty="0"/>
              <a:t>Eschatology – “the branch of theology dealing with last or final things”</a:t>
            </a:r>
          </a:p>
          <a:p>
            <a:pPr lvl="0"/>
            <a:r>
              <a:rPr lang="en-US" dirty="0"/>
              <a:t>Realized – “accomplished or completed”</a:t>
            </a:r>
          </a:p>
          <a:p>
            <a:endParaRPr lang="en-US" dirty="0"/>
          </a:p>
        </p:txBody>
      </p:sp>
    </p:spTree>
    <p:extLst>
      <p:ext uri="{BB962C8B-B14F-4D97-AF65-F5344CB8AC3E}">
        <p14:creationId xmlns:p14="http://schemas.microsoft.com/office/powerpoint/2010/main" val="3511095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“Realized Eschatology”</a:t>
            </a:r>
            <a:endParaRPr lang="en-US" b="1" i="1" dirty="0"/>
          </a:p>
        </p:txBody>
      </p:sp>
      <p:sp>
        <p:nvSpPr>
          <p:cNvPr id="3" name="Content Placeholder 2"/>
          <p:cNvSpPr>
            <a:spLocks noGrp="1"/>
          </p:cNvSpPr>
          <p:nvPr>
            <p:ph idx="1"/>
          </p:nvPr>
        </p:nvSpPr>
        <p:spPr/>
        <p:txBody>
          <a:bodyPr/>
          <a:lstStyle/>
          <a:p>
            <a:pPr lvl="0"/>
            <a:r>
              <a:rPr lang="en-US" dirty="0"/>
              <a:t>Eschatology – “the branch of theology dealing with last or final things”</a:t>
            </a:r>
          </a:p>
          <a:p>
            <a:pPr lvl="0"/>
            <a:r>
              <a:rPr lang="en-US" dirty="0"/>
              <a:t>Realized – “accomplished or completed”</a:t>
            </a:r>
          </a:p>
          <a:p>
            <a:endParaRPr lang="en-US" dirty="0"/>
          </a:p>
        </p:txBody>
      </p:sp>
      <p:sp>
        <p:nvSpPr>
          <p:cNvPr id="4" name="Rectangle 3"/>
          <p:cNvSpPr/>
          <p:nvPr/>
        </p:nvSpPr>
        <p:spPr>
          <a:xfrm>
            <a:off x="228600" y="3352800"/>
            <a:ext cx="8610600" cy="31242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533400" y="3646944"/>
            <a:ext cx="8077200" cy="2677656"/>
          </a:xfrm>
          <a:prstGeom prst="rect">
            <a:avLst/>
          </a:prstGeom>
          <a:noFill/>
        </p:spPr>
        <p:txBody>
          <a:bodyPr wrap="square" rtlCol="0">
            <a:spAutoFit/>
          </a:bodyPr>
          <a:lstStyle/>
          <a:p>
            <a:r>
              <a:rPr lang="en-US" sz="2800" b="1" dirty="0" smtClean="0"/>
              <a:t>The </a:t>
            </a:r>
            <a:r>
              <a:rPr lang="en-US" sz="2800" b="1" dirty="0"/>
              <a:t>false belief that every prophecy concerning end times has already been “realized” or fulfilled. </a:t>
            </a:r>
            <a:endParaRPr lang="en-US" sz="2800" b="1" dirty="0" smtClean="0"/>
          </a:p>
          <a:p>
            <a:r>
              <a:rPr lang="en-US" sz="2800" b="1" dirty="0" smtClean="0"/>
              <a:t>The </a:t>
            </a:r>
            <a:r>
              <a:rPr lang="en-US" sz="2800" b="1" dirty="0"/>
              <a:t>Second Coming of Christ, Final Judgment, the Resurrection of the Dead, and the End of the World all occurred when Jerusalem was destroyed by Rome in 70 AD.</a:t>
            </a:r>
          </a:p>
        </p:txBody>
      </p:sp>
    </p:spTree>
    <p:extLst>
      <p:ext uri="{BB962C8B-B14F-4D97-AF65-F5344CB8AC3E}">
        <p14:creationId xmlns:p14="http://schemas.microsoft.com/office/powerpoint/2010/main" val="4089669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Overlapping of the Covenants</a:t>
            </a:r>
            <a:endParaRPr lang="en-US" b="1" dirty="0"/>
          </a:p>
        </p:txBody>
      </p:sp>
    </p:spTree>
    <p:extLst>
      <p:ext uri="{BB962C8B-B14F-4D97-AF65-F5344CB8AC3E}">
        <p14:creationId xmlns:p14="http://schemas.microsoft.com/office/powerpoint/2010/main" val="1006454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Overlapping of the Covenants</a:t>
            </a:r>
            <a:endParaRPr lang="en-US" b="1" dirty="0"/>
          </a:p>
        </p:txBody>
      </p:sp>
      <p:cxnSp>
        <p:nvCxnSpPr>
          <p:cNvPr id="4" name="Straight Connector 3"/>
          <p:cNvCxnSpPr/>
          <p:nvPr/>
        </p:nvCxnSpPr>
        <p:spPr>
          <a:xfrm>
            <a:off x="3124200" y="1752600"/>
            <a:ext cx="0" cy="1929903"/>
          </a:xfrm>
          <a:prstGeom prst="line">
            <a:avLst/>
          </a:prstGeom>
          <a:ln w="38100">
            <a:prstDash val="sysDash"/>
            <a:tailEnd type="none"/>
          </a:ln>
        </p:spPr>
        <p:style>
          <a:lnRef idx="3">
            <a:schemeClr val="accent5"/>
          </a:lnRef>
          <a:fillRef idx="0">
            <a:schemeClr val="accent5"/>
          </a:fillRef>
          <a:effectRef idx="2">
            <a:schemeClr val="accent5"/>
          </a:effectRef>
          <a:fontRef idx="minor">
            <a:schemeClr val="tx1"/>
          </a:fontRef>
        </p:style>
      </p:cxnSp>
      <p:cxnSp>
        <p:nvCxnSpPr>
          <p:cNvPr id="5" name="Straight Connector 4"/>
          <p:cNvCxnSpPr/>
          <p:nvPr/>
        </p:nvCxnSpPr>
        <p:spPr>
          <a:xfrm>
            <a:off x="4762500" y="1752600"/>
            <a:ext cx="0" cy="1929903"/>
          </a:xfrm>
          <a:prstGeom prst="line">
            <a:avLst/>
          </a:prstGeom>
          <a:ln w="38100">
            <a:prstDash val="sysDash"/>
            <a:tailEnd type="none"/>
          </a:ln>
        </p:spPr>
        <p:style>
          <a:lnRef idx="3">
            <a:schemeClr val="accent5"/>
          </a:lnRef>
          <a:fillRef idx="0">
            <a:schemeClr val="accent5"/>
          </a:fillRef>
          <a:effectRef idx="2">
            <a:schemeClr val="accent5"/>
          </a:effectRef>
          <a:fontRef idx="minor">
            <a:schemeClr val="tx1"/>
          </a:fontRef>
        </p:style>
      </p:cxnSp>
      <p:sp>
        <p:nvSpPr>
          <p:cNvPr id="6" name="TextBox 5"/>
          <p:cNvSpPr txBox="1"/>
          <p:nvPr/>
        </p:nvSpPr>
        <p:spPr>
          <a:xfrm>
            <a:off x="3124200" y="2263069"/>
            <a:ext cx="6019800" cy="480131"/>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wrap="square" rtlCol="0">
            <a:spAutoFit/>
          </a:bodyPr>
          <a:lstStyle/>
          <a:p>
            <a:pPr>
              <a:lnSpc>
                <a:spcPct val="90000"/>
              </a:lnSpc>
            </a:pPr>
            <a:r>
              <a:rPr lang="en-US" sz="2800" b="1" dirty="0" smtClean="0"/>
              <a:t>  New Covenant (Gospel)</a:t>
            </a:r>
            <a:endParaRPr lang="en-US" sz="2800" b="1" dirty="0"/>
          </a:p>
        </p:txBody>
      </p:sp>
      <p:cxnSp>
        <p:nvCxnSpPr>
          <p:cNvPr id="7" name="Straight Connector 6"/>
          <p:cNvCxnSpPr/>
          <p:nvPr/>
        </p:nvCxnSpPr>
        <p:spPr>
          <a:xfrm>
            <a:off x="0" y="2784337"/>
            <a:ext cx="8915400" cy="0"/>
          </a:xfrm>
          <a:prstGeom prst="line">
            <a:avLst/>
          </a:prstGeom>
          <a:ln w="76200">
            <a:solidFill>
              <a:srgbClr val="FF0000"/>
            </a:solidFill>
            <a:miter lim="800000"/>
            <a:headEnd type="none" w="med" len="med"/>
            <a:tailEnd type="arrow" w="med" len="med"/>
          </a:ln>
        </p:spPr>
        <p:style>
          <a:lnRef idx="1">
            <a:schemeClr val="accent1"/>
          </a:lnRef>
          <a:fillRef idx="0">
            <a:schemeClr val="accent1"/>
          </a:fillRef>
          <a:effectRef idx="0">
            <a:schemeClr val="accent1"/>
          </a:effectRef>
          <a:fontRef idx="minor">
            <a:schemeClr val="tx1"/>
          </a:fontRef>
        </p:style>
      </p:cxnSp>
      <p:pic>
        <p:nvPicPr>
          <p:cNvPr id="8" name="Picture 2" descr="C:\Users\Steven\AppData\Local\Microsoft\Windows\Temporary Internet Files\Content.IE5\HZGYVHS3\MC900436392[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14733" y="3581399"/>
            <a:ext cx="418933" cy="57453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0" y="2819400"/>
            <a:ext cx="4724400" cy="48013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r">
              <a:lnSpc>
                <a:spcPct val="90000"/>
              </a:lnSpc>
            </a:pPr>
            <a:r>
              <a:rPr lang="en-US" sz="2800" b="1" dirty="0" smtClean="0"/>
              <a:t>Old Covenant (Law of Moses)</a:t>
            </a:r>
            <a:endParaRPr lang="en-US" sz="2800" b="1" dirty="0"/>
          </a:p>
        </p:txBody>
      </p:sp>
      <p:sp>
        <p:nvSpPr>
          <p:cNvPr id="10" name="TextBox 9"/>
          <p:cNvSpPr txBox="1"/>
          <p:nvPr/>
        </p:nvSpPr>
        <p:spPr>
          <a:xfrm>
            <a:off x="4053840" y="3690068"/>
            <a:ext cx="1447800" cy="424732"/>
          </a:xfrm>
          <a:prstGeom prst="rect">
            <a:avLst/>
          </a:prstGeom>
          <a:noFill/>
        </p:spPr>
        <p:txBody>
          <a:bodyPr wrap="square" rtlCol="0">
            <a:spAutoFit/>
          </a:bodyPr>
          <a:lstStyle/>
          <a:p>
            <a:pPr algn="ctr">
              <a:lnSpc>
                <a:spcPct val="90000"/>
              </a:lnSpc>
            </a:pPr>
            <a:r>
              <a:rPr lang="en-US" sz="2400" dirty="0" smtClean="0"/>
              <a:t>70 AD</a:t>
            </a:r>
            <a:endParaRPr lang="en-US" sz="2400" dirty="0"/>
          </a:p>
        </p:txBody>
      </p:sp>
      <p:sp>
        <p:nvSpPr>
          <p:cNvPr id="11" name="TextBox 10"/>
          <p:cNvSpPr txBox="1"/>
          <p:nvPr/>
        </p:nvSpPr>
        <p:spPr>
          <a:xfrm>
            <a:off x="2407920" y="3690068"/>
            <a:ext cx="1447800" cy="424732"/>
          </a:xfrm>
          <a:prstGeom prst="rect">
            <a:avLst/>
          </a:prstGeom>
          <a:noFill/>
        </p:spPr>
        <p:txBody>
          <a:bodyPr wrap="square" rtlCol="0">
            <a:spAutoFit/>
          </a:bodyPr>
          <a:lstStyle/>
          <a:p>
            <a:pPr algn="ctr">
              <a:lnSpc>
                <a:spcPct val="90000"/>
              </a:lnSpc>
            </a:pPr>
            <a:r>
              <a:rPr lang="en-US" sz="2400" dirty="0" smtClean="0"/>
              <a:t>33 AD</a:t>
            </a:r>
            <a:endParaRPr lang="en-US" sz="2400" dirty="0"/>
          </a:p>
        </p:txBody>
      </p:sp>
    </p:spTree>
    <p:extLst>
      <p:ext uri="{BB962C8B-B14F-4D97-AF65-F5344CB8AC3E}">
        <p14:creationId xmlns:p14="http://schemas.microsoft.com/office/powerpoint/2010/main" val="3833375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000" fill="hold"/>
                                        <p:tgtEl>
                                          <p:spTgt spid="7"/>
                                        </p:tgtEl>
                                        <p:attrNameLst>
                                          <p:attrName>ppt_x</p:attrName>
                                        </p:attrNameLst>
                                      </p:cBhvr>
                                      <p:tavLst>
                                        <p:tav tm="0">
                                          <p:val>
                                            <p:strVal val="0-#ppt_w/2"/>
                                          </p:val>
                                        </p:tav>
                                        <p:tav tm="100000">
                                          <p:val>
                                            <p:strVal val="#ppt_x"/>
                                          </p:val>
                                        </p:tav>
                                      </p:tavLst>
                                    </p:anim>
                                    <p:anim calcmode="lin" valueType="num">
                                      <p:cBhvr additive="base">
                                        <p:cTn id="8" dur="2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2" presetClass="entr" presetSubtype="2"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2000" fill="hold"/>
                                        <p:tgtEl>
                                          <p:spTgt spid="9"/>
                                        </p:tgtEl>
                                        <p:attrNameLst>
                                          <p:attrName>ppt_x</p:attrName>
                                        </p:attrNameLst>
                                      </p:cBhvr>
                                      <p:tavLst>
                                        <p:tav tm="0">
                                          <p:val>
                                            <p:strVal val="1+#ppt_w/2"/>
                                          </p:val>
                                        </p:tav>
                                        <p:tav tm="100000">
                                          <p:val>
                                            <p:strVal val="#ppt_x"/>
                                          </p:val>
                                        </p:tav>
                                      </p:tavLst>
                                    </p:anim>
                                    <p:anim calcmode="lin" valueType="num">
                                      <p:cBhvr additive="base">
                                        <p:cTn id="13" dur="2000" fill="hold"/>
                                        <p:tgtEl>
                                          <p:spTgt spid="9"/>
                                        </p:tgtEl>
                                        <p:attrNameLst>
                                          <p:attrName>ppt_y</p:attrName>
                                        </p:attrNameLst>
                                      </p:cBhvr>
                                      <p:tavLst>
                                        <p:tav tm="0">
                                          <p:val>
                                            <p:strVal val="#ppt_y"/>
                                          </p:val>
                                        </p:tav>
                                        <p:tav tm="100000">
                                          <p:val>
                                            <p:strVal val="#ppt_y"/>
                                          </p:val>
                                        </p:tav>
                                      </p:tavLst>
                                    </p:anim>
                                  </p:childTnLst>
                                </p:cTn>
                              </p:par>
                              <p:par>
                                <p:cTn id="14" presetID="2" presetClass="entr" presetSubtype="8"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2000" fill="hold"/>
                                        <p:tgtEl>
                                          <p:spTgt spid="6"/>
                                        </p:tgtEl>
                                        <p:attrNameLst>
                                          <p:attrName>ppt_x</p:attrName>
                                        </p:attrNameLst>
                                      </p:cBhvr>
                                      <p:tavLst>
                                        <p:tav tm="0">
                                          <p:val>
                                            <p:strVal val="0-#ppt_w/2"/>
                                          </p:val>
                                        </p:tav>
                                        <p:tav tm="100000">
                                          <p:val>
                                            <p:strVal val="#ppt_x"/>
                                          </p:val>
                                        </p:tav>
                                      </p:tavLst>
                                    </p:anim>
                                    <p:anim calcmode="lin" valueType="num">
                                      <p:cBhvr additive="base">
                                        <p:cTn id="17" dur="2000" fill="hold"/>
                                        <p:tgtEl>
                                          <p:spTgt spid="6"/>
                                        </p:tgtEl>
                                        <p:attrNameLst>
                                          <p:attrName>ppt_y</p:attrName>
                                        </p:attrNameLst>
                                      </p:cBhvr>
                                      <p:tavLst>
                                        <p:tav tm="0">
                                          <p:val>
                                            <p:strVal val="#ppt_y"/>
                                          </p:val>
                                        </p:tav>
                                        <p:tav tm="100000">
                                          <p:val>
                                            <p:strVal val="#ppt_y"/>
                                          </p:val>
                                        </p:tav>
                                      </p:tavLst>
                                    </p:anim>
                                  </p:childTnLst>
                                </p:cTn>
                              </p:par>
                            </p:childTnLst>
                          </p:cTn>
                        </p:par>
                        <p:par>
                          <p:cTn id="18" fill="hold">
                            <p:stCondLst>
                              <p:cond delay="4000"/>
                            </p:stCondLst>
                            <p:childTnLst>
                              <p:par>
                                <p:cTn id="19" presetID="10" presetClass="entr" presetSubtype="0" fill="hold" nodeType="after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par>
                          <p:cTn id="22" fill="hold">
                            <p:stCondLst>
                              <p:cond delay="4500"/>
                            </p:stCondLst>
                            <p:childTnLst>
                              <p:par>
                                <p:cTn id="23" presetID="16" presetClass="entr" presetSubtype="42"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barn(outHorizontal)">
                                      <p:cBhvr>
                                        <p:cTn id="25" dur="500"/>
                                        <p:tgtEl>
                                          <p:spTgt spid="4"/>
                                        </p:tgtEl>
                                      </p:cBhvr>
                                    </p:animEffect>
                                  </p:childTnLst>
                                </p:cTn>
                              </p:par>
                            </p:childTnLst>
                          </p:cTn>
                        </p:par>
                        <p:par>
                          <p:cTn id="26" fill="hold">
                            <p:stCondLst>
                              <p:cond delay="5000"/>
                            </p:stCondLst>
                            <p:childTnLst>
                              <p:par>
                                <p:cTn id="27" presetID="16" presetClass="entr" presetSubtype="42"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barn(outHorizontal)">
                                      <p:cBhvr>
                                        <p:cTn id="29" dur="500"/>
                                        <p:tgtEl>
                                          <p:spTgt spid="5"/>
                                        </p:tgtEl>
                                      </p:cBhvr>
                                    </p:animEffect>
                                  </p:childTnLst>
                                </p:cTn>
                              </p:par>
                            </p:childTnLst>
                          </p:cTn>
                        </p:par>
                        <p:par>
                          <p:cTn id="30" fill="hold">
                            <p:stCondLst>
                              <p:cond delay="5500"/>
                            </p:stCondLst>
                            <p:childTnLst>
                              <p:par>
                                <p:cTn id="31" presetID="10" presetClass="entr" presetSubtype="0" fill="hold" grpId="0" nodeType="after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childTnLst>
                          </p:cTn>
                        </p:par>
                        <p:par>
                          <p:cTn id="34" fill="hold">
                            <p:stCondLst>
                              <p:cond delay="6000"/>
                            </p:stCondLst>
                            <p:childTnLst>
                              <p:par>
                                <p:cTn id="35" presetID="10" presetClass="entr" presetSubtype="0" fill="hold" grpId="0" nodeType="after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Overlapping of the Covenants</a:t>
            </a:r>
            <a:endParaRPr lang="en-US" b="1" dirty="0"/>
          </a:p>
        </p:txBody>
      </p:sp>
      <p:cxnSp>
        <p:nvCxnSpPr>
          <p:cNvPr id="4" name="Straight Connector 3"/>
          <p:cNvCxnSpPr/>
          <p:nvPr/>
        </p:nvCxnSpPr>
        <p:spPr>
          <a:xfrm>
            <a:off x="3124200" y="1752600"/>
            <a:ext cx="0" cy="1929903"/>
          </a:xfrm>
          <a:prstGeom prst="line">
            <a:avLst/>
          </a:prstGeom>
          <a:ln w="38100">
            <a:prstDash val="sysDash"/>
            <a:tailEnd type="none"/>
          </a:ln>
        </p:spPr>
        <p:style>
          <a:lnRef idx="3">
            <a:schemeClr val="accent5"/>
          </a:lnRef>
          <a:fillRef idx="0">
            <a:schemeClr val="accent5"/>
          </a:fillRef>
          <a:effectRef idx="2">
            <a:schemeClr val="accent5"/>
          </a:effectRef>
          <a:fontRef idx="minor">
            <a:schemeClr val="tx1"/>
          </a:fontRef>
        </p:style>
      </p:cxnSp>
      <p:cxnSp>
        <p:nvCxnSpPr>
          <p:cNvPr id="5" name="Straight Connector 4"/>
          <p:cNvCxnSpPr/>
          <p:nvPr/>
        </p:nvCxnSpPr>
        <p:spPr>
          <a:xfrm>
            <a:off x="4762500" y="1752600"/>
            <a:ext cx="0" cy="1929903"/>
          </a:xfrm>
          <a:prstGeom prst="line">
            <a:avLst/>
          </a:prstGeom>
          <a:ln w="38100">
            <a:prstDash val="sysDash"/>
            <a:tailEnd type="none"/>
          </a:ln>
        </p:spPr>
        <p:style>
          <a:lnRef idx="3">
            <a:schemeClr val="accent5"/>
          </a:lnRef>
          <a:fillRef idx="0">
            <a:schemeClr val="accent5"/>
          </a:fillRef>
          <a:effectRef idx="2">
            <a:schemeClr val="accent5"/>
          </a:effectRef>
          <a:fontRef idx="minor">
            <a:schemeClr val="tx1"/>
          </a:fontRef>
        </p:style>
      </p:cxnSp>
      <p:sp>
        <p:nvSpPr>
          <p:cNvPr id="6" name="TextBox 5"/>
          <p:cNvSpPr txBox="1"/>
          <p:nvPr/>
        </p:nvSpPr>
        <p:spPr>
          <a:xfrm>
            <a:off x="3124200" y="2263069"/>
            <a:ext cx="6019800" cy="480131"/>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wrap="square" rtlCol="0">
            <a:spAutoFit/>
          </a:bodyPr>
          <a:lstStyle/>
          <a:p>
            <a:pPr>
              <a:lnSpc>
                <a:spcPct val="90000"/>
              </a:lnSpc>
            </a:pPr>
            <a:r>
              <a:rPr lang="en-US" sz="2800" b="1" dirty="0" smtClean="0"/>
              <a:t>  New Covenant (Gospel)</a:t>
            </a:r>
            <a:endParaRPr lang="en-US" sz="2800" b="1" dirty="0"/>
          </a:p>
        </p:txBody>
      </p:sp>
      <p:cxnSp>
        <p:nvCxnSpPr>
          <p:cNvPr id="7" name="Straight Connector 6"/>
          <p:cNvCxnSpPr/>
          <p:nvPr/>
        </p:nvCxnSpPr>
        <p:spPr>
          <a:xfrm>
            <a:off x="0" y="2784337"/>
            <a:ext cx="8915400" cy="0"/>
          </a:xfrm>
          <a:prstGeom prst="line">
            <a:avLst/>
          </a:prstGeom>
          <a:ln w="76200">
            <a:solidFill>
              <a:srgbClr val="FF0000"/>
            </a:solidFill>
            <a:miter lim="800000"/>
            <a:headEnd type="none" w="med" len="med"/>
            <a:tailEnd type="arrow" w="med" len="med"/>
          </a:ln>
        </p:spPr>
        <p:style>
          <a:lnRef idx="1">
            <a:schemeClr val="accent1"/>
          </a:lnRef>
          <a:fillRef idx="0">
            <a:schemeClr val="accent1"/>
          </a:fillRef>
          <a:effectRef idx="0">
            <a:schemeClr val="accent1"/>
          </a:effectRef>
          <a:fontRef idx="minor">
            <a:schemeClr val="tx1"/>
          </a:fontRef>
        </p:style>
      </p:cxnSp>
      <p:pic>
        <p:nvPicPr>
          <p:cNvPr id="8" name="Picture 2" descr="C:\Users\Steven\AppData\Local\Microsoft\Windows\Temporary Internet Files\Content.IE5\HZGYVHS3\MC900436392[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14733" y="3581399"/>
            <a:ext cx="418933" cy="57453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0" y="2819400"/>
            <a:ext cx="4724400" cy="48013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r">
              <a:lnSpc>
                <a:spcPct val="90000"/>
              </a:lnSpc>
            </a:pPr>
            <a:r>
              <a:rPr lang="en-US" sz="2800" b="1" dirty="0" smtClean="0"/>
              <a:t>Old Covenant (Law of Moses)</a:t>
            </a:r>
            <a:endParaRPr lang="en-US" sz="2800" b="1" dirty="0"/>
          </a:p>
        </p:txBody>
      </p:sp>
      <p:sp>
        <p:nvSpPr>
          <p:cNvPr id="10" name="TextBox 9"/>
          <p:cNvSpPr txBox="1"/>
          <p:nvPr/>
        </p:nvSpPr>
        <p:spPr>
          <a:xfrm>
            <a:off x="4053840" y="3690068"/>
            <a:ext cx="1447800" cy="424732"/>
          </a:xfrm>
          <a:prstGeom prst="rect">
            <a:avLst/>
          </a:prstGeom>
          <a:noFill/>
        </p:spPr>
        <p:txBody>
          <a:bodyPr wrap="square" rtlCol="0">
            <a:spAutoFit/>
          </a:bodyPr>
          <a:lstStyle/>
          <a:p>
            <a:pPr algn="ctr">
              <a:lnSpc>
                <a:spcPct val="90000"/>
              </a:lnSpc>
            </a:pPr>
            <a:r>
              <a:rPr lang="en-US" sz="2400" dirty="0" smtClean="0"/>
              <a:t>70 AD</a:t>
            </a:r>
            <a:endParaRPr lang="en-US" sz="2400" dirty="0"/>
          </a:p>
        </p:txBody>
      </p:sp>
      <p:sp>
        <p:nvSpPr>
          <p:cNvPr id="11" name="TextBox 10"/>
          <p:cNvSpPr txBox="1"/>
          <p:nvPr/>
        </p:nvSpPr>
        <p:spPr>
          <a:xfrm>
            <a:off x="2407920" y="3690068"/>
            <a:ext cx="1447800" cy="424732"/>
          </a:xfrm>
          <a:prstGeom prst="rect">
            <a:avLst/>
          </a:prstGeom>
          <a:noFill/>
        </p:spPr>
        <p:txBody>
          <a:bodyPr wrap="square" rtlCol="0">
            <a:spAutoFit/>
          </a:bodyPr>
          <a:lstStyle/>
          <a:p>
            <a:pPr algn="ctr">
              <a:lnSpc>
                <a:spcPct val="90000"/>
              </a:lnSpc>
            </a:pPr>
            <a:r>
              <a:rPr lang="en-US" sz="2400" dirty="0" smtClean="0"/>
              <a:t>33 AD</a:t>
            </a:r>
            <a:endParaRPr lang="en-US" sz="2400" dirty="0"/>
          </a:p>
        </p:txBody>
      </p:sp>
      <p:sp>
        <p:nvSpPr>
          <p:cNvPr id="12" name="Rectangle 11"/>
          <p:cNvSpPr/>
          <p:nvPr/>
        </p:nvSpPr>
        <p:spPr>
          <a:xfrm>
            <a:off x="228600" y="4495800"/>
            <a:ext cx="8610600" cy="19812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533400" y="4584918"/>
            <a:ext cx="8077200" cy="1815882"/>
          </a:xfrm>
          <a:prstGeom prst="rect">
            <a:avLst/>
          </a:prstGeom>
          <a:noFill/>
        </p:spPr>
        <p:txBody>
          <a:bodyPr wrap="square" rtlCol="0">
            <a:spAutoFit/>
          </a:bodyPr>
          <a:lstStyle/>
          <a:p>
            <a:r>
              <a:rPr lang="en-US" sz="2800" b="1" dirty="0"/>
              <a:t>Advocates of the A.D. 70 Doctrine insist the prophecies concerning the end of the world, judgment, the resurrection, etc., have to do with the end of this overlapping period – not the end of time. </a:t>
            </a:r>
          </a:p>
        </p:txBody>
      </p:sp>
    </p:spTree>
    <p:extLst>
      <p:ext uri="{BB962C8B-B14F-4D97-AF65-F5344CB8AC3E}">
        <p14:creationId xmlns:p14="http://schemas.microsoft.com/office/powerpoint/2010/main" val="3833375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Overlapping of the Covenants</a:t>
            </a:r>
            <a:endParaRPr lang="en-US" b="1" dirty="0"/>
          </a:p>
        </p:txBody>
      </p:sp>
      <p:sp>
        <p:nvSpPr>
          <p:cNvPr id="3" name="Content Placeholder 2"/>
          <p:cNvSpPr>
            <a:spLocks noGrp="1"/>
          </p:cNvSpPr>
          <p:nvPr>
            <p:ph idx="1"/>
          </p:nvPr>
        </p:nvSpPr>
        <p:spPr/>
        <p:txBody>
          <a:bodyPr>
            <a:normAutofit/>
          </a:bodyPr>
          <a:lstStyle/>
          <a:p>
            <a:r>
              <a:rPr lang="en-US" dirty="0"/>
              <a:t>This idea is based upon a false interpretation and application of Paul’s allegory concerning Isaac and Ishmael in Galatians 4:21-31. </a:t>
            </a:r>
            <a:endParaRPr lang="en-US" dirty="0" smtClean="0"/>
          </a:p>
          <a:p>
            <a:endParaRPr lang="en-US" dirty="0" smtClean="0"/>
          </a:p>
          <a:p>
            <a:pPr lvl="0"/>
            <a:r>
              <a:rPr lang="en-US" dirty="0"/>
              <a:t>Ishmael never was an heir. God made it clear from the beginning that he was not the child of promise. He was never an equal with Isaac. </a:t>
            </a:r>
          </a:p>
        </p:txBody>
      </p:sp>
    </p:spTree>
    <p:extLst>
      <p:ext uri="{BB962C8B-B14F-4D97-AF65-F5344CB8AC3E}">
        <p14:creationId xmlns:p14="http://schemas.microsoft.com/office/powerpoint/2010/main" val="3073035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Overlapping of the Covenants</a:t>
            </a:r>
            <a:endParaRPr lang="en-US" b="1" dirty="0"/>
          </a:p>
        </p:txBody>
      </p:sp>
      <p:sp>
        <p:nvSpPr>
          <p:cNvPr id="3" name="Content Placeholder 2"/>
          <p:cNvSpPr>
            <a:spLocks noGrp="1"/>
          </p:cNvSpPr>
          <p:nvPr>
            <p:ph idx="1"/>
          </p:nvPr>
        </p:nvSpPr>
        <p:spPr/>
        <p:txBody>
          <a:bodyPr>
            <a:normAutofit/>
          </a:bodyPr>
          <a:lstStyle/>
          <a:p>
            <a:pPr lvl="0"/>
            <a:r>
              <a:rPr lang="en-US" dirty="0" smtClean="0"/>
              <a:t>The Law of Moses never co-existed with the Law of Christ. </a:t>
            </a:r>
          </a:p>
          <a:p>
            <a:pPr lvl="0"/>
            <a:r>
              <a:rPr lang="en-US" dirty="0" smtClean="0"/>
              <a:t>The Law of Moses was </a:t>
            </a:r>
            <a:r>
              <a:rPr lang="en-US" i="1" dirty="0" smtClean="0"/>
              <a:t>abolished</a:t>
            </a:r>
            <a:r>
              <a:rPr lang="en-US" dirty="0" smtClean="0"/>
              <a:t> when Jesus died on the cross (Eph. 2:14-17; Col. 2:13-14), at which time the Law of Christ went into effect (Heb. 9:16-17). </a:t>
            </a:r>
          </a:p>
          <a:p>
            <a:endParaRPr lang="en-US" dirty="0"/>
          </a:p>
        </p:txBody>
      </p:sp>
    </p:spTree>
    <p:extLst>
      <p:ext uri="{BB962C8B-B14F-4D97-AF65-F5344CB8AC3E}">
        <p14:creationId xmlns:p14="http://schemas.microsoft.com/office/powerpoint/2010/main" val="1070863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965</Words>
  <Application>Microsoft Office PowerPoint</Application>
  <PresentationFormat>On-screen Show (4:3)</PresentationFormat>
  <Paragraphs>75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What is the A.D. 70 Doctrine?</vt:lpstr>
      <vt:lpstr>“Realized Eschatology”</vt:lpstr>
      <vt:lpstr>“Realized Eschatology”</vt:lpstr>
      <vt:lpstr>Overlapping of the Covenants</vt:lpstr>
      <vt:lpstr>Overlapping of the Covenants</vt:lpstr>
      <vt:lpstr>Overlapping of the Covenants</vt:lpstr>
      <vt:lpstr>Overlapping of the Covenants</vt:lpstr>
      <vt:lpstr>Overlapping of the Covenants</vt:lpstr>
      <vt:lpstr>The Second Coming of Christ</vt:lpstr>
      <vt:lpstr>The Second Coming of Christ</vt:lpstr>
      <vt:lpstr>Final Judgment</vt:lpstr>
      <vt:lpstr>Final Judgment</vt:lpstr>
      <vt:lpstr>Destruction of the World</vt:lpstr>
      <vt:lpstr>Destruction of the World</vt:lpstr>
      <vt:lpstr>Resurrection of the Dead</vt:lpstr>
      <vt:lpstr>Resurrection of the Dead</vt:lpstr>
      <vt:lpstr>Resurrection of the Dead</vt:lpstr>
      <vt:lpstr>“Look Before You Leap”                    into the A.D. 70 Doctrine</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A.D. 70 Doctrine</dc:title>
  <dc:creator>Heath</dc:creator>
  <cp:lastModifiedBy>Guest</cp:lastModifiedBy>
  <cp:revision>13</cp:revision>
  <dcterms:created xsi:type="dcterms:W3CDTF">2014-10-17T19:10:15Z</dcterms:created>
  <dcterms:modified xsi:type="dcterms:W3CDTF">2014-10-20T00:24:30Z</dcterms:modified>
</cp:coreProperties>
</file>