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0" r:id="rId3"/>
    <p:sldId id="259" r:id="rId4"/>
    <p:sldId id="262" r:id="rId5"/>
    <p:sldId id="261" r:id="rId6"/>
    <p:sldId id="263" r:id="rId7"/>
    <p:sldId id="264" r:id="rId8"/>
    <p:sldId id="266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FCCCC15-41EF-44D1-9367-76B464C0E9BC}" type="datetimeFigureOut">
              <a:rPr lang="en-US" smtClean="0"/>
              <a:t>8/24/2014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6B2F607-BEAF-4AC2-9223-9BF315974E0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FCCCC15-41EF-44D1-9367-76B464C0E9BC}" type="datetimeFigureOut">
              <a:rPr lang="en-US" smtClean="0"/>
              <a:t>8/24/2014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6B2F607-BEAF-4AC2-9223-9BF315974E0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FCCCC15-41EF-44D1-9367-76B464C0E9BC}" type="datetimeFigureOut">
              <a:rPr lang="en-US" smtClean="0"/>
              <a:t>8/24/2014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6B2F607-BEAF-4AC2-9223-9BF315974E0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FCCCC15-41EF-44D1-9367-76B464C0E9BC}" type="datetimeFigureOut">
              <a:rPr lang="en-US" smtClean="0"/>
              <a:t>8/24/2014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6B2F607-BEAF-4AC2-9223-9BF315974E0B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FCCCC15-41EF-44D1-9367-76B464C0E9BC}" type="datetimeFigureOut">
              <a:rPr lang="en-US" smtClean="0"/>
              <a:t>8/24/2014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6B2F607-BEAF-4AC2-9223-9BF315974E0B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FCCCC15-41EF-44D1-9367-76B464C0E9BC}" type="datetimeFigureOut">
              <a:rPr lang="en-US" smtClean="0"/>
              <a:t>8/24/2014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6B2F607-BEAF-4AC2-9223-9BF315974E0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FCCCC15-41EF-44D1-9367-76B464C0E9BC}" type="datetimeFigureOut">
              <a:rPr lang="en-US" smtClean="0"/>
              <a:t>8/24/2014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6B2F607-BEAF-4AC2-9223-9BF315974E0B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FCCCC15-41EF-44D1-9367-76B464C0E9BC}" type="datetimeFigureOut">
              <a:rPr lang="en-US" smtClean="0"/>
              <a:t>8/24/2014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6B2F607-BEAF-4AC2-9223-9BF315974E0B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FCCCC15-41EF-44D1-9367-76B464C0E9BC}" type="datetimeFigureOut">
              <a:rPr lang="en-US" smtClean="0"/>
              <a:t>8/24/2014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6B2F607-BEAF-4AC2-9223-9BF315974E0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DFCCCC15-41EF-44D1-9367-76B464C0E9BC}" type="datetimeFigureOut">
              <a:rPr lang="en-US" smtClean="0"/>
              <a:t>8/24/2014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6B2F607-BEAF-4AC2-9223-9BF315974E0B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FCCCC15-41EF-44D1-9367-76B464C0E9BC}" type="datetimeFigureOut">
              <a:rPr lang="en-US" smtClean="0"/>
              <a:t>8/24/2014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A6B2F607-BEAF-4AC2-9223-9BF315974E0B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DFCCCC15-41EF-44D1-9367-76B464C0E9BC}" type="datetimeFigureOut">
              <a:rPr lang="en-US" smtClean="0"/>
              <a:t>8/24/2014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A6B2F607-BEAF-4AC2-9223-9BF315974E0B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/>
              <a:t>The Powers That Produce Conversion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Ephesians 2:1-6</a:t>
            </a:r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68889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Energy is required to clean a messy room, but it becomes dirty with no effort. </a:t>
            </a:r>
          </a:p>
          <a:p>
            <a:r>
              <a:rPr lang="en-US" dirty="0"/>
              <a:t>Energy is required </a:t>
            </a:r>
            <a:r>
              <a:rPr lang="en-US" dirty="0" smtClean="0"/>
              <a:t>to make a garden, but it becomes a patch of weeds with no effort.</a:t>
            </a:r>
          </a:p>
          <a:p>
            <a:endParaRPr lang="en-US" sz="1000" dirty="0" smtClean="0"/>
          </a:p>
          <a:p>
            <a:r>
              <a:rPr lang="en-US" dirty="0"/>
              <a:t>Energy is </a:t>
            </a:r>
            <a:r>
              <a:rPr lang="en-US" dirty="0" smtClean="0"/>
              <a:t>also required to bring about spiritual conversion (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Eph. 1:18-20</a:t>
            </a:r>
            <a:r>
              <a:rPr lang="en-US" dirty="0" smtClean="0"/>
              <a:t>).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Positive Conversion Requires Energy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8394476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026091"/>
          </a:xfrm>
        </p:spPr>
        <p:txBody>
          <a:bodyPr/>
          <a:lstStyle/>
          <a:p>
            <a:r>
              <a:rPr lang="en-US" dirty="0" smtClean="0"/>
              <a:t>Persuasive Speech</a:t>
            </a:r>
          </a:p>
          <a:p>
            <a:r>
              <a:rPr lang="en-US" dirty="0" smtClean="0"/>
              <a:t>An Impressive Church Building or Membership</a:t>
            </a:r>
          </a:p>
          <a:p>
            <a:r>
              <a:rPr lang="en-US" dirty="0" smtClean="0"/>
              <a:t>Church Programs</a:t>
            </a:r>
          </a:p>
          <a:p>
            <a:r>
              <a:rPr lang="en-US" dirty="0" smtClean="0"/>
              <a:t>Non-Offensive </a:t>
            </a:r>
            <a:r>
              <a:rPr lang="en-US" dirty="0"/>
              <a:t>Approach </a:t>
            </a:r>
            <a:endParaRPr lang="en-US" dirty="0" smtClean="0"/>
          </a:p>
          <a:p>
            <a:r>
              <a:rPr lang="en-US" dirty="0" smtClean="0"/>
              <a:t>“Felt-Needs” Approach</a:t>
            </a:r>
          </a:p>
          <a:p>
            <a:r>
              <a:rPr lang="en-US" dirty="0" smtClean="0"/>
              <a:t>Etc.</a:t>
            </a:r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77962"/>
          </a:xfrm>
        </p:spPr>
        <p:txBody>
          <a:bodyPr>
            <a:normAutofit/>
          </a:bodyPr>
          <a:lstStyle/>
          <a:p>
            <a:r>
              <a:rPr lang="en-US" sz="3600" dirty="0" smtClean="0"/>
              <a:t>The Power To Bring About Spiritual Conversion Is Not…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2435768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allAtOnce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b="1" dirty="0" smtClean="0">
                <a:solidFill>
                  <a:schemeClr val="accent1">
                    <a:lumMod val="50000"/>
                  </a:schemeClr>
                </a:solidFill>
              </a:rPr>
              <a:t>Romans 1:16</a:t>
            </a:r>
          </a:p>
          <a:p>
            <a:r>
              <a:rPr lang="en-US" sz="3200" b="1" dirty="0" smtClean="0">
                <a:solidFill>
                  <a:schemeClr val="accent1">
                    <a:lumMod val="50000"/>
                  </a:schemeClr>
                </a:solidFill>
              </a:rPr>
              <a:t>John 8:32</a:t>
            </a:r>
          </a:p>
          <a:p>
            <a:r>
              <a:rPr lang="en-US" sz="3200" b="1" dirty="0" smtClean="0">
                <a:solidFill>
                  <a:schemeClr val="accent1">
                    <a:lumMod val="50000"/>
                  </a:schemeClr>
                </a:solidFill>
              </a:rPr>
              <a:t>Hebrews 4:12</a:t>
            </a:r>
          </a:p>
          <a:p>
            <a:r>
              <a:rPr lang="en-US" sz="3200" b="1" dirty="0" smtClean="0">
                <a:solidFill>
                  <a:schemeClr val="accent1">
                    <a:lumMod val="50000"/>
                  </a:schemeClr>
                </a:solidFill>
              </a:rPr>
              <a:t>Isaiah 55:10-11</a:t>
            </a:r>
          </a:p>
          <a:p>
            <a:r>
              <a:rPr lang="en-US" sz="3200" b="1" dirty="0" smtClean="0">
                <a:solidFill>
                  <a:schemeClr val="accent1">
                    <a:lumMod val="50000"/>
                  </a:schemeClr>
                </a:solidFill>
              </a:rPr>
              <a:t>1 Corinthians 1:18-21</a:t>
            </a:r>
            <a:endParaRPr lang="en-US" sz="32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1. The Power of the Gospel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680650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b="1" dirty="0" smtClean="0">
                <a:solidFill>
                  <a:schemeClr val="accent1">
                    <a:lumMod val="50000"/>
                  </a:schemeClr>
                </a:solidFill>
              </a:rPr>
              <a:t>James 5:16</a:t>
            </a:r>
          </a:p>
          <a:p>
            <a:r>
              <a:rPr lang="en-US" sz="3200" b="1" dirty="0" smtClean="0">
                <a:solidFill>
                  <a:schemeClr val="accent1">
                    <a:lumMod val="50000"/>
                  </a:schemeClr>
                </a:solidFill>
              </a:rPr>
              <a:t>Romans 10:1</a:t>
            </a:r>
          </a:p>
          <a:p>
            <a:r>
              <a:rPr lang="en-US" sz="3200" b="1" dirty="0" smtClean="0">
                <a:solidFill>
                  <a:schemeClr val="accent1">
                    <a:lumMod val="50000"/>
                  </a:schemeClr>
                </a:solidFill>
              </a:rPr>
              <a:t>Colossians 4:2-4</a:t>
            </a:r>
          </a:p>
          <a:p>
            <a:r>
              <a:rPr lang="en-US" sz="3200" b="1" dirty="0" smtClean="0">
                <a:solidFill>
                  <a:schemeClr val="accent1">
                    <a:lumMod val="50000"/>
                  </a:schemeClr>
                </a:solidFill>
              </a:rPr>
              <a:t>Luke 10:2</a:t>
            </a:r>
            <a:endParaRPr lang="en-US" sz="32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2. The Power of Prayer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8394476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b="1" dirty="0" smtClean="0">
                <a:solidFill>
                  <a:schemeClr val="accent1">
                    <a:lumMod val="50000"/>
                  </a:schemeClr>
                </a:solidFill>
              </a:rPr>
              <a:t>1 Thessalonians 1:7-8</a:t>
            </a:r>
          </a:p>
          <a:p>
            <a:r>
              <a:rPr lang="en-US" sz="3200" b="1" dirty="0" smtClean="0">
                <a:solidFill>
                  <a:schemeClr val="accent1">
                    <a:lumMod val="50000"/>
                  </a:schemeClr>
                </a:solidFill>
              </a:rPr>
              <a:t>Matthew 5:14-16</a:t>
            </a:r>
            <a:endParaRPr lang="en-US" sz="32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3. The Power of a Good Influence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680650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b="1" dirty="0" smtClean="0">
                <a:solidFill>
                  <a:schemeClr val="accent1">
                    <a:lumMod val="50000"/>
                  </a:schemeClr>
                </a:solidFill>
              </a:rPr>
              <a:t>Acts 2:40</a:t>
            </a:r>
          </a:p>
          <a:p>
            <a:r>
              <a:rPr lang="en-US" sz="3200" b="1" dirty="0" smtClean="0">
                <a:solidFill>
                  <a:schemeClr val="accent1">
                    <a:lumMod val="50000"/>
                  </a:schemeClr>
                </a:solidFill>
              </a:rPr>
              <a:t>Colossians 3:16</a:t>
            </a:r>
            <a:endParaRPr lang="en-US" sz="32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4. The Power of Encouragement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680650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b="1" dirty="0" smtClean="0"/>
              <a:t>The Power of the Gospel</a:t>
            </a:r>
          </a:p>
          <a:p>
            <a:r>
              <a:rPr lang="en-US" sz="3200" b="1" dirty="0" smtClean="0"/>
              <a:t>The Power of Prayer</a:t>
            </a:r>
          </a:p>
          <a:p>
            <a:r>
              <a:rPr lang="en-US" sz="3200" b="1" dirty="0" smtClean="0"/>
              <a:t>The Power of a Good Influence</a:t>
            </a:r>
          </a:p>
          <a:p>
            <a:r>
              <a:rPr lang="en-US" sz="3200" b="1" dirty="0" smtClean="0"/>
              <a:t>The Power of Encouragement</a:t>
            </a:r>
            <a:endParaRPr lang="en-US" sz="3200" b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solidFill>
                  <a:schemeClr val="accent1">
                    <a:lumMod val="50000"/>
                  </a:schemeClr>
                </a:solidFill>
              </a:rPr>
              <a:t>Conversion is Produced By</a:t>
            </a:r>
            <a:endParaRPr lang="en-US" sz="360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0650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Civic">
    <a:dk1>
      <a:sysClr val="windowText" lastClr="000000"/>
    </a:dk1>
    <a:lt1>
      <a:sysClr val="window" lastClr="FFFFFF"/>
    </a:lt1>
    <a:dk2>
      <a:srgbClr val="646B86"/>
    </a:dk2>
    <a:lt2>
      <a:srgbClr val="C5D1D7"/>
    </a:lt2>
    <a:accent1>
      <a:srgbClr val="D16349"/>
    </a:accent1>
    <a:accent2>
      <a:srgbClr val="CCB400"/>
    </a:accent2>
    <a:accent3>
      <a:srgbClr val="8CADAE"/>
    </a:accent3>
    <a:accent4>
      <a:srgbClr val="8C7B70"/>
    </a:accent4>
    <a:accent5>
      <a:srgbClr val="8FB08C"/>
    </a:accent5>
    <a:accent6>
      <a:srgbClr val="D19049"/>
    </a:accent6>
    <a:hlink>
      <a:srgbClr val="00A3D6"/>
    </a:hlink>
    <a:folHlink>
      <a:srgbClr val="694F07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167</Words>
  <Application>Microsoft Office PowerPoint</Application>
  <PresentationFormat>On-screen Show (4:3)</PresentationFormat>
  <Paragraphs>36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Concourse</vt:lpstr>
      <vt:lpstr>The Powers That Produce Conversion</vt:lpstr>
      <vt:lpstr>Positive Conversion Requires Energy</vt:lpstr>
      <vt:lpstr>The Power To Bring About Spiritual Conversion Is Not…</vt:lpstr>
      <vt:lpstr>1. The Power of the Gospel</vt:lpstr>
      <vt:lpstr>2. The Power of Prayer</vt:lpstr>
      <vt:lpstr>3. The Power of a Good Influence</vt:lpstr>
      <vt:lpstr>4. The Power of Encouragement</vt:lpstr>
      <vt:lpstr>Conversion is Produced By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Powers That Produce Conversion</dc:title>
  <dc:creator>Heath</dc:creator>
  <cp:lastModifiedBy>Guest</cp:lastModifiedBy>
  <cp:revision>6</cp:revision>
  <dcterms:created xsi:type="dcterms:W3CDTF">2014-08-23T14:09:25Z</dcterms:created>
  <dcterms:modified xsi:type="dcterms:W3CDTF">2014-08-24T22:42:24Z</dcterms:modified>
</cp:coreProperties>
</file>