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1" r:id="rId4"/>
    <p:sldId id="260" r:id="rId5"/>
    <p:sldId id="263" r:id="rId6"/>
    <p:sldId id="262" r:id="rId7"/>
    <p:sldId id="264" r:id="rId8"/>
    <p:sldId id="265" r:id="rId9"/>
    <p:sldId id="26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8F260F60-9C66-4A67-BCC2-5B9EE5C93883}" type="datetimeFigureOut">
              <a:rPr lang="en-US" smtClean="0"/>
              <a:t>8/17/2014</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815913B-258C-4154-B28B-CD5D1A228F4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F260F60-9C66-4A67-BCC2-5B9EE5C93883}" type="datetimeFigureOut">
              <a:rPr lang="en-US" smtClean="0"/>
              <a:t>8/17/2014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815913B-258C-4154-B28B-CD5D1A228F4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8F260F60-9C66-4A67-BCC2-5B9EE5C93883}" type="datetimeFigureOut">
              <a:rPr lang="en-US" smtClean="0"/>
              <a:t>8/17/2014</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815913B-258C-4154-B28B-CD5D1A228F4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F260F60-9C66-4A67-BCC2-5B9EE5C93883}" type="datetimeFigureOut">
              <a:rPr lang="en-US" smtClean="0"/>
              <a:t>8/17/2014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815913B-258C-4154-B28B-CD5D1A228F4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8F260F60-9C66-4A67-BCC2-5B9EE5C93883}" type="datetimeFigureOut">
              <a:rPr lang="en-US" smtClean="0"/>
              <a:t>8/17/2014</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B815913B-258C-4154-B28B-CD5D1A228F4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F260F60-9C66-4A67-BCC2-5B9EE5C93883}" type="datetimeFigureOut">
              <a:rPr lang="en-US" smtClean="0"/>
              <a:t>8/17/2014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815913B-258C-4154-B28B-CD5D1A228F4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F260F60-9C66-4A67-BCC2-5B9EE5C93883}" type="datetimeFigureOut">
              <a:rPr lang="en-US" smtClean="0"/>
              <a:t>8/17/2014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815913B-258C-4154-B28B-CD5D1A228F4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F260F60-9C66-4A67-BCC2-5B9EE5C93883}" type="datetimeFigureOut">
              <a:rPr lang="en-US" smtClean="0"/>
              <a:t>8/17/2014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815913B-258C-4154-B28B-CD5D1A228F4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8F260F60-9C66-4A67-BCC2-5B9EE5C93883}" type="datetimeFigureOut">
              <a:rPr lang="en-US" smtClean="0"/>
              <a:t>8/17/2014</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B815913B-258C-4154-B28B-CD5D1A228F4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F260F60-9C66-4A67-BCC2-5B9EE5C93883}" type="datetimeFigureOut">
              <a:rPr lang="en-US" smtClean="0"/>
              <a:t>8/17/2014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815913B-258C-4154-B28B-CD5D1A228F4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8F260F60-9C66-4A67-BCC2-5B9EE5C93883}" type="datetimeFigureOut">
              <a:rPr lang="en-US" smtClean="0"/>
              <a:t>8/17/2014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815913B-258C-4154-B28B-CD5D1A228F4D}" type="slidenum">
              <a:rPr lang="en-US" smtClean="0"/>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8F260F60-9C66-4A67-BCC2-5B9EE5C93883}" type="datetimeFigureOut">
              <a:rPr lang="en-US" smtClean="0"/>
              <a:t>8/17/2014</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815913B-258C-4154-B28B-CD5D1A228F4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dirty="0" smtClean="0"/>
              <a:t>Our Need For Authority In Religion</a:t>
            </a:r>
            <a:endParaRPr lang="en-US" sz="5400" dirty="0"/>
          </a:p>
        </p:txBody>
      </p:sp>
      <p:sp>
        <p:nvSpPr>
          <p:cNvPr id="3" name="Subtitle 2"/>
          <p:cNvSpPr>
            <a:spLocks noGrp="1"/>
          </p:cNvSpPr>
          <p:nvPr>
            <p:ph type="subTitle" idx="1"/>
          </p:nvPr>
        </p:nvSpPr>
        <p:spPr>
          <a:xfrm>
            <a:off x="3354442" y="3851752"/>
            <a:ext cx="5114778" cy="1101248"/>
          </a:xfrm>
        </p:spPr>
        <p:txBody>
          <a:bodyPr>
            <a:normAutofit/>
          </a:bodyPr>
          <a:lstStyle/>
          <a:p>
            <a:r>
              <a:rPr lang="en-US" sz="2800" b="1" dirty="0" smtClean="0"/>
              <a:t>Matthew 21:23-27</a:t>
            </a:r>
            <a:endParaRPr lang="en-US" sz="2800" b="1" dirty="0"/>
          </a:p>
        </p:txBody>
      </p:sp>
    </p:spTree>
    <p:extLst>
      <p:ext uri="{BB962C8B-B14F-4D97-AF65-F5344CB8AC3E}">
        <p14:creationId xmlns:p14="http://schemas.microsoft.com/office/powerpoint/2010/main" val="2451637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“Authority”?</a:t>
            </a:r>
            <a:endParaRPr lang="en-US" dirty="0"/>
          </a:p>
        </p:txBody>
      </p:sp>
      <p:sp>
        <p:nvSpPr>
          <p:cNvPr id="3" name="Content Placeholder 2"/>
          <p:cNvSpPr>
            <a:spLocks noGrp="1"/>
          </p:cNvSpPr>
          <p:nvPr>
            <p:ph idx="1"/>
          </p:nvPr>
        </p:nvSpPr>
        <p:spPr>
          <a:xfrm>
            <a:off x="457200" y="1905000"/>
            <a:ext cx="7239000" cy="4550736"/>
          </a:xfrm>
        </p:spPr>
        <p:txBody>
          <a:bodyPr>
            <a:normAutofit/>
          </a:bodyPr>
          <a:lstStyle/>
          <a:p>
            <a:r>
              <a:rPr lang="en-US" sz="2800" dirty="0"/>
              <a:t>“the power or right to give commands, enforce obedience, take action, or make final decisions” </a:t>
            </a:r>
            <a:r>
              <a:rPr lang="en-US" sz="2400" dirty="0"/>
              <a:t>(</a:t>
            </a:r>
            <a:r>
              <a:rPr lang="en-US" sz="2400" dirty="0" smtClean="0"/>
              <a:t>Webster’s Dictionary). </a:t>
            </a:r>
          </a:p>
          <a:p>
            <a:endParaRPr lang="en-US" sz="2000" dirty="0"/>
          </a:p>
          <a:p>
            <a:r>
              <a:rPr lang="en-US" sz="2800" dirty="0" smtClean="0"/>
              <a:t>Authority </a:t>
            </a:r>
            <a:r>
              <a:rPr lang="en-US" sz="2800" dirty="0"/>
              <a:t>is the right to tell others what to do, expect them to do it, and punish them if they don’t. </a:t>
            </a:r>
          </a:p>
          <a:p>
            <a:endParaRPr lang="en-US" sz="2800" dirty="0"/>
          </a:p>
        </p:txBody>
      </p:sp>
    </p:spTree>
    <p:extLst>
      <p:ext uri="{BB962C8B-B14F-4D97-AF65-F5344CB8AC3E}">
        <p14:creationId xmlns:p14="http://schemas.microsoft.com/office/powerpoint/2010/main" val="1763215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Authority is necessary</a:t>
            </a:r>
            <a:endParaRPr lang="en-US" dirty="0"/>
          </a:p>
        </p:txBody>
      </p:sp>
      <p:sp>
        <p:nvSpPr>
          <p:cNvPr id="3" name="Content Placeholder 2"/>
          <p:cNvSpPr>
            <a:spLocks noGrp="1"/>
          </p:cNvSpPr>
          <p:nvPr>
            <p:ph idx="1"/>
          </p:nvPr>
        </p:nvSpPr>
        <p:spPr>
          <a:xfrm>
            <a:off x="457200" y="1752600"/>
            <a:ext cx="7239000" cy="4703136"/>
          </a:xfrm>
        </p:spPr>
        <p:txBody>
          <a:bodyPr>
            <a:normAutofit/>
          </a:bodyPr>
          <a:lstStyle/>
          <a:p>
            <a:r>
              <a:rPr lang="en-US" sz="2800" b="1" dirty="0" smtClean="0"/>
              <a:t>The Nature of God Demands It -              </a:t>
            </a:r>
            <a:r>
              <a:rPr lang="en-US" sz="2800" dirty="0" smtClean="0">
                <a:solidFill>
                  <a:schemeClr val="tx2">
                    <a:lumMod val="50000"/>
                  </a:schemeClr>
                </a:solidFill>
              </a:rPr>
              <a:t>Rom. 9:20-21</a:t>
            </a:r>
          </a:p>
          <a:p>
            <a:r>
              <a:rPr lang="en-US" sz="2800" b="1" dirty="0" smtClean="0"/>
              <a:t>The Nature of Man Requires It -               </a:t>
            </a:r>
            <a:r>
              <a:rPr lang="en-US" sz="2800" dirty="0" smtClean="0">
                <a:solidFill>
                  <a:schemeClr val="tx2">
                    <a:lumMod val="50000"/>
                  </a:schemeClr>
                </a:solidFill>
              </a:rPr>
              <a:t>Jer. 10:23</a:t>
            </a:r>
          </a:p>
          <a:p>
            <a:r>
              <a:rPr lang="en-US" sz="2800" b="1" dirty="0" smtClean="0"/>
              <a:t>To Avoid Chaos - </a:t>
            </a:r>
            <a:r>
              <a:rPr lang="en-US" sz="2800" dirty="0" smtClean="0">
                <a:solidFill>
                  <a:schemeClr val="tx2">
                    <a:lumMod val="50000"/>
                  </a:schemeClr>
                </a:solidFill>
              </a:rPr>
              <a:t>Judges 21:25</a:t>
            </a:r>
          </a:p>
          <a:p>
            <a:r>
              <a:rPr lang="en-US" sz="2800" b="1" dirty="0" smtClean="0"/>
              <a:t>For Our Salvation - </a:t>
            </a:r>
            <a:r>
              <a:rPr lang="en-US" sz="2800" dirty="0" smtClean="0">
                <a:solidFill>
                  <a:schemeClr val="tx2">
                    <a:lumMod val="50000"/>
                  </a:schemeClr>
                </a:solidFill>
              </a:rPr>
              <a:t>Heb. 5:8-9, 12:9</a:t>
            </a:r>
            <a:endParaRPr lang="en-US" sz="2800" dirty="0">
              <a:solidFill>
                <a:schemeClr val="tx2">
                  <a:lumMod val="50000"/>
                </a:schemeClr>
              </a:solidFill>
            </a:endParaRPr>
          </a:p>
        </p:txBody>
      </p:sp>
    </p:spTree>
    <p:extLst>
      <p:ext uri="{BB962C8B-B14F-4D97-AF65-F5344CB8AC3E}">
        <p14:creationId xmlns:p14="http://schemas.microsoft.com/office/powerpoint/2010/main" val="1263763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27760"/>
          </a:xfrm>
        </p:spPr>
        <p:txBody>
          <a:bodyPr>
            <a:normAutofit fontScale="90000"/>
          </a:bodyPr>
          <a:lstStyle/>
          <a:p>
            <a:r>
              <a:rPr lang="en-US" dirty="0" smtClean="0"/>
              <a:t>Incorrect Sources of Authority in religious matters</a:t>
            </a:r>
            <a:endParaRPr lang="en-US" dirty="0"/>
          </a:p>
        </p:txBody>
      </p:sp>
      <p:sp>
        <p:nvSpPr>
          <p:cNvPr id="3" name="Content Placeholder 2"/>
          <p:cNvSpPr>
            <a:spLocks noGrp="1"/>
          </p:cNvSpPr>
          <p:nvPr>
            <p:ph idx="1"/>
          </p:nvPr>
        </p:nvSpPr>
        <p:spPr>
          <a:xfrm>
            <a:off x="457200" y="1752600"/>
            <a:ext cx="7239000" cy="4703136"/>
          </a:xfrm>
        </p:spPr>
        <p:txBody>
          <a:bodyPr>
            <a:normAutofit/>
          </a:bodyPr>
          <a:lstStyle/>
          <a:p>
            <a:r>
              <a:rPr lang="en-US" sz="2800" b="1" dirty="0" smtClean="0"/>
              <a:t>Self - </a:t>
            </a:r>
            <a:r>
              <a:rPr lang="en-US" sz="2800" dirty="0" smtClean="0">
                <a:solidFill>
                  <a:schemeClr val="tx2">
                    <a:lumMod val="50000"/>
                  </a:schemeClr>
                </a:solidFill>
              </a:rPr>
              <a:t>Jer. 10:23</a:t>
            </a:r>
          </a:p>
          <a:p>
            <a:r>
              <a:rPr lang="en-US" sz="2800" b="1" dirty="0" smtClean="0"/>
              <a:t>Creeds of Men - </a:t>
            </a:r>
            <a:r>
              <a:rPr lang="en-US" sz="2800" dirty="0" smtClean="0">
                <a:solidFill>
                  <a:schemeClr val="tx2">
                    <a:lumMod val="50000"/>
                  </a:schemeClr>
                </a:solidFill>
              </a:rPr>
              <a:t>Matt. 15:9</a:t>
            </a:r>
          </a:p>
          <a:p>
            <a:r>
              <a:rPr lang="en-US" sz="2800" b="1" dirty="0"/>
              <a:t>Traditions - </a:t>
            </a:r>
            <a:r>
              <a:rPr lang="en-US" sz="2800" dirty="0">
                <a:solidFill>
                  <a:schemeClr val="tx2">
                    <a:lumMod val="50000"/>
                  </a:schemeClr>
                </a:solidFill>
              </a:rPr>
              <a:t>Matt. 15:6</a:t>
            </a:r>
          </a:p>
          <a:p>
            <a:r>
              <a:rPr lang="en-US" sz="2800" b="1" dirty="0" smtClean="0"/>
              <a:t>Desires of Congregation; Vote - </a:t>
            </a:r>
            <a:r>
              <a:rPr lang="en-US" sz="2800" dirty="0">
                <a:solidFill>
                  <a:schemeClr val="tx2">
                    <a:lumMod val="50000"/>
                  </a:schemeClr>
                </a:solidFill>
              </a:rPr>
              <a:t> </a:t>
            </a:r>
            <a:r>
              <a:rPr lang="en-US" sz="2800" dirty="0" smtClean="0">
                <a:solidFill>
                  <a:schemeClr val="tx2">
                    <a:lumMod val="50000"/>
                  </a:schemeClr>
                </a:solidFill>
              </a:rPr>
              <a:t>            1 Chron. 13:2-4</a:t>
            </a:r>
          </a:p>
          <a:p>
            <a:r>
              <a:rPr lang="en-US" sz="2800" b="1" dirty="0" smtClean="0"/>
              <a:t>Preacher or Elders </a:t>
            </a:r>
            <a:endParaRPr lang="en-US" sz="2800" dirty="0">
              <a:solidFill>
                <a:schemeClr val="tx2">
                  <a:lumMod val="50000"/>
                </a:schemeClr>
              </a:solidFill>
            </a:endParaRPr>
          </a:p>
          <a:p>
            <a:r>
              <a:rPr lang="en-US" sz="2800" b="1" dirty="0" smtClean="0"/>
              <a:t>Silence of Scripture: “The Bible Doesn’t Say Not To!” </a:t>
            </a:r>
            <a:r>
              <a:rPr lang="en-US" sz="2800" b="1" dirty="0"/>
              <a:t>- </a:t>
            </a:r>
            <a:r>
              <a:rPr lang="en-US" sz="2800" dirty="0" smtClean="0">
                <a:solidFill>
                  <a:schemeClr val="tx2">
                    <a:lumMod val="50000"/>
                  </a:schemeClr>
                </a:solidFill>
              </a:rPr>
              <a:t>1 Cor. 4:6; Heb. 7:12-14</a:t>
            </a:r>
            <a:endParaRPr lang="en-US" sz="2800" dirty="0">
              <a:solidFill>
                <a:schemeClr val="tx2">
                  <a:lumMod val="50000"/>
                </a:schemeClr>
              </a:solidFill>
            </a:endParaRPr>
          </a:p>
          <a:p>
            <a:r>
              <a:rPr lang="en-US" sz="2800" b="1" dirty="0" smtClean="0"/>
              <a:t>Results Accomplished - </a:t>
            </a:r>
            <a:r>
              <a:rPr lang="en-US" sz="2800" dirty="0" smtClean="0">
                <a:solidFill>
                  <a:schemeClr val="tx2">
                    <a:lumMod val="50000"/>
                  </a:schemeClr>
                </a:solidFill>
              </a:rPr>
              <a:t>Matt. 7:21-23</a:t>
            </a:r>
            <a:endParaRPr lang="en-US" sz="2800" dirty="0">
              <a:solidFill>
                <a:schemeClr val="tx2">
                  <a:lumMod val="50000"/>
                </a:schemeClr>
              </a:solidFill>
            </a:endParaRPr>
          </a:p>
        </p:txBody>
      </p:sp>
    </p:spTree>
    <p:extLst>
      <p:ext uri="{BB962C8B-B14F-4D97-AF65-F5344CB8AC3E}">
        <p14:creationId xmlns:p14="http://schemas.microsoft.com/office/powerpoint/2010/main" val="2288399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7239000" cy="5846136"/>
          </a:xfrm>
        </p:spPr>
        <p:txBody>
          <a:bodyPr>
            <a:normAutofit/>
          </a:bodyPr>
          <a:lstStyle/>
          <a:p>
            <a:pPr marL="0" indent="0" algn="ctr">
              <a:buNone/>
            </a:pPr>
            <a:r>
              <a:rPr lang="en-US" sz="3200" b="1" dirty="0" smtClean="0"/>
              <a:t>God has all authority!</a:t>
            </a:r>
          </a:p>
          <a:p>
            <a:pPr marL="0" indent="0" algn="ctr">
              <a:buNone/>
            </a:pPr>
            <a:r>
              <a:rPr lang="en-US" sz="3200" b="1" dirty="0" smtClean="0">
                <a:solidFill>
                  <a:schemeClr val="tx2">
                    <a:lumMod val="50000"/>
                  </a:schemeClr>
                </a:solidFill>
                <a:sym typeface="Wingdings"/>
              </a:rPr>
              <a:t></a:t>
            </a:r>
            <a:endParaRPr lang="en-US" sz="3200" b="1" dirty="0" smtClean="0">
              <a:solidFill>
                <a:schemeClr val="tx2">
                  <a:lumMod val="50000"/>
                </a:schemeClr>
              </a:solidFill>
            </a:endParaRPr>
          </a:p>
          <a:p>
            <a:pPr marL="0" indent="0" algn="ctr">
              <a:buNone/>
            </a:pPr>
            <a:r>
              <a:rPr lang="en-US" sz="3200" b="1" dirty="0" smtClean="0"/>
              <a:t>Jesus</a:t>
            </a:r>
          </a:p>
          <a:p>
            <a:pPr marL="0" indent="0" algn="ctr">
              <a:buNone/>
            </a:pPr>
            <a:r>
              <a:rPr lang="en-US" sz="2800" b="1" i="1" dirty="0" smtClean="0">
                <a:solidFill>
                  <a:schemeClr val="tx2">
                    <a:lumMod val="50000"/>
                  </a:schemeClr>
                </a:solidFill>
              </a:rPr>
              <a:t>Heb. 1:1-2; Matt. 28:18</a:t>
            </a:r>
          </a:p>
          <a:p>
            <a:pPr marL="0" indent="0" algn="ctr">
              <a:buNone/>
            </a:pPr>
            <a:r>
              <a:rPr lang="en-US" sz="3200" b="1" dirty="0">
                <a:solidFill>
                  <a:schemeClr val="tx2">
                    <a:lumMod val="50000"/>
                  </a:schemeClr>
                </a:solidFill>
                <a:sym typeface="Wingdings"/>
              </a:rPr>
              <a:t></a:t>
            </a:r>
            <a:endParaRPr lang="en-US" sz="3200" b="1" dirty="0">
              <a:solidFill>
                <a:schemeClr val="tx2">
                  <a:lumMod val="50000"/>
                </a:schemeClr>
              </a:solidFill>
            </a:endParaRPr>
          </a:p>
          <a:p>
            <a:pPr marL="0" indent="0" algn="ctr">
              <a:buNone/>
            </a:pPr>
            <a:r>
              <a:rPr lang="en-US" sz="3200" b="1" dirty="0" smtClean="0"/>
              <a:t>Apostles </a:t>
            </a:r>
          </a:p>
          <a:p>
            <a:pPr marL="0" indent="0" algn="ctr">
              <a:buNone/>
            </a:pPr>
            <a:r>
              <a:rPr lang="en-US" sz="2800" b="1" i="1" dirty="0" smtClean="0">
                <a:solidFill>
                  <a:schemeClr val="tx2">
                    <a:lumMod val="50000"/>
                  </a:schemeClr>
                </a:solidFill>
              </a:rPr>
              <a:t>John 16:12-13</a:t>
            </a:r>
          </a:p>
          <a:p>
            <a:pPr marL="0" indent="0" algn="ctr">
              <a:buNone/>
            </a:pPr>
            <a:r>
              <a:rPr lang="en-US" sz="3200" b="1" dirty="0">
                <a:solidFill>
                  <a:schemeClr val="tx2">
                    <a:lumMod val="50000"/>
                  </a:schemeClr>
                </a:solidFill>
                <a:sym typeface="Wingdings"/>
              </a:rPr>
              <a:t></a:t>
            </a:r>
            <a:endParaRPr lang="en-US" sz="3200" b="1" dirty="0">
              <a:solidFill>
                <a:schemeClr val="tx2">
                  <a:lumMod val="50000"/>
                </a:schemeClr>
              </a:solidFill>
            </a:endParaRPr>
          </a:p>
          <a:p>
            <a:pPr marL="0" indent="0" algn="ctr">
              <a:buNone/>
            </a:pPr>
            <a:r>
              <a:rPr lang="en-US" sz="3200" b="1" dirty="0" smtClean="0"/>
              <a:t>Written Word</a:t>
            </a:r>
          </a:p>
          <a:p>
            <a:pPr marL="0" indent="0" algn="ctr">
              <a:buNone/>
            </a:pPr>
            <a:r>
              <a:rPr lang="en-US" sz="2800" b="1" i="1" dirty="0" smtClean="0">
                <a:solidFill>
                  <a:schemeClr val="tx2">
                    <a:lumMod val="50000"/>
                  </a:schemeClr>
                </a:solidFill>
              </a:rPr>
              <a:t>2 Tim. 3:16-17</a:t>
            </a:r>
            <a:endParaRPr lang="en-US" sz="2800" b="1" i="1" dirty="0">
              <a:solidFill>
                <a:schemeClr val="tx2">
                  <a:lumMod val="50000"/>
                </a:schemeClr>
              </a:solidFill>
            </a:endParaRPr>
          </a:p>
        </p:txBody>
      </p:sp>
    </p:spTree>
    <p:extLst>
      <p:ext uri="{BB962C8B-B14F-4D97-AF65-F5344CB8AC3E}">
        <p14:creationId xmlns:p14="http://schemas.microsoft.com/office/powerpoint/2010/main" val="568321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7"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7"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7"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4" presetID="47" presetClass="entr" presetSubtype="0" fill="hold" grpId="0"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9" presetID="47" presetClass="entr" presetSubtype="0" fill="hold" grpId="0"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7" presetClass="entr" presetSubtype="0" fill="hold" grpId="0" nodeType="click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fade">
                                      <p:cBhvr>
                                        <p:cTn id="48" dur="1000"/>
                                        <p:tgtEl>
                                          <p:spTgt spid="3">
                                            <p:txEl>
                                              <p:pRg st="7" end="7"/>
                                            </p:txEl>
                                          </p:spTgt>
                                        </p:tgtEl>
                                      </p:cBhvr>
                                    </p:animEffect>
                                    <p:anim calcmode="lin" valueType="num">
                                      <p:cBhvr>
                                        <p:cTn id="4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7" end="7"/>
                                            </p:txEl>
                                          </p:spTgt>
                                        </p:tgtEl>
                                        <p:attrNameLst>
                                          <p:attrName>ppt_y</p:attrName>
                                        </p:attrNameLst>
                                      </p:cBhvr>
                                      <p:tavLst>
                                        <p:tav tm="0">
                                          <p:val>
                                            <p:strVal val="#ppt_y-.1"/>
                                          </p:val>
                                        </p:tav>
                                        <p:tav tm="100000">
                                          <p:val>
                                            <p:strVal val="#ppt_y"/>
                                          </p:val>
                                        </p:tav>
                                      </p:tavLst>
                                    </p:anim>
                                  </p:childTnLst>
                                </p:cTn>
                              </p:par>
                              <p:par>
                                <p:cTn id="51" presetID="47" presetClass="entr" presetSubtype="0" fill="hold" grpId="0" nodeType="with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Effect transition="in" filter="fade">
                                      <p:cBhvr>
                                        <p:cTn id="53" dur="1000"/>
                                        <p:tgtEl>
                                          <p:spTgt spid="3">
                                            <p:txEl>
                                              <p:pRg st="8" end="8"/>
                                            </p:txEl>
                                          </p:spTgt>
                                        </p:tgtEl>
                                      </p:cBhvr>
                                    </p:animEffect>
                                    <p:anim calcmode="lin" valueType="num">
                                      <p:cBhvr>
                                        <p:cTn id="5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6" presetID="47" presetClass="entr" presetSubtype="0" fill="hold" grpId="0" nodeType="withEffect">
                                  <p:stCondLst>
                                    <p:cond delay="0"/>
                                  </p:stCondLst>
                                  <p:childTnLst>
                                    <p:set>
                                      <p:cBhvr>
                                        <p:cTn id="57" dur="1" fill="hold">
                                          <p:stCondLst>
                                            <p:cond delay="0"/>
                                          </p:stCondLst>
                                        </p:cTn>
                                        <p:tgtEl>
                                          <p:spTgt spid="3">
                                            <p:txEl>
                                              <p:pRg st="9" end="9"/>
                                            </p:txEl>
                                          </p:spTgt>
                                        </p:tgtEl>
                                        <p:attrNameLst>
                                          <p:attrName>style.visibility</p:attrName>
                                        </p:attrNameLst>
                                      </p:cBhvr>
                                      <p:to>
                                        <p:strVal val="visible"/>
                                      </p:to>
                                    </p:set>
                                    <p:animEffect transition="in" filter="fade">
                                      <p:cBhvr>
                                        <p:cTn id="58" dur="1000"/>
                                        <p:tgtEl>
                                          <p:spTgt spid="3">
                                            <p:txEl>
                                              <p:pRg st="9" end="9"/>
                                            </p:txEl>
                                          </p:spTgt>
                                        </p:tgtEl>
                                      </p:cBhvr>
                                    </p:animEffect>
                                    <p:anim calcmode="lin" valueType="num">
                                      <p:cBhvr>
                                        <p:cTn id="5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0"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7239000" cy="5846136"/>
          </a:xfrm>
        </p:spPr>
        <p:txBody>
          <a:bodyPr>
            <a:normAutofit/>
          </a:bodyPr>
          <a:lstStyle/>
          <a:p>
            <a:pPr marL="0" indent="0" algn="ctr">
              <a:buNone/>
            </a:pPr>
            <a:r>
              <a:rPr lang="en-US" sz="3200" b="1" dirty="0" smtClean="0"/>
              <a:t>God has all authority!</a:t>
            </a:r>
          </a:p>
          <a:p>
            <a:pPr marL="0" indent="0" algn="ctr">
              <a:buNone/>
            </a:pPr>
            <a:r>
              <a:rPr lang="en-US" sz="3200" b="1" dirty="0" smtClean="0">
                <a:solidFill>
                  <a:schemeClr val="tx2">
                    <a:lumMod val="50000"/>
                  </a:schemeClr>
                </a:solidFill>
                <a:sym typeface="Wingdings"/>
              </a:rPr>
              <a:t></a:t>
            </a:r>
            <a:endParaRPr lang="en-US" sz="3200" b="1" dirty="0" smtClean="0">
              <a:solidFill>
                <a:schemeClr val="tx2">
                  <a:lumMod val="50000"/>
                </a:schemeClr>
              </a:solidFill>
            </a:endParaRPr>
          </a:p>
          <a:p>
            <a:pPr marL="0" indent="0" algn="ctr">
              <a:buNone/>
            </a:pPr>
            <a:r>
              <a:rPr lang="en-US" sz="3200" b="1" dirty="0" smtClean="0"/>
              <a:t>Jesus</a:t>
            </a:r>
          </a:p>
          <a:p>
            <a:pPr marL="0" indent="0" algn="ctr">
              <a:buNone/>
            </a:pPr>
            <a:r>
              <a:rPr lang="en-US" sz="2800" b="1" i="1" dirty="0" smtClean="0">
                <a:solidFill>
                  <a:schemeClr val="tx2">
                    <a:lumMod val="50000"/>
                  </a:schemeClr>
                </a:solidFill>
              </a:rPr>
              <a:t>Heb. 1:1-2; Matt. 28:18</a:t>
            </a:r>
          </a:p>
          <a:p>
            <a:pPr marL="0" indent="0" algn="ctr">
              <a:buNone/>
            </a:pPr>
            <a:r>
              <a:rPr lang="en-US" sz="3200" b="1" dirty="0">
                <a:solidFill>
                  <a:schemeClr val="tx2">
                    <a:lumMod val="50000"/>
                  </a:schemeClr>
                </a:solidFill>
                <a:sym typeface="Wingdings"/>
              </a:rPr>
              <a:t></a:t>
            </a:r>
            <a:endParaRPr lang="en-US" sz="3200" b="1" dirty="0">
              <a:solidFill>
                <a:schemeClr val="tx2">
                  <a:lumMod val="50000"/>
                </a:schemeClr>
              </a:solidFill>
            </a:endParaRPr>
          </a:p>
          <a:p>
            <a:pPr marL="0" indent="0" algn="ctr">
              <a:buNone/>
            </a:pPr>
            <a:r>
              <a:rPr lang="en-US" sz="3200" b="1" dirty="0" smtClean="0"/>
              <a:t>Apostles </a:t>
            </a:r>
          </a:p>
          <a:p>
            <a:pPr marL="0" indent="0" algn="ctr">
              <a:buNone/>
            </a:pPr>
            <a:r>
              <a:rPr lang="en-US" sz="2800" b="1" i="1" dirty="0" smtClean="0">
                <a:solidFill>
                  <a:schemeClr val="tx2">
                    <a:lumMod val="50000"/>
                  </a:schemeClr>
                </a:solidFill>
              </a:rPr>
              <a:t>John 16:12-13</a:t>
            </a:r>
          </a:p>
          <a:p>
            <a:pPr marL="0" indent="0" algn="ctr">
              <a:buNone/>
            </a:pPr>
            <a:r>
              <a:rPr lang="en-US" sz="3200" b="1" dirty="0">
                <a:solidFill>
                  <a:schemeClr val="tx2">
                    <a:lumMod val="50000"/>
                  </a:schemeClr>
                </a:solidFill>
                <a:sym typeface="Wingdings"/>
              </a:rPr>
              <a:t></a:t>
            </a:r>
            <a:endParaRPr lang="en-US" sz="3200" b="1" dirty="0">
              <a:solidFill>
                <a:schemeClr val="tx2">
                  <a:lumMod val="50000"/>
                </a:schemeClr>
              </a:solidFill>
            </a:endParaRPr>
          </a:p>
          <a:p>
            <a:pPr marL="0" indent="0" algn="ctr">
              <a:buNone/>
            </a:pPr>
            <a:r>
              <a:rPr lang="en-US" sz="3200" b="1" dirty="0" smtClean="0"/>
              <a:t>Written Word</a:t>
            </a:r>
          </a:p>
          <a:p>
            <a:pPr marL="0" indent="0" algn="ctr">
              <a:buNone/>
            </a:pPr>
            <a:r>
              <a:rPr lang="en-US" sz="2800" b="1" i="1" dirty="0" smtClean="0">
                <a:solidFill>
                  <a:schemeClr val="tx2">
                    <a:lumMod val="50000"/>
                  </a:schemeClr>
                </a:solidFill>
              </a:rPr>
              <a:t>2 Tim. 3:16-17</a:t>
            </a:r>
            <a:endParaRPr lang="en-US" sz="2800" b="1" i="1" dirty="0">
              <a:solidFill>
                <a:schemeClr val="tx2">
                  <a:lumMod val="50000"/>
                </a:schemeClr>
              </a:solidFill>
            </a:endParaRPr>
          </a:p>
        </p:txBody>
      </p:sp>
      <p:sp>
        <p:nvSpPr>
          <p:cNvPr id="4" name="Rounded Rectangle 3"/>
          <p:cNvSpPr/>
          <p:nvPr/>
        </p:nvSpPr>
        <p:spPr>
          <a:xfrm>
            <a:off x="609600" y="457200"/>
            <a:ext cx="7086600" cy="441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219200" y="838201"/>
            <a:ext cx="6019800" cy="3847207"/>
          </a:xfrm>
          <a:prstGeom prst="rect">
            <a:avLst/>
          </a:prstGeom>
          <a:noFill/>
        </p:spPr>
        <p:txBody>
          <a:bodyPr wrap="square" rtlCol="0">
            <a:spAutoFit/>
          </a:bodyPr>
          <a:lstStyle/>
          <a:p>
            <a:r>
              <a:rPr lang="en-US" sz="2800" b="1" dirty="0" smtClean="0">
                <a:solidFill>
                  <a:schemeClr val="bg1"/>
                </a:solidFill>
              </a:rPr>
              <a:t>All Scripture is given by inspiration of God, and is profitable for doctrine, for reproof, for correction, for instruction in righteousness, that the man of God may be complete, thoroughly equipped for every good work. </a:t>
            </a:r>
          </a:p>
          <a:p>
            <a:endParaRPr lang="en-US" sz="2400" b="1" dirty="0" smtClean="0">
              <a:solidFill>
                <a:schemeClr val="bg1"/>
              </a:solidFill>
            </a:endParaRPr>
          </a:p>
          <a:p>
            <a:pPr algn="r"/>
            <a:r>
              <a:rPr lang="en-US" sz="2400" b="1" dirty="0" smtClean="0">
                <a:solidFill>
                  <a:schemeClr val="bg1"/>
                </a:solidFill>
              </a:rPr>
              <a:t>2 Timothy 3:16-17</a:t>
            </a:r>
          </a:p>
        </p:txBody>
      </p:sp>
    </p:spTree>
    <p:extLst>
      <p:ext uri="{BB962C8B-B14F-4D97-AF65-F5344CB8AC3E}">
        <p14:creationId xmlns:p14="http://schemas.microsoft.com/office/powerpoint/2010/main" val="30371149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Authority is objective,            not subjective</a:t>
            </a:r>
            <a:endParaRPr lang="en-US" dirty="0"/>
          </a:p>
        </p:txBody>
      </p:sp>
      <p:sp>
        <p:nvSpPr>
          <p:cNvPr id="3" name="Content Placeholder 2"/>
          <p:cNvSpPr>
            <a:spLocks noGrp="1"/>
          </p:cNvSpPr>
          <p:nvPr>
            <p:ph idx="1"/>
          </p:nvPr>
        </p:nvSpPr>
        <p:spPr>
          <a:xfrm>
            <a:off x="457200" y="1752600"/>
            <a:ext cx="7239000" cy="4703136"/>
          </a:xfrm>
        </p:spPr>
        <p:txBody>
          <a:bodyPr/>
          <a:lstStyle/>
          <a:p>
            <a:pPr lvl="0"/>
            <a:r>
              <a:rPr lang="en-US" b="1" dirty="0"/>
              <a:t>Objective</a:t>
            </a:r>
            <a:r>
              <a:rPr lang="en-US" dirty="0"/>
              <a:t> - “of or having to do with a known or perceived object as distinguished from something existing only in the mind of the subject or person thinking” </a:t>
            </a:r>
            <a:r>
              <a:rPr lang="en-US" sz="2400" dirty="0"/>
              <a:t>(Webster’s</a:t>
            </a:r>
            <a:r>
              <a:rPr lang="en-US" sz="2400" dirty="0" smtClean="0"/>
              <a:t>).</a:t>
            </a:r>
          </a:p>
          <a:p>
            <a:pPr lvl="0"/>
            <a:endParaRPr lang="en-US" sz="1400" dirty="0"/>
          </a:p>
          <a:p>
            <a:pPr lvl="0"/>
            <a:r>
              <a:rPr lang="en-US" b="1" dirty="0"/>
              <a:t>Subjective</a:t>
            </a:r>
            <a:r>
              <a:rPr lang="en-US" dirty="0"/>
              <a:t> - “of, affected by, or produced by the mind or a particular state of mind; of or resulting from the feelings or temperament of the subject or person thinking” </a:t>
            </a:r>
            <a:r>
              <a:rPr lang="en-US" sz="2400" dirty="0"/>
              <a:t>(Webster’s).</a:t>
            </a:r>
          </a:p>
          <a:p>
            <a:endParaRPr lang="en-US" dirty="0"/>
          </a:p>
        </p:txBody>
      </p:sp>
    </p:spTree>
    <p:extLst>
      <p:ext uri="{BB962C8B-B14F-4D97-AF65-F5344CB8AC3E}">
        <p14:creationId xmlns:p14="http://schemas.microsoft.com/office/powerpoint/2010/main" val="2599847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Authority is objective,            not subjective</a:t>
            </a:r>
            <a:endParaRPr lang="en-US" dirty="0"/>
          </a:p>
        </p:txBody>
      </p:sp>
      <p:sp>
        <p:nvSpPr>
          <p:cNvPr id="3" name="Content Placeholder 2"/>
          <p:cNvSpPr>
            <a:spLocks noGrp="1"/>
          </p:cNvSpPr>
          <p:nvPr>
            <p:ph idx="1"/>
          </p:nvPr>
        </p:nvSpPr>
        <p:spPr>
          <a:xfrm>
            <a:off x="457200" y="1752600"/>
            <a:ext cx="7239000" cy="4703136"/>
          </a:xfrm>
        </p:spPr>
        <p:txBody>
          <a:bodyPr>
            <a:normAutofit/>
          </a:bodyPr>
          <a:lstStyle/>
          <a:p>
            <a:r>
              <a:rPr lang="en-US" dirty="0">
                <a:solidFill>
                  <a:schemeClr val="tx2">
                    <a:lumMod val="50000"/>
                  </a:schemeClr>
                </a:solidFill>
              </a:rPr>
              <a:t>Jude </a:t>
            </a:r>
            <a:r>
              <a:rPr lang="en-US" dirty="0" smtClean="0">
                <a:solidFill>
                  <a:schemeClr val="tx2">
                    <a:lumMod val="50000"/>
                  </a:schemeClr>
                </a:solidFill>
              </a:rPr>
              <a:t>3 </a:t>
            </a:r>
            <a:r>
              <a:rPr lang="en-US" dirty="0" smtClean="0"/>
              <a:t>speaks </a:t>
            </a:r>
            <a:r>
              <a:rPr lang="en-US" i="1" dirty="0"/>
              <a:t>the faith</a:t>
            </a:r>
            <a:r>
              <a:rPr lang="en-US" dirty="0"/>
              <a:t>, </a:t>
            </a:r>
            <a:r>
              <a:rPr lang="en-US" dirty="0" smtClean="0"/>
              <a:t>an established body </a:t>
            </a:r>
            <a:r>
              <a:rPr lang="en-US" dirty="0"/>
              <a:t>of truth delivered to the saints.</a:t>
            </a:r>
          </a:p>
          <a:p>
            <a:r>
              <a:rPr lang="en-US" dirty="0" smtClean="0"/>
              <a:t>Paul </a:t>
            </a:r>
            <a:r>
              <a:rPr lang="en-US" dirty="0"/>
              <a:t>pled that we would all </a:t>
            </a:r>
            <a:r>
              <a:rPr lang="en-US" i="1" dirty="0"/>
              <a:t>speak the same thing</a:t>
            </a:r>
            <a:r>
              <a:rPr lang="en-US" dirty="0"/>
              <a:t> and be of </a:t>
            </a:r>
            <a:r>
              <a:rPr lang="en-US" i="1" dirty="0"/>
              <a:t>the same mind and in the same </a:t>
            </a:r>
            <a:r>
              <a:rPr lang="en-US" i="1" dirty="0" smtClean="0"/>
              <a:t>judgment</a:t>
            </a:r>
            <a:r>
              <a:rPr lang="en-US" dirty="0" smtClean="0"/>
              <a:t> (</a:t>
            </a:r>
            <a:r>
              <a:rPr lang="en-US" dirty="0" smtClean="0">
                <a:solidFill>
                  <a:schemeClr val="tx2">
                    <a:lumMod val="50000"/>
                  </a:schemeClr>
                </a:solidFill>
              </a:rPr>
              <a:t>1 Cor. 1:10</a:t>
            </a:r>
            <a:r>
              <a:rPr lang="en-US" dirty="0" smtClean="0"/>
              <a:t>). </a:t>
            </a:r>
            <a:endParaRPr lang="en-US" dirty="0"/>
          </a:p>
          <a:p>
            <a:pPr marL="0" indent="0">
              <a:buNone/>
            </a:pPr>
            <a:endParaRPr lang="en-US" dirty="0"/>
          </a:p>
          <a:p>
            <a:r>
              <a:rPr lang="en-US" dirty="0" smtClean="0"/>
              <a:t>This leaves no </a:t>
            </a:r>
            <a:r>
              <a:rPr lang="en-US" dirty="0"/>
              <a:t>room for personal interpretations. </a:t>
            </a:r>
            <a:r>
              <a:rPr lang="en-US" dirty="0" smtClean="0"/>
              <a:t>The </a:t>
            </a:r>
            <a:r>
              <a:rPr lang="en-US" dirty="0"/>
              <a:t>Bible does not work this way. It </a:t>
            </a:r>
            <a:r>
              <a:rPr lang="en-US" dirty="0" smtClean="0"/>
              <a:t>reveals </a:t>
            </a:r>
            <a:r>
              <a:rPr lang="en-US" dirty="0"/>
              <a:t>objective truth.</a:t>
            </a:r>
          </a:p>
        </p:txBody>
      </p:sp>
    </p:spTree>
    <p:extLst>
      <p:ext uri="{BB962C8B-B14F-4D97-AF65-F5344CB8AC3E}">
        <p14:creationId xmlns:p14="http://schemas.microsoft.com/office/powerpoint/2010/main" val="2298145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To establish bible authority</a:t>
            </a:r>
            <a:endParaRPr lang="en-US" dirty="0"/>
          </a:p>
        </p:txBody>
      </p:sp>
      <p:sp>
        <p:nvSpPr>
          <p:cNvPr id="3" name="Content Placeholder 2"/>
          <p:cNvSpPr>
            <a:spLocks noGrp="1"/>
          </p:cNvSpPr>
          <p:nvPr>
            <p:ph idx="1"/>
          </p:nvPr>
        </p:nvSpPr>
        <p:spPr>
          <a:xfrm>
            <a:off x="457200" y="1676400"/>
            <a:ext cx="7239000" cy="4779336"/>
          </a:xfrm>
        </p:spPr>
        <p:txBody>
          <a:bodyPr>
            <a:normAutofit/>
          </a:bodyPr>
          <a:lstStyle/>
          <a:p>
            <a:pPr marL="0" indent="0" algn="ctr">
              <a:buNone/>
            </a:pPr>
            <a:r>
              <a:rPr lang="en-US" sz="3200" b="1" dirty="0" smtClean="0"/>
              <a:t>How Can We Properly Understand What the Bible Actually Teaches?</a:t>
            </a:r>
          </a:p>
          <a:p>
            <a:pPr marL="0" indent="0" algn="ctr">
              <a:buNone/>
            </a:pPr>
            <a:endParaRPr lang="en-US" sz="3200" b="1" dirty="0" smtClean="0"/>
          </a:p>
          <a:p>
            <a:r>
              <a:rPr lang="en-US" sz="2800" b="1" dirty="0" smtClean="0"/>
              <a:t>Direct Statement or Command</a:t>
            </a:r>
          </a:p>
          <a:p>
            <a:r>
              <a:rPr lang="en-US" sz="2800" b="1" dirty="0" smtClean="0"/>
              <a:t>Approved Example</a:t>
            </a:r>
          </a:p>
          <a:p>
            <a:r>
              <a:rPr lang="en-US" sz="2800" b="1" dirty="0" smtClean="0"/>
              <a:t>Necessary Inference</a:t>
            </a:r>
            <a:endParaRPr lang="en-US" sz="2800" b="1" dirty="0"/>
          </a:p>
        </p:txBody>
      </p:sp>
      <p:pic>
        <p:nvPicPr>
          <p:cNvPr id="1026" name="Picture 2" descr="http://paceimmanuel.org/wp-content/uploads/2010/11/open-bible.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48006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1875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429</Words>
  <Application>Microsoft Office PowerPoint</Application>
  <PresentationFormat>On-screen Show (4:3)</PresentationFormat>
  <Paragraphs>57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Opulent</vt:lpstr>
      <vt:lpstr>Our Need For Authority In Religion</vt:lpstr>
      <vt:lpstr>What is “Authority”?</vt:lpstr>
      <vt:lpstr>Authority is necessary</vt:lpstr>
      <vt:lpstr>Incorrect Sources of Authority in religious matters</vt:lpstr>
      <vt:lpstr>PowerPoint Presentation</vt:lpstr>
      <vt:lpstr>PowerPoint Presentation</vt:lpstr>
      <vt:lpstr>Authority is objective,            not subjective</vt:lpstr>
      <vt:lpstr>Authority is objective,            not subjective</vt:lpstr>
      <vt:lpstr>How To establish bible authority</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Need For Authority In Religion</dc:title>
  <dc:creator>Heath</dc:creator>
  <cp:lastModifiedBy>Guest</cp:lastModifiedBy>
  <cp:revision>11</cp:revision>
  <dcterms:created xsi:type="dcterms:W3CDTF">2014-08-15T15:12:47Z</dcterms:created>
  <dcterms:modified xsi:type="dcterms:W3CDTF">2014-08-18T02:08:04Z</dcterms:modified>
</cp:coreProperties>
</file>