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Lst>
  <p:notesMasterIdLst>
    <p:notesMasterId r:id="rId36"/>
  </p:notesMasterIdLst>
  <p:sldIdLst>
    <p:sldId id="256" r:id="rId14"/>
    <p:sldId id="263" r:id="rId15"/>
    <p:sldId id="264" r:id="rId16"/>
    <p:sldId id="265" r:id="rId17"/>
    <p:sldId id="285" r:id="rId18"/>
    <p:sldId id="286" r:id="rId19"/>
    <p:sldId id="287" r:id="rId20"/>
    <p:sldId id="288" r:id="rId21"/>
    <p:sldId id="280" r:id="rId22"/>
    <p:sldId id="279" r:id="rId23"/>
    <p:sldId id="276" r:id="rId24"/>
    <p:sldId id="282" r:id="rId25"/>
    <p:sldId id="277" r:id="rId26"/>
    <p:sldId id="260" r:id="rId27"/>
    <p:sldId id="296" r:id="rId28"/>
    <p:sldId id="289" r:id="rId29"/>
    <p:sldId id="291" r:id="rId30"/>
    <p:sldId id="290" r:id="rId31"/>
    <p:sldId id="297" r:id="rId32"/>
    <p:sldId id="298" r:id="rId33"/>
    <p:sldId id="299" r:id="rId34"/>
    <p:sldId id="300" r:id="rId35"/>
  </p:sldIdLst>
  <p:sldSz cx="13004800" cy="9753600"/>
  <p:notesSz cx="7010400" cy="9296400"/>
  <p:defaultTextStyle>
    <a:defPPr>
      <a:defRPr lang="en-US"/>
    </a:defPPr>
    <a:lvl1pPr algn="ctr" rtl="0" fontAlgn="base">
      <a:spcBef>
        <a:spcPct val="0"/>
      </a:spcBef>
      <a:spcAft>
        <a:spcPct val="0"/>
      </a:spcAft>
      <a:defRPr sz="4000" kern="1200">
        <a:solidFill>
          <a:srgbClr val="FFFFFF"/>
        </a:solidFill>
        <a:latin typeface="American Typewriter" charset="0"/>
        <a:ea typeface="ヒラギノ明朝 ProN W3" charset="0"/>
        <a:cs typeface="ヒラギノ明朝 ProN W3" charset="0"/>
        <a:sym typeface="American Typewriter" charset="0"/>
      </a:defRPr>
    </a:lvl1pPr>
    <a:lvl2pPr marL="457200" algn="ctr" rtl="0" fontAlgn="base">
      <a:spcBef>
        <a:spcPct val="0"/>
      </a:spcBef>
      <a:spcAft>
        <a:spcPct val="0"/>
      </a:spcAft>
      <a:defRPr sz="4000" kern="1200">
        <a:solidFill>
          <a:srgbClr val="FFFFFF"/>
        </a:solidFill>
        <a:latin typeface="American Typewriter" charset="0"/>
        <a:ea typeface="ヒラギノ明朝 ProN W3" charset="0"/>
        <a:cs typeface="ヒラギノ明朝 ProN W3" charset="0"/>
        <a:sym typeface="American Typewriter" charset="0"/>
      </a:defRPr>
    </a:lvl2pPr>
    <a:lvl3pPr marL="914400" algn="ctr" rtl="0" fontAlgn="base">
      <a:spcBef>
        <a:spcPct val="0"/>
      </a:spcBef>
      <a:spcAft>
        <a:spcPct val="0"/>
      </a:spcAft>
      <a:defRPr sz="4000" kern="1200">
        <a:solidFill>
          <a:srgbClr val="FFFFFF"/>
        </a:solidFill>
        <a:latin typeface="American Typewriter" charset="0"/>
        <a:ea typeface="ヒラギノ明朝 ProN W3" charset="0"/>
        <a:cs typeface="ヒラギノ明朝 ProN W3" charset="0"/>
        <a:sym typeface="American Typewriter" charset="0"/>
      </a:defRPr>
    </a:lvl3pPr>
    <a:lvl4pPr marL="1371600" algn="ctr" rtl="0" fontAlgn="base">
      <a:spcBef>
        <a:spcPct val="0"/>
      </a:spcBef>
      <a:spcAft>
        <a:spcPct val="0"/>
      </a:spcAft>
      <a:defRPr sz="4000" kern="1200">
        <a:solidFill>
          <a:srgbClr val="FFFFFF"/>
        </a:solidFill>
        <a:latin typeface="American Typewriter" charset="0"/>
        <a:ea typeface="ヒラギノ明朝 ProN W3" charset="0"/>
        <a:cs typeface="ヒラギノ明朝 ProN W3" charset="0"/>
        <a:sym typeface="American Typewriter" charset="0"/>
      </a:defRPr>
    </a:lvl4pPr>
    <a:lvl5pPr marL="1828800" algn="ctr" rtl="0" fontAlgn="base">
      <a:spcBef>
        <a:spcPct val="0"/>
      </a:spcBef>
      <a:spcAft>
        <a:spcPct val="0"/>
      </a:spcAft>
      <a:defRPr sz="4000" kern="1200">
        <a:solidFill>
          <a:srgbClr val="FFFFFF"/>
        </a:solidFill>
        <a:latin typeface="American Typewriter" charset="0"/>
        <a:ea typeface="ヒラギノ明朝 ProN W3" charset="0"/>
        <a:cs typeface="ヒラギノ明朝 ProN W3" charset="0"/>
        <a:sym typeface="American Typewriter" charset="0"/>
      </a:defRPr>
    </a:lvl5pPr>
    <a:lvl6pPr marL="2286000" algn="l" defTabSz="457200" rtl="0" eaLnBrk="1" latinLnBrk="0" hangingPunct="1">
      <a:defRPr sz="4000" kern="1200">
        <a:solidFill>
          <a:srgbClr val="FFFFFF"/>
        </a:solidFill>
        <a:latin typeface="American Typewriter" charset="0"/>
        <a:ea typeface="ヒラギノ明朝 ProN W3" charset="0"/>
        <a:cs typeface="ヒラギノ明朝 ProN W3" charset="0"/>
        <a:sym typeface="American Typewriter" charset="0"/>
      </a:defRPr>
    </a:lvl6pPr>
    <a:lvl7pPr marL="2743200" algn="l" defTabSz="457200" rtl="0" eaLnBrk="1" latinLnBrk="0" hangingPunct="1">
      <a:defRPr sz="4000" kern="1200">
        <a:solidFill>
          <a:srgbClr val="FFFFFF"/>
        </a:solidFill>
        <a:latin typeface="American Typewriter" charset="0"/>
        <a:ea typeface="ヒラギノ明朝 ProN W3" charset="0"/>
        <a:cs typeface="ヒラギノ明朝 ProN W3" charset="0"/>
        <a:sym typeface="American Typewriter" charset="0"/>
      </a:defRPr>
    </a:lvl7pPr>
    <a:lvl8pPr marL="3200400" algn="l" defTabSz="457200" rtl="0" eaLnBrk="1" latinLnBrk="0" hangingPunct="1">
      <a:defRPr sz="4000" kern="1200">
        <a:solidFill>
          <a:srgbClr val="FFFFFF"/>
        </a:solidFill>
        <a:latin typeface="American Typewriter" charset="0"/>
        <a:ea typeface="ヒラギノ明朝 ProN W3" charset="0"/>
        <a:cs typeface="ヒラギノ明朝 ProN W3" charset="0"/>
        <a:sym typeface="American Typewriter" charset="0"/>
      </a:defRPr>
    </a:lvl8pPr>
    <a:lvl9pPr marL="3657600" algn="l" defTabSz="457200" rtl="0" eaLnBrk="1" latinLnBrk="0" hangingPunct="1">
      <a:defRPr sz="4000" kern="1200">
        <a:solidFill>
          <a:srgbClr val="FFFFFF"/>
        </a:solidFill>
        <a:latin typeface="American Typewriter" charset="0"/>
        <a:ea typeface="ヒラギノ明朝 ProN W3" charset="0"/>
        <a:cs typeface="ヒラギノ明朝 ProN W3" charset="0"/>
        <a:sym typeface="American Typewriter"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6" y="-78"/>
      </p:cViewPr>
      <p:guideLst>
        <p:guide orient="horz" pos="3072"/>
        <p:guide pos="4096"/>
      </p:guideLst>
    </p:cSldViewPr>
  </p:slideViewPr>
  <p:notesTextViewPr>
    <p:cViewPr>
      <p:scale>
        <a:sx n="100" d="100"/>
        <a:sy n="100" d="100"/>
      </p:scale>
      <p:origin x="0" y="0"/>
    </p:cViewPr>
  </p:notesTextViewPr>
  <p:notesViewPr>
    <p:cSldViewPr>
      <p:cViewPr varScale="1">
        <p:scale>
          <a:sx n="88" d="100"/>
          <a:sy n="88" d="100"/>
        </p:scale>
        <p:origin x="-382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8434" name="Rectangle 2"/>
          <p:cNvSpPr>
            <a:spLocks noGrp="1" noChangeArrowheads="1"/>
          </p:cNvSpPr>
          <p:nvPr>
            <p:ph type="body" sz="quarter" idx="1"/>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99621"/>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American Typewriter" charset="0"/>
        <a:ea typeface="ＭＳ Ｐゴシック" charset="0"/>
        <a:cs typeface="+mn-cs"/>
      </a:defRPr>
    </a:lvl1pPr>
    <a:lvl2pPr marL="457200" algn="l" rtl="0" fontAlgn="base">
      <a:spcBef>
        <a:spcPct val="0"/>
      </a:spcBef>
      <a:spcAft>
        <a:spcPct val="0"/>
      </a:spcAft>
      <a:defRPr sz="1200" kern="1200">
        <a:solidFill>
          <a:schemeClr val="tx1"/>
        </a:solidFill>
        <a:latin typeface="American Typewriter" charset="0"/>
        <a:ea typeface="ＭＳ Ｐゴシック" charset="0"/>
        <a:cs typeface="+mn-cs"/>
      </a:defRPr>
    </a:lvl2pPr>
    <a:lvl3pPr marL="914400" algn="l" rtl="0" fontAlgn="base">
      <a:spcBef>
        <a:spcPct val="0"/>
      </a:spcBef>
      <a:spcAft>
        <a:spcPct val="0"/>
      </a:spcAft>
      <a:defRPr sz="1200" kern="1200">
        <a:solidFill>
          <a:schemeClr val="tx1"/>
        </a:solidFill>
        <a:latin typeface="American Typewriter" charset="0"/>
        <a:ea typeface="ＭＳ Ｐゴシック" charset="0"/>
        <a:cs typeface="+mn-cs"/>
      </a:defRPr>
    </a:lvl3pPr>
    <a:lvl4pPr marL="1371600" algn="l" rtl="0" fontAlgn="base">
      <a:spcBef>
        <a:spcPct val="0"/>
      </a:spcBef>
      <a:spcAft>
        <a:spcPct val="0"/>
      </a:spcAft>
      <a:defRPr sz="1200" kern="1200">
        <a:solidFill>
          <a:schemeClr val="tx1"/>
        </a:solidFill>
        <a:latin typeface="American Typewriter" charset="0"/>
        <a:ea typeface="ＭＳ Ｐゴシック" charset="0"/>
        <a:cs typeface="+mn-cs"/>
      </a:defRPr>
    </a:lvl4pPr>
    <a:lvl5pPr marL="1828800" algn="l" rtl="0" fontAlgn="base">
      <a:spcBef>
        <a:spcPct val="0"/>
      </a:spcBef>
      <a:spcAft>
        <a:spcPct val="0"/>
      </a:spcAft>
      <a:defRPr sz="1200" kern="1200">
        <a:solidFill>
          <a:schemeClr val="tx1"/>
        </a:solidFill>
        <a:latin typeface="American Typewriter"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mericanbible.org/uploads/content/State%20of%20the%20Bible%20Report%20201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Slide: The Lost Bible</a:t>
            </a:r>
          </a:p>
          <a:p>
            <a:r>
              <a:rPr lang="en-US" b="1" baseline="0" dirty="0" smtClean="0"/>
              <a:t>2 Kings 21:24—23:30</a:t>
            </a:r>
            <a:r>
              <a:rPr lang="en-US" baseline="0" dirty="0" smtClean="0"/>
              <a:t>—</a:t>
            </a:r>
            <a:r>
              <a:rPr lang="en-US" baseline="0" dirty="0" err="1" smtClean="0"/>
              <a:t>Hilkiah</a:t>
            </a:r>
            <a:r>
              <a:rPr lang="en-US" baseline="0" dirty="0" smtClean="0"/>
              <a:t>, the High Priest, finds book of Law while repairing temple in Josiah’s early reign. Calamity will come to the nation for disobedience—but not in Josiah's days. </a:t>
            </a:r>
          </a:p>
          <a:p>
            <a:r>
              <a:rPr lang="en-US" b="1" baseline="0" dirty="0" smtClean="0"/>
              <a:t>2 Chronicles 34:1—35:19</a:t>
            </a:r>
            <a:r>
              <a:rPr lang="en-US" baseline="0" dirty="0" smtClean="0"/>
              <a:t>—Repairs the temple, removes and destroys the images in the land, and observes the Passover—first since the days of Samuel the prophet!</a:t>
            </a:r>
            <a:endParaRPr lang="en-US" dirty="0"/>
          </a:p>
        </p:txBody>
      </p:sp>
    </p:spTree>
    <p:extLst>
      <p:ext uri="{BB962C8B-B14F-4D97-AF65-F5344CB8AC3E}">
        <p14:creationId xmlns:p14="http://schemas.microsoft.com/office/powerpoint/2010/main" val="399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7650"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u="sng">
                <a:latin typeface="Lucida Grande" charset="0"/>
                <a:cs typeface="Lucida Grande" charset="0"/>
                <a:sym typeface="Lucida Grande" charset="0"/>
                <a:hlinkClick r:id="rId3"/>
              </a:rPr>
              <a:t>http://www.americanbible.org/uploads/content/State%20of%20the%20Bible%20Report%202013.pdf</a:t>
            </a:r>
            <a:r>
              <a:rPr lang="en-US" sz="2200">
                <a:latin typeface="Lucida Grande" charset="0"/>
                <a:cs typeface="Lucida Grande" charset="0"/>
                <a:sym typeface="Lucida Grande"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260850"/>
          </a:xfrm>
        </p:spPr>
        <p:txBody>
          <a:bodyPr/>
          <a:lstStyle/>
          <a:p>
            <a:r>
              <a:rPr lang="en-US" sz="1000" dirty="0"/>
              <a:t>Nearly six out of 10 adults who owns a Bible (57%) say they own the King James Version (American Bible Society, The State of the Bible 2011)</a:t>
            </a:r>
          </a:p>
          <a:p>
            <a:endParaRPr lang="en-US" sz="1000" dirty="0"/>
          </a:p>
          <a:p>
            <a:r>
              <a:rPr lang="en-US" sz="1000" dirty="0"/>
              <a:t>Nearly half of all Bible readers (45%) read the King James Version most often (American Bible Society, The State of the Bible 2011)</a:t>
            </a:r>
          </a:p>
          <a:p>
            <a:endParaRPr lang="en-US" sz="1000" dirty="0"/>
          </a:p>
          <a:p>
            <a:r>
              <a:rPr lang="en-US" sz="1000" dirty="0"/>
              <a:t>Nearly four in ten Bible-reading adults (37%) used a computer to read Bible content during the past year; 28% listened to an audio version of the Bible (American Bible Society, The State of the Bible 2011)</a:t>
            </a:r>
          </a:p>
          <a:p>
            <a:endParaRPr lang="en-US" sz="1000" dirty="0"/>
          </a:p>
          <a:p>
            <a:r>
              <a:rPr lang="en-US" sz="1000" dirty="0"/>
              <a:t>Three out of four U.S. adults (76%) are able to correctly name Genesis as the first book of the Bible (American Bible Society, The State of the Bible 2011)</a:t>
            </a:r>
          </a:p>
          <a:p>
            <a:endParaRPr lang="en-US" sz="1000" dirty="0"/>
          </a:p>
          <a:p>
            <a:r>
              <a:rPr lang="en-US" sz="1000" dirty="0"/>
              <a:t>A majority of Americans (57%) knows that Hebrew is the original language in which most of the Bible’s Old Testament was written. Fewer than half as many adults (27%) are able to name Greek as the original language in which most of the Bible’s New Testament was written (American Bible Society, The State of the Bible 2011)</a:t>
            </a:r>
          </a:p>
          <a:p>
            <a:endParaRPr lang="en-US" sz="1000" dirty="0"/>
          </a:p>
          <a:p>
            <a:r>
              <a:rPr lang="en-US" sz="1000" dirty="0"/>
              <a:t>60% of Americans can't name five of the Ten Commandments </a:t>
            </a:r>
            <a:br>
              <a:rPr lang="en-US" sz="1000" dirty="0"/>
            </a:br>
            <a:r>
              <a:rPr lang="en-US" sz="1000" dirty="0"/>
              <a:t>(USA Today, March 14, 2007)</a:t>
            </a:r>
          </a:p>
          <a:p>
            <a:r>
              <a:rPr lang="en-US" sz="1000" dirty="0"/>
              <a:t>50% of high school seniors think Sodom and Gomorrah were married </a:t>
            </a:r>
            <a:br>
              <a:rPr lang="en-US" sz="1000" dirty="0"/>
            </a:br>
            <a:r>
              <a:rPr lang="en-US" sz="1000" dirty="0"/>
              <a:t>(USA Today, March 14, 2007)</a:t>
            </a:r>
          </a:p>
          <a:p>
            <a:r>
              <a:rPr lang="en-US" sz="1000" dirty="0"/>
              <a:t>50% of Americans, including Christians, can't name any of the four Gospels </a:t>
            </a:r>
            <a:br>
              <a:rPr lang="en-US" sz="1000" dirty="0"/>
            </a:br>
            <a:r>
              <a:rPr lang="en-US" sz="1000" dirty="0"/>
              <a:t>(NPR, Feb. 8, 2008)</a:t>
            </a:r>
          </a:p>
          <a:p>
            <a:r>
              <a:rPr lang="en-US" sz="1000" dirty="0"/>
              <a:t>22% of American teens think Moses was either one of Jesus' 12 apostles, an Egyptian pharaoh or an angel (Bible Literacy Project, Inc., 2005)</a:t>
            </a:r>
          </a:p>
          <a:p>
            <a:r>
              <a:rPr lang="en-US" sz="1000" dirty="0"/>
              <a:t>21% of American believe the Bible is a book of fables (Gallup, May 2007)</a:t>
            </a:r>
          </a:p>
          <a:p>
            <a:endParaRPr lang="en-US" sz="1000" dirty="0"/>
          </a:p>
        </p:txBody>
      </p:sp>
    </p:spTree>
    <p:extLst>
      <p:ext uri="{BB962C8B-B14F-4D97-AF65-F5344CB8AC3E}">
        <p14:creationId xmlns:p14="http://schemas.microsoft.com/office/powerpoint/2010/main" val="3464760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about our knowledge levels of Bible truths…</a:t>
            </a:r>
            <a:endParaRPr lang="en-US" dirty="0"/>
          </a:p>
        </p:txBody>
      </p:sp>
    </p:spTree>
    <p:extLst>
      <p:ext uri="{BB962C8B-B14F-4D97-AF65-F5344CB8AC3E}">
        <p14:creationId xmlns:p14="http://schemas.microsoft.com/office/powerpoint/2010/main" val="3653800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Bible Engagement—Read the Bible Facts…</a:t>
            </a:r>
            <a:endParaRPr lang="en-US" dirty="0"/>
          </a:p>
        </p:txBody>
      </p:sp>
    </p:spTree>
    <p:extLst>
      <p:ext uri="{BB962C8B-B14F-4D97-AF65-F5344CB8AC3E}">
        <p14:creationId xmlns:p14="http://schemas.microsoft.com/office/powerpoint/2010/main" val="1279542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Biblical</a:t>
            </a:r>
            <a:r>
              <a:rPr lang="en-US" baseline="0" dirty="0" smtClean="0"/>
              <a:t> Illiteracy in US…</a:t>
            </a:r>
            <a:endParaRPr lang="en-US" dirty="0"/>
          </a:p>
        </p:txBody>
      </p:sp>
    </p:spTree>
    <p:extLst>
      <p:ext uri="{BB962C8B-B14F-4D97-AF65-F5344CB8AC3E}">
        <p14:creationId xmlns:p14="http://schemas.microsoft.com/office/powerpoint/2010/main" val="3395212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Biblical</a:t>
            </a:r>
            <a:r>
              <a:rPr lang="en-US" baseline="0" smtClean="0"/>
              <a:t> Illiteracy in US…</a:t>
            </a:r>
            <a:endParaRPr lang="en-US"/>
          </a:p>
        </p:txBody>
      </p:sp>
    </p:spTree>
    <p:extLst>
      <p:ext uri="{BB962C8B-B14F-4D97-AF65-F5344CB8AC3E}">
        <p14:creationId xmlns:p14="http://schemas.microsoft.com/office/powerpoint/2010/main" val="3395212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out 10 people</a:t>
            </a:r>
            <a:r>
              <a:rPr lang="en-US" baseline="0" dirty="0" smtClean="0"/>
              <a:t> in your church will never read through the Bible!!!</a:t>
            </a:r>
            <a:endParaRPr lang="en-US" dirty="0"/>
          </a:p>
        </p:txBody>
      </p:sp>
    </p:spTree>
    <p:extLst>
      <p:ext uri="{BB962C8B-B14F-4D97-AF65-F5344CB8AC3E}">
        <p14:creationId xmlns:p14="http://schemas.microsoft.com/office/powerpoint/2010/main" val="4291762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Timothy 4:1-5</a:t>
            </a:r>
            <a:r>
              <a:rPr lang="en-US" dirty="0" smtClean="0"/>
              <a:t>…</a:t>
            </a:r>
            <a:endParaRPr lang="en-US" dirty="0"/>
          </a:p>
        </p:txBody>
      </p:sp>
    </p:spTree>
    <p:extLst>
      <p:ext uri="{BB962C8B-B14F-4D97-AF65-F5344CB8AC3E}">
        <p14:creationId xmlns:p14="http://schemas.microsoft.com/office/powerpoint/2010/main" val="197495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 Bible Is</a:t>
            </a:r>
            <a:r>
              <a:rPr lang="en-US" baseline="0" dirty="0" smtClean="0"/>
              <a:t> Lost In…</a:t>
            </a:r>
          </a:p>
          <a:p>
            <a:pPr algn="l"/>
            <a:r>
              <a:rPr lang="en-US" dirty="0" smtClean="0"/>
              <a:t>1. The Home – </a:t>
            </a:r>
            <a:r>
              <a:rPr lang="en-US" b="1" dirty="0" smtClean="0"/>
              <a:t>Deut. 6:7-9; 2 Tim. 1:5; 3:14,15; Eph. 6:1-4</a:t>
            </a:r>
          </a:p>
          <a:p>
            <a:pPr algn="l"/>
            <a:r>
              <a:rPr lang="en-US" dirty="0" smtClean="0"/>
              <a:t>2. The Pulpit – </a:t>
            </a:r>
            <a:r>
              <a:rPr lang="en-US" b="1" dirty="0" smtClean="0"/>
              <a:t>Jonah 3:2; Acts 17:1-3; 2 Tim. 4:2-5; 1 Peter 4:11</a:t>
            </a:r>
          </a:p>
          <a:p>
            <a:pPr algn="l"/>
            <a:r>
              <a:rPr lang="en-US" dirty="0" smtClean="0"/>
              <a:t>3. Sectarianism – </a:t>
            </a:r>
            <a:r>
              <a:rPr lang="en-US" b="1" dirty="0" smtClean="0"/>
              <a:t>Matt. 15:7-9; 2 Tim. 4:3,4; Gal. 1:6-9; John 17:20,21</a:t>
            </a:r>
          </a:p>
          <a:p>
            <a:pPr algn="l"/>
            <a:r>
              <a:rPr lang="en-US" dirty="0" smtClean="0"/>
              <a:t>4. Emotionalism – </a:t>
            </a:r>
            <a:r>
              <a:rPr lang="en-US" b="1" dirty="0" smtClean="0"/>
              <a:t>John 6:44,45; Titus 2:11,12; Gal. 5:22-24</a:t>
            </a:r>
          </a:p>
          <a:p>
            <a:pPr algn="l"/>
            <a:r>
              <a:rPr lang="en-US" dirty="0" smtClean="0"/>
              <a:t>5. Sensationalism – </a:t>
            </a:r>
            <a:r>
              <a:rPr lang="en-US" b="1" dirty="0" smtClean="0"/>
              <a:t>Acts 8:9; 1 Cor. 1:18-23; 2:1-5</a:t>
            </a:r>
          </a:p>
          <a:p>
            <a:pPr algn="l"/>
            <a:r>
              <a:rPr lang="en-US" dirty="0" smtClean="0"/>
              <a:t>6. Unconcern – </a:t>
            </a:r>
            <a:r>
              <a:rPr lang="en-US" b="1" dirty="0" smtClean="0"/>
              <a:t>Matt. 24:12; Matt.t 6:24; 1 Cor. 16:22; Mark 8:36-38</a:t>
            </a:r>
          </a:p>
          <a:p>
            <a:pPr algn="l"/>
            <a:endParaRPr lang="en-US" dirty="0"/>
          </a:p>
        </p:txBody>
      </p:sp>
    </p:spTree>
    <p:extLst>
      <p:ext uri="{BB962C8B-B14F-4D97-AF65-F5344CB8AC3E}">
        <p14:creationId xmlns:p14="http://schemas.microsoft.com/office/powerpoint/2010/main" val="78365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 Bible Is</a:t>
            </a:r>
            <a:r>
              <a:rPr lang="en-US" baseline="0" dirty="0" smtClean="0"/>
              <a:t> Lost In…</a:t>
            </a:r>
          </a:p>
          <a:p>
            <a:pPr algn="l"/>
            <a:r>
              <a:rPr lang="en-US" dirty="0" smtClean="0"/>
              <a:t>1. The Home – </a:t>
            </a:r>
            <a:r>
              <a:rPr lang="en-US" b="1" dirty="0" smtClean="0"/>
              <a:t>Deut. 6:7-9; 2 Tim. 1:5; 3:14,15; Eph. 6:1-4</a:t>
            </a:r>
          </a:p>
          <a:p>
            <a:pPr algn="l"/>
            <a:r>
              <a:rPr lang="en-US" dirty="0" smtClean="0"/>
              <a:t>2. The Pulpit – </a:t>
            </a:r>
            <a:r>
              <a:rPr lang="en-US" b="1" dirty="0" smtClean="0"/>
              <a:t>Jonah 3:2; Acts 17:1-3; 2 Tim. 4:2-5; 1 Peter 4:11</a:t>
            </a:r>
          </a:p>
          <a:p>
            <a:pPr algn="l"/>
            <a:r>
              <a:rPr lang="en-US" dirty="0" smtClean="0"/>
              <a:t>3. Sectarianism – </a:t>
            </a:r>
            <a:r>
              <a:rPr lang="en-US" b="1" dirty="0" smtClean="0"/>
              <a:t>Matt. 15:7-9; 2 Tim. 4:3,4; Gal. 1:6-9; John 17:20,21</a:t>
            </a:r>
          </a:p>
          <a:p>
            <a:pPr algn="l"/>
            <a:r>
              <a:rPr lang="en-US" dirty="0" smtClean="0"/>
              <a:t>4. Emotionalism – </a:t>
            </a:r>
            <a:r>
              <a:rPr lang="en-US" b="1" dirty="0" smtClean="0"/>
              <a:t>John 6:44,45; Titus 2:11,12; Gal. 5:22-24</a:t>
            </a:r>
          </a:p>
          <a:p>
            <a:pPr algn="l"/>
            <a:r>
              <a:rPr lang="en-US" dirty="0" smtClean="0"/>
              <a:t>5. Sensationalism – </a:t>
            </a:r>
            <a:r>
              <a:rPr lang="en-US" b="1" dirty="0" smtClean="0"/>
              <a:t>Acts 8:9; 1 Cor. 1:18-23; 2:1-5</a:t>
            </a:r>
          </a:p>
          <a:p>
            <a:pPr algn="l"/>
            <a:r>
              <a:rPr lang="en-US" dirty="0" smtClean="0"/>
              <a:t>6. Unconcern – </a:t>
            </a:r>
            <a:r>
              <a:rPr lang="en-US" b="1" dirty="0" smtClean="0"/>
              <a:t>Matt. 24:12; Matt.t 6:24; 1 Cor. 16:22; Mark 8:36-38</a:t>
            </a:r>
          </a:p>
          <a:p>
            <a:pPr algn="l"/>
            <a:endParaRPr lang="en-US" dirty="0"/>
          </a:p>
        </p:txBody>
      </p:sp>
    </p:spTree>
    <p:extLst>
      <p:ext uri="{BB962C8B-B14F-4D97-AF65-F5344CB8AC3E}">
        <p14:creationId xmlns:p14="http://schemas.microsoft.com/office/powerpoint/2010/main" val="7836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United Kingdom and Divided</a:t>
            </a:r>
            <a:r>
              <a:rPr lang="en-US" baseline="0" dirty="0" smtClean="0"/>
              <a:t> Kingdom of Israel and Judah</a:t>
            </a:r>
            <a:endParaRPr lang="en-US" dirty="0"/>
          </a:p>
        </p:txBody>
      </p:sp>
    </p:spTree>
    <p:extLst>
      <p:ext uri="{BB962C8B-B14F-4D97-AF65-F5344CB8AC3E}">
        <p14:creationId xmlns:p14="http://schemas.microsoft.com/office/powerpoint/2010/main" val="331953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 Bible Needs to Be Found!</a:t>
            </a:r>
            <a:endParaRPr lang="en-US" baseline="0" dirty="0" smtClean="0"/>
          </a:p>
          <a:p>
            <a:pPr algn="l"/>
            <a:r>
              <a:rPr lang="en-US" dirty="0" smtClean="0"/>
              <a:t>1. The Home –</a:t>
            </a:r>
            <a:r>
              <a:rPr lang="en-US" b="1" dirty="0" smtClean="0"/>
              <a:t>Eph. 6:1-4</a:t>
            </a:r>
          </a:p>
          <a:p>
            <a:pPr algn="l"/>
            <a:r>
              <a:rPr lang="en-US" dirty="0" smtClean="0"/>
              <a:t>2. The Pulpit and Churches – </a:t>
            </a:r>
            <a:r>
              <a:rPr lang="en-US" b="1" dirty="0" smtClean="0"/>
              <a:t>2 Timothy</a:t>
            </a:r>
            <a:r>
              <a:rPr lang="en-US" b="1" baseline="0" dirty="0" smtClean="0"/>
              <a:t> 4:1-4</a:t>
            </a:r>
            <a:endParaRPr lang="en-US" b="1" dirty="0" smtClean="0"/>
          </a:p>
          <a:p>
            <a:pPr algn="l"/>
            <a:r>
              <a:rPr lang="en-US" dirty="0" smtClean="0"/>
              <a:t>3. As Being the ONLY TRUE STANDARD – </a:t>
            </a:r>
            <a:r>
              <a:rPr lang="en-US" b="1" dirty="0" smtClean="0"/>
              <a:t>2 Timothy 3:16,17</a:t>
            </a:r>
          </a:p>
          <a:p>
            <a:pPr algn="l"/>
            <a:r>
              <a:rPr lang="en-US" dirty="0" smtClean="0"/>
              <a:t>4. Molding and Controlling Our Thoughts and Lives – </a:t>
            </a:r>
            <a:r>
              <a:rPr lang="en-US" b="1" dirty="0" smtClean="0"/>
              <a:t>2 Corinthians 10:3-5</a:t>
            </a:r>
          </a:p>
          <a:p>
            <a:pPr algn="l"/>
            <a:r>
              <a:rPr lang="en-US" dirty="0" smtClean="0"/>
              <a:t>5. Obeying From the Heart – </a:t>
            </a:r>
            <a:r>
              <a:rPr lang="en-US" b="1" dirty="0" smtClean="0"/>
              <a:t>Romans 6:16-18</a:t>
            </a:r>
          </a:p>
          <a:p>
            <a:pPr algn="l"/>
            <a:r>
              <a:rPr lang="en-US" dirty="0" smtClean="0"/>
              <a:t>6. As Being</a:t>
            </a:r>
            <a:r>
              <a:rPr lang="en-US" baseline="0" dirty="0" smtClean="0"/>
              <a:t> Something For Which We Hunger and Thirst</a:t>
            </a:r>
            <a:r>
              <a:rPr lang="en-US" dirty="0" smtClean="0"/>
              <a:t> – </a:t>
            </a:r>
            <a:r>
              <a:rPr lang="en-US" b="1" dirty="0" smtClean="0"/>
              <a:t>Matthew 6:5;</a:t>
            </a:r>
            <a:r>
              <a:rPr lang="en-US" b="1" baseline="0" dirty="0" smtClean="0"/>
              <a:t> Psalm 119:97-104</a:t>
            </a:r>
            <a:endParaRPr lang="en-US" b="1" dirty="0" smtClean="0"/>
          </a:p>
          <a:p>
            <a:pPr algn="l"/>
            <a:endParaRPr lang="en-US" dirty="0"/>
          </a:p>
        </p:txBody>
      </p:sp>
    </p:spTree>
    <p:extLst>
      <p:ext uri="{BB962C8B-B14F-4D97-AF65-F5344CB8AC3E}">
        <p14:creationId xmlns:p14="http://schemas.microsoft.com/office/powerpoint/2010/main" val="78365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 Bible Needs to Be Found!</a:t>
            </a:r>
            <a:endParaRPr lang="en-US" baseline="0" dirty="0" smtClean="0"/>
          </a:p>
          <a:p>
            <a:pPr algn="l"/>
            <a:r>
              <a:rPr lang="en-US" dirty="0" smtClean="0"/>
              <a:t>1. The Home –</a:t>
            </a:r>
            <a:r>
              <a:rPr lang="en-US" b="1" dirty="0" smtClean="0"/>
              <a:t>Eph. 6:1-4</a:t>
            </a:r>
          </a:p>
          <a:p>
            <a:pPr algn="l"/>
            <a:r>
              <a:rPr lang="en-US" dirty="0" smtClean="0"/>
              <a:t>2. The Pulpit and Churches – </a:t>
            </a:r>
            <a:r>
              <a:rPr lang="en-US" b="1" dirty="0" smtClean="0"/>
              <a:t>2 Timothy</a:t>
            </a:r>
            <a:r>
              <a:rPr lang="en-US" b="1" baseline="0" dirty="0" smtClean="0"/>
              <a:t> 4:1-4</a:t>
            </a:r>
            <a:endParaRPr lang="en-US" b="1" dirty="0" smtClean="0"/>
          </a:p>
          <a:p>
            <a:pPr algn="l"/>
            <a:r>
              <a:rPr lang="en-US" dirty="0" smtClean="0"/>
              <a:t>3. As Being the ONLY TRUE STANDARD – </a:t>
            </a:r>
            <a:r>
              <a:rPr lang="en-US" b="1" dirty="0" smtClean="0"/>
              <a:t>2 Timothy 3:16,17</a:t>
            </a:r>
          </a:p>
          <a:p>
            <a:pPr algn="l"/>
            <a:r>
              <a:rPr lang="en-US" dirty="0" smtClean="0"/>
              <a:t>4. Molding and Controlling Our Thoughts and Lives – </a:t>
            </a:r>
            <a:r>
              <a:rPr lang="en-US" b="1" dirty="0" smtClean="0"/>
              <a:t>2 Corinthians 10:3-5</a:t>
            </a:r>
          </a:p>
          <a:p>
            <a:pPr algn="l"/>
            <a:r>
              <a:rPr lang="en-US" dirty="0" smtClean="0"/>
              <a:t>5. Obeying From the Heart – </a:t>
            </a:r>
            <a:r>
              <a:rPr lang="en-US" b="1" dirty="0" smtClean="0"/>
              <a:t>Romans 6:16-18</a:t>
            </a:r>
          </a:p>
          <a:p>
            <a:pPr algn="l"/>
            <a:r>
              <a:rPr lang="en-US" dirty="0" smtClean="0"/>
              <a:t>6. As Being</a:t>
            </a:r>
            <a:r>
              <a:rPr lang="en-US" baseline="0" dirty="0" smtClean="0"/>
              <a:t> Something For Which We Hunger and Thirst</a:t>
            </a:r>
            <a:r>
              <a:rPr lang="en-US" dirty="0" smtClean="0"/>
              <a:t> – </a:t>
            </a:r>
            <a:r>
              <a:rPr lang="en-US" b="1" dirty="0" smtClean="0"/>
              <a:t>Matthew 6:5</a:t>
            </a:r>
            <a:r>
              <a:rPr lang="en-US" b="1" smtClean="0"/>
              <a:t>;</a:t>
            </a:r>
            <a:r>
              <a:rPr lang="en-US" b="1" baseline="0" smtClean="0"/>
              <a:t> Psalm 119:97-104</a:t>
            </a:r>
            <a:endParaRPr lang="en-US" b="1" dirty="0" smtClean="0"/>
          </a:p>
          <a:p>
            <a:pPr algn="l"/>
            <a:endParaRPr lang="en-US" dirty="0"/>
          </a:p>
        </p:txBody>
      </p:sp>
    </p:spTree>
    <p:extLst>
      <p:ext uri="{BB962C8B-B14F-4D97-AF65-F5344CB8AC3E}">
        <p14:creationId xmlns:p14="http://schemas.microsoft.com/office/powerpoint/2010/main" val="78365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 Bible Needs to Be Found!</a:t>
            </a:r>
          </a:p>
          <a:p>
            <a:pPr algn="l"/>
            <a:r>
              <a:rPr lang="en-US" baseline="0" dirty="0" smtClean="0"/>
              <a:t>Summary—Invitation…</a:t>
            </a:r>
          </a:p>
        </p:txBody>
      </p:sp>
    </p:spTree>
    <p:extLst>
      <p:ext uri="{BB962C8B-B14F-4D97-AF65-F5344CB8AC3E}">
        <p14:creationId xmlns:p14="http://schemas.microsoft.com/office/powerpoint/2010/main" val="7836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Israel captivity in 722 B.C by Assyrian—evil and wicked kings and idolatry.</a:t>
            </a:r>
            <a:endParaRPr lang="en-US" dirty="0"/>
          </a:p>
        </p:txBody>
      </p:sp>
    </p:spTree>
    <p:extLst>
      <p:ext uri="{BB962C8B-B14F-4D97-AF65-F5344CB8AC3E}">
        <p14:creationId xmlns:p14="http://schemas.microsoft.com/office/powerpoint/2010/main" val="257585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9458"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58236">
              <a:spcBef>
                <a:spcPts val="599"/>
              </a:spcBef>
            </a:pPr>
            <a:r>
              <a:rPr lang="en-US" sz="1600">
                <a:solidFill>
                  <a:srgbClr val="000000"/>
                </a:solidFill>
                <a:latin typeface="Arial" charset="0"/>
                <a:cs typeface="Arial" charset="0"/>
                <a:sym typeface="Arial" charset="0"/>
              </a:rPr>
              <a:t>Josiah: (641-609 BC) After Amon's death at the hands of the people of the land, Josiah was given the throne. He was only 8 years old when he began to reign and he reigned 31 years in Jerusalem.  In his 18th year, Josiah began the repairs of the house of the Lord. During the repairs the book of law was found (2 Kings 22:8-13). Upon reading it, Josiah rent his clothes because "our fathers have not hearkened unto the words of this book, to do according unto all that which is written."  Josiah then took the bones of the idolatrous fathers out of the sepulchres and burned them upon the altar according to the word of the Lord. He also destroyed the "high places" in the cities of Samaria and did away with the wizards, idols and abominations (2 Kings 23:1-24). The greatest testimony to Josiah's goodness is stated in 2 Kings (2 Kings 23:25)  - "And like unto him was there no king before him, that turned to the Lord with all his heart, and with all his soul, and with all his might, according to all the law of Moses; neither after him arose there any like him."  Despite Josiah's goodness, the Lord's wrath was still against Judah for the sins of Manasseh.  However, the Lord promised that punishment for Judah would not come while Josiah was alive (2 Chron. 34:24-28). When in battle against Pharoahnechoh (Pharoah Neco), king of Egypt, Josiah was killed at Megiddo (2 Kings 23:29-30).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King Josiah</a:t>
            </a:r>
          </a:p>
          <a:p>
            <a:r>
              <a:rPr lang="en-US" dirty="0" smtClean="0"/>
              <a:t>* In his 8th year as king, Josiah began to seek the Lord – </a:t>
            </a:r>
            <a:r>
              <a:rPr lang="en-US" b="1" dirty="0" smtClean="0"/>
              <a:t>2 Chronicles 34:3</a:t>
            </a:r>
          </a:p>
          <a:p>
            <a:r>
              <a:rPr lang="en-US" dirty="0" smtClean="0"/>
              <a:t>* In his 12th year he began to purge Judah and Jerusalem –</a:t>
            </a:r>
            <a:r>
              <a:rPr lang="en-US" b="1" dirty="0" smtClean="0"/>
              <a:t>2 Chronicles 34:3-7</a:t>
            </a:r>
          </a:p>
          <a:p>
            <a:r>
              <a:rPr lang="en-US" dirty="0" smtClean="0"/>
              <a:t>* In his 18th year, Josiah began the repairs of the house of the Lord. It was during theses repairs that the book of law was found (</a:t>
            </a:r>
            <a:r>
              <a:rPr lang="en-US" b="1" dirty="0" smtClean="0"/>
              <a:t>2 Kings 22:8-13; 2 Chronicles 34:8,14</a:t>
            </a:r>
            <a:r>
              <a:rPr lang="en-US" dirty="0" smtClean="0"/>
              <a:t>).</a:t>
            </a:r>
          </a:p>
          <a:p>
            <a:endParaRPr lang="en-US" dirty="0"/>
          </a:p>
        </p:txBody>
      </p:sp>
    </p:spTree>
    <p:extLst>
      <p:ext uri="{BB962C8B-B14F-4D97-AF65-F5344CB8AC3E}">
        <p14:creationId xmlns:p14="http://schemas.microsoft.com/office/powerpoint/2010/main" val="57644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King Josiah:</a:t>
            </a:r>
          </a:p>
          <a:p>
            <a:r>
              <a:rPr lang="en-US" dirty="0" smtClean="0"/>
              <a:t>* Upon reading it, Josiah rent his clothes – </a:t>
            </a:r>
            <a:r>
              <a:rPr lang="en-US" b="1" dirty="0" smtClean="0"/>
              <a:t>2 Kings 22:11,19; 2 Chronicles 34:19</a:t>
            </a:r>
            <a:r>
              <a:rPr lang="en-US" dirty="0" smtClean="0"/>
              <a:t>; </a:t>
            </a:r>
          </a:p>
          <a:p>
            <a:r>
              <a:rPr lang="en-US" dirty="0" smtClean="0"/>
              <a:t>* He sent </a:t>
            </a:r>
            <a:r>
              <a:rPr lang="en-US" dirty="0" err="1" smtClean="0"/>
              <a:t>Hilkiah</a:t>
            </a:r>
            <a:r>
              <a:rPr lang="en-US" dirty="0" smtClean="0"/>
              <a:t> the priest and others to go and “inquire of the Lord” because he knew that the judgment of God was resting on Judah because his fathers had not kept the Law!! – </a:t>
            </a:r>
            <a:r>
              <a:rPr lang="en-US" b="1" dirty="0" smtClean="0"/>
              <a:t>2 Kings 22:12-20; 2 Chronicles 34:20-28</a:t>
            </a:r>
          </a:p>
          <a:p>
            <a:endParaRPr lang="en-US" dirty="0"/>
          </a:p>
        </p:txBody>
      </p:sp>
    </p:spTree>
    <p:extLst>
      <p:ext uri="{BB962C8B-B14F-4D97-AF65-F5344CB8AC3E}">
        <p14:creationId xmlns:p14="http://schemas.microsoft.com/office/powerpoint/2010/main" val="1733674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King Josiah</a:t>
            </a:r>
          </a:p>
          <a:p>
            <a:r>
              <a:rPr lang="en-US" dirty="0" smtClean="0"/>
              <a:t>* After reading the Law of the Covenant – Josiah made a covenant with the Lord and demanded that the people take a stand - </a:t>
            </a:r>
            <a:r>
              <a:rPr lang="en-US" b="1" dirty="0" smtClean="0"/>
              <a:t>2 Kings 23:3; 2 Chronicles 34:30-32</a:t>
            </a:r>
          </a:p>
          <a:p>
            <a:r>
              <a:rPr lang="en-US" dirty="0" smtClean="0"/>
              <a:t>* Purged all the land of false worship –    </a:t>
            </a:r>
            <a:r>
              <a:rPr lang="en-US" b="1" dirty="0" smtClean="0"/>
              <a:t>1 Kings 13:2; 2 Kings 23:4-25; 2 Chronicles 34:33</a:t>
            </a:r>
          </a:p>
          <a:p>
            <a:r>
              <a:rPr lang="en-US" dirty="0" smtClean="0"/>
              <a:t>*Kept the Passover – 2 Kings 23:21-25; 2 Chronicles 35:1-19</a:t>
            </a:r>
          </a:p>
          <a:p>
            <a:endParaRPr lang="en-US" dirty="0"/>
          </a:p>
        </p:txBody>
      </p:sp>
    </p:spTree>
    <p:extLst>
      <p:ext uri="{BB962C8B-B14F-4D97-AF65-F5344CB8AC3E}">
        <p14:creationId xmlns:p14="http://schemas.microsoft.com/office/powerpoint/2010/main" val="21610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4578" name="Rectangle 2"/>
          <p:cNvSpPr>
            <a:spLocks noGrp="1" noChangeArrowheads="1"/>
          </p:cNvSpPr>
          <p:nvPr>
            <p:ph type="body" idx="1"/>
          </p:nvPr>
        </p:nvSpPr>
        <p:spPr bwMode="auto">
          <a:xfrm>
            <a:off x="701040" y="4415790"/>
            <a:ext cx="5608320" cy="441579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sz="1000" dirty="0">
                <a:latin typeface="Verdana" charset="0"/>
                <a:cs typeface="Verdana" charset="0"/>
                <a:sym typeface="Verdana" charset="0"/>
              </a:rPr>
              <a:t>On average, 85% of U.S. households own a Bible; the average number of Bibles per household is 4.3 (American Bible Society, </a:t>
            </a:r>
            <a:r>
              <a:rPr lang="en-US" sz="1000" dirty="0">
                <a:latin typeface="Verdana Italic" charset="0"/>
                <a:cs typeface="Verdana Italic" charset="0"/>
                <a:sym typeface="Verdana Italic" charset="0"/>
              </a:rPr>
              <a:t>The State of the Bible</a:t>
            </a:r>
            <a:r>
              <a:rPr lang="en-US" sz="1000" dirty="0">
                <a:latin typeface="Verdana" charset="0"/>
                <a:cs typeface="Verdana" charset="0"/>
                <a:sym typeface="Verdana" charset="0"/>
              </a:rPr>
              <a:t> 2012)</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sz="1000" dirty="0">
                <a:latin typeface="Verdana" charset="0"/>
                <a:cs typeface="Verdana" charset="0"/>
                <a:sym typeface="Verdana" charset="0"/>
              </a:rPr>
              <a:t>36% of Americans read the Bible less than once a year or never while 33% read the Bible once a week or more (American Bible Society, </a:t>
            </a:r>
            <a:r>
              <a:rPr lang="en-US" sz="1000" dirty="0">
                <a:latin typeface="Verdana Italic" charset="0"/>
                <a:cs typeface="Verdana Italic" charset="0"/>
                <a:sym typeface="Verdana Italic" charset="0"/>
              </a:rPr>
              <a:t>The State of the Bible</a:t>
            </a:r>
            <a:r>
              <a:rPr lang="en-US" sz="1000" dirty="0">
                <a:latin typeface="Verdana" charset="0"/>
                <a:cs typeface="Verdana" charset="0"/>
                <a:sym typeface="Verdana" charset="0"/>
              </a:rPr>
              <a:t> 2012)</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sz="1000" dirty="0">
                <a:latin typeface="Verdana" charset="0"/>
                <a:cs typeface="Verdana" charset="0"/>
                <a:sym typeface="Verdana" charset="0"/>
              </a:rPr>
              <a:t>47% of American adults believe the Bible has too little influence in society today; only 16% believe it has too much influence, with the remaining adults expressing neutral opinions (American Bible Society, </a:t>
            </a:r>
            <a:r>
              <a:rPr lang="en-US" sz="1000" dirty="0">
                <a:latin typeface="Verdana Italic" charset="0"/>
                <a:cs typeface="Verdana Italic" charset="0"/>
                <a:sym typeface="Verdana Italic" charset="0"/>
              </a:rPr>
              <a:t>The State of the Bible</a:t>
            </a:r>
            <a:r>
              <a:rPr lang="en-US" sz="1000" dirty="0">
                <a:latin typeface="Verdana" charset="0"/>
                <a:cs typeface="Verdana" charset="0"/>
                <a:sym typeface="Verdana" charset="0"/>
              </a:rPr>
              <a:t> 2012)</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sz="1000" dirty="0">
                <a:latin typeface="Verdana" charset="0"/>
                <a:cs typeface="Verdana" charset="0"/>
                <a:sym typeface="Verdana" charset="0"/>
              </a:rPr>
              <a:t>55% read the Bible to be closer to God, down 9% (from 64%) in 2011 (American Bible Society, </a:t>
            </a:r>
            <a:r>
              <a:rPr lang="en-US" sz="1000" dirty="0">
                <a:latin typeface="Verdana Italic" charset="0"/>
                <a:cs typeface="Verdana Italic" charset="0"/>
                <a:sym typeface="Verdana Italic" charset="0"/>
              </a:rPr>
              <a:t>The State of the Bible</a:t>
            </a:r>
            <a:r>
              <a:rPr lang="en-US" sz="1000" dirty="0">
                <a:latin typeface="Verdana" charset="0"/>
                <a:cs typeface="Verdana" charset="0"/>
                <a:sym typeface="Verdana" charset="0"/>
              </a:rPr>
              <a:t> 2012)</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sz="1000" dirty="0">
                <a:latin typeface="Verdana" charset="0"/>
                <a:cs typeface="Verdana" charset="0"/>
                <a:sym typeface="Verdana" charset="0"/>
              </a:rPr>
              <a:t>79% believe they are knowledgeable about the Bible but 54% were unable to correctly identify the first five books of the Bible  (American Bible Society, </a:t>
            </a:r>
            <a:r>
              <a:rPr lang="en-US" sz="1000" dirty="0">
                <a:latin typeface="Verdana Italic" charset="0"/>
                <a:cs typeface="Verdana Italic" charset="0"/>
                <a:sym typeface="Verdana Italic" charset="0"/>
              </a:rPr>
              <a:t>The State of the Bible</a:t>
            </a:r>
            <a:r>
              <a:rPr lang="en-US" sz="1000" dirty="0">
                <a:latin typeface="Verdana" charset="0"/>
                <a:cs typeface="Verdana" charset="0"/>
                <a:sym typeface="Verdana" charset="0"/>
              </a:rPr>
              <a:t> 2012)</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sz="1000" dirty="0">
                <a:latin typeface="Verdana" charset="0"/>
                <a:cs typeface="Verdana" charset="0"/>
                <a:sym typeface="Verdana" charset="0"/>
              </a:rPr>
              <a:t>46% believe the Bible, the Koran and the Book of Mormon are different expressions of the same spiritual truths, 46% disagree (American Bible Society, </a:t>
            </a:r>
            <a:r>
              <a:rPr lang="en-US" sz="1000" dirty="0">
                <a:latin typeface="Verdana Italic" charset="0"/>
                <a:cs typeface="Verdana Italic" charset="0"/>
                <a:sym typeface="Verdana Italic" charset="0"/>
              </a:rPr>
              <a:t>The State of the Bible</a:t>
            </a:r>
            <a:r>
              <a:rPr lang="en-US" sz="1000" dirty="0">
                <a:latin typeface="Verdana" charset="0"/>
                <a:cs typeface="Verdana" charset="0"/>
                <a:sym typeface="Verdana" charset="0"/>
              </a:rPr>
              <a:t> 2012)</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sz="1000" dirty="0">
                <a:latin typeface="Verdana" charset="0"/>
                <a:cs typeface="Verdana" charset="0"/>
                <a:sym typeface="Verdana" charset="0"/>
              </a:rPr>
              <a:t>Generational patterns emerged where younger adults are less likely to perceive the Bible as relevant and useful when compared with older adults (American Bible Society, </a:t>
            </a:r>
            <a:r>
              <a:rPr lang="en-US" sz="1000" dirty="0">
                <a:latin typeface="Verdana Italic" charset="0"/>
                <a:cs typeface="Verdana Italic" charset="0"/>
                <a:sym typeface="Verdana Italic" charset="0"/>
              </a:rPr>
              <a:t>The State of the Bible</a:t>
            </a:r>
            <a:r>
              <a:rPr lang="en-US" sz="1000" dirty="0">
                <a:latin typeface="Verdana" charset="0"/>
                <a:cs typeface="Verdana" charset="0"/>
                <a:sym typeface="Verdana" charset="0"/>
              </a:rPr>
              <a:t> 2012)</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Sixty-two percent of adults age 66 and older believe the Bible contains everything a person needs to know about living a meaningful life, dropping to 54% among boomers (age 47 to 65), 44% among those age 28 to 46, and dropping even further to 34% for those age 18 to 27  (American Bible Society, </a:t>
            </a:r>
            <a:r>
              <a:rPr lang="en-US" dirty="0">
                <a:latin typeface="Verdana Italic" charset="0"/>
                <a:cs typeface="Verdana Italic" charset="0"/>
                <a:sym typeface="Verdana Italic" charset="0"/>
              </a:rPr>
              <a:t>The State of the Bible</a:t>
            </a:r>
            <a:r>
              <a:rPr lang="en-US" dirty="0">
                <a:latin typeface="Verdana" charset="0"/>
                <a:cs typeface="Verdana" charset="0"/>
                <a:sym typeface="Verdana" charset="0"/>
              </a:rPr>
              <a:t> 2012)</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Nearly nine out of 10 U.S. adults (88%) say their household owns a Bible, with a median of 3.4 Bibles per household (American Bible Society, </a:t>
            </a:r>
            <a:r>
              <a:rPr lang="en-US" dirty="0">
                <a:latin typeface="Verdana Italic" charset="0"/>
                <a:cs typeface="Verdana Italic" charset="0"/>
                <a:sym typeface="Verdana Italic" charset="0"/>
              </a:rPr>
              <a:t>The State of the Bible</a:t>
            </a:r>
            <a:r>
              <a:rPr lang="en-US" dirty="0">
                <a:latin typeface="Verdana" charset="0"/>
                <a:cs typeface="Verdana" charset="0"/>
                <a:sym typeface="Verdana" charset="0"/>
              </a:rPr>
              <a:t> 2011)   </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54% of adults in America believe the Bible has too little influence in U.S. society today - more than four times the proportion of those who think it has too much influence (13%) (American Bible Society, </a:t>
            </a:r>
            <a:r>
              <a:rPr lang="en-US" dirty="0">
                <a:latin typeface="Verdana Italic" charset="0"/>
                <a:cs typeface="Verdana Italic" charset="0"/>
                <a:sym typeface="Verdana Italic" charset="0"/>
              </a:rPr>
              <a:t>The State of the Bible</a:t>
            </a:r>
            <a:r>
              <a:rPr lang="en-US" dirty="0">
                <a:latin typeface="Verdana" charset="0"/>
                <a:cs typeface="Verdana" charset="0"/>
                <a:sym typeface="Verdana" charset="0"/>
              </a:rPr>
              <a:t> 2011) </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56% of those surveyed said they consider themselves to have an average knowledge of the Bible, while 23% considered themselves to be completely or highly knowledge (American Bible Society, </a:t>
            </a:r>
            <a:r>
              <a:rPr lang="en-US" dirty="0">
                <a:latin typeface="Verdana Italic" charset="0"/>
                <a:cs typeface="Verdana Italic" charset="0"/>
                <a:sym typeface="Verdana Italic" charset="0"/>
              </a:rPr>
              <a:t>The State of the Bible</a:t>
            </a:r>
            <a:r>
              <a:rPr lang="en-US" dirty="0">
                <a:latin typeface="Verdana" charset="0"/>
                <a:cs typeface="Verdana" charset="0"/>
                <a:sym typeface="Verdana" charset="0"/>
              </a:rPr>
              <a:t> 2011)</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51% of adults in the U.S. strongly - but erroneously - believe that the Bible teaches God helps those who help themselves (American Bible Society, </a:t>
            </a:r>
            <a:r>
              <a:rPr lang="en-US" dirty="0">
                <a:latin typeface="Verdana Italic" charset="0"/>
                <a:cs typeface="Verdana Italic" charset="0"/>
                <a:sym typeface="Verdana Italic" charset="0"/>
              </a:rPr>
              <a:t>The State of the Bible</a:t>
            </a:r>
            <a:r>
              <a:rPr lang="en-US" dirty="0">
                <a:latin typeface="Verdana" charset="0"/>
                <a:cs typeface="Verdana" charset="0"/>
                <a:sym typeface="Verdana" charset="0"/>
              </a:rPr>
              <a:t> 2011)</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Seven out of ten (69%) described the Bible as the Word of God (American Bible Society, </a:t>
            </a:r>
            <a:r>
              <a:rPr lang="en-US" dirty="0">
                <a:latin typeface="Verdana Italic" charset="0"/>
                <a:cs typeface="Verdana Italic" charset="0"/>
                <a:sym typeface="Verdana Italic" charset="0"/>
              </a:rPr>
              <a:t>The State of the Bible</a:t>
            </a:r>
            <a:r>
              <a:rPr lang="en-US" dirty="0">
                <a:latin typeface="Verdana" charset="0"/>
                <a:cs typeface="Verdana" charset="0"/>
                <a:sym typeface="Verdana" charset="0"/>
              </a:rPr>
              <a:t> 2011)</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The proportion who never read the Bible increased (from 21% in 1999 to 25% in 2011), while the proportion of adults who read the Bible only once or twice a year decreased over the past decade, from 16% in 1999 to 11% in 2011 (American Bible Society, </a:t>
            </a:r>
            <a:r>
              <a:rPr lang="en-US" dirty="0">
                <a:latin typeface="Verdana Italic" charset="0"/>
                <a:cs typeface="Verdana Italic" charset="0"/>
                <a:sym typeface="Verdana Italic" charset="0"/>
              </a:rPr>
              <a:t>The State of the Bible</a:t>
            </a:r>
            <a:r>
              <a:rPr lang="en-US" dirty="0">
                <a:latin typeface="Verdana" charset="0"/>
                <a:cs typeface="Verdana" charset="0"/>
                <a:sym typeface="Verdana" charset="0"/>
              </a:rPr>
              <a:t> 2011)</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Nearly six out of 10 adults who owns a Bible (57%) say they own the King James Version (American Bible Society, </a:t>
            </a:r>
            <a:r>
              <a:rPr lang="en-US" dirty="0">
                <a:latin typeface="Verdana Italic" charset="0"/>
                <a:cs typeface="Verdana Italic" charset="0"/>
                <a:sym typeface="Verdana Italic" charset="0"/>
              </a:rPr>
              <a:t>The State of the Bible</a:t>
            </a:r>
            <a:r>
              <a:rPr lang="en-US" dirty="0">
                <a:latin typeface="Verdana" charset="0"/>
                <a:cs typeface="Verdana" charset="0"/>
                <a:sym typeface="Verdana" charset="0"/>
              </a:rPr>
              <a:t> 2011)</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Nearly half of all Bible readers (45%) read the King James Version most often (American Bible Society, </a:t>
            </a:r>
            <a:r>
              <a:rPr lang="en-US" dirty="0">
                <a:latin typeface="Verdana Italic" charset="0"/>
                <a:cs typeface="Verdana Italic" charset="0"/>
                <a:sym typeface="Verdana Italic" charset="0"/>
              </a:rPr>
              <a:t>The State of the Bible</a:t>
            </a:r>
            <a:r>
              <a:rPr lang="en-US" dirty="0">
                <a:latin typeface="Verdana" charset="0"/>
                <a:cs typeface="Verdana" charset="0"/>
                <a:sym typeface="Verdana" charset="0"/>
              </a:rPr>
              <a:t> 2011)</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Nearly four in ten Bible-reading adults (37%) used a computer to read Bible content during the past year; 28% listened to an audio version of the Bible (American Bible Society, </a:t>
            </a:r>
            <a:r>
              <a:rPr lang="en-US" dirty="0">
                <a:latin typeface="Verdana Italic" charset="0"/>
                <a:cs typeface="Verdana Italic" charset="0"/>
                <a:sym typeface="Verdana Italic" charset="0"/>
              </a:rPr>
              <a:t>The State of the Bible</a:t>
            </a:r>
            <a:r>
              <a:rPr lang="en-US" dirty="0">
                <a:latin typeface="Verdana" charset="0"/>
                <a:cs typeface="Verdana" charset="0"/>
                <a:sym typeface="Verdana" charset="0"/>
              </a:rPr>
              <a:t> 2011)</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Three out of four U.S. adults (76%) are able to correctly name Genesis as the first book of the Bible (American Bible Society, </a:t>
            </a:r>
            <a:r>
              <a:rPr lang="en-US" dirty="0">
                <a:latin typeface="Verdana Italic" charset="0"/>
                <a:cs typeface="Verdana Italic" charset="0"/>
                <a:sym typeface="Verdana Italic" charset="0"/>
              </a:rPr>
              <a:t>The State of the Bible</a:t>
            </a:r>
            <a:r>
              <a:rPr lang="en-US" dirty="0">
                <a:latin typeface="Verdana" charset="0"/>
                <a:cs typeface="Verdana" charset="0"/>
                <a:sym typeface="Verdana" charset="0"/>
              </a:rPr>
              <a:t> 2011)</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A majority of Americans (57%) knows that Hebrew is the original language in which most of the Bible</a:t>
            </a:r>
            <a:r>
              <a:rPr lang="ja-JP" altLang="en-US" dirty="0">
                <a:latin typeface="Arial"/>
                <a:cs typeface="Verdana" charset="0"/>
                <a:sym typeface="Verdana" charset="0"/>
              </a:rPr>
              <a:t>’</a:t>
            </a:r>
            <a:r>
              <a:rPr lang="en-US" dirty="0">
                <a:latin typeface="Verdana" charset="0"/>
                <a:cs typeface="Verdana" charset="0"/>
                <a:sym typeface="Verdana" charset="0"/>
              </a:rPr>
              <a:t>s Old Testament was written. Fewer than half as many adults (27%) are able to name Greek as the original language in which most of the Bible</a:t>
            </a:r>
            <a:r>
              <a:rPr lang="ja-JP" altLang="en-US" dirty="0">
                <a:latin typeface="Arial"/>
                <a:cs typeface="Verdana" charset="0"/>
                <a:sym typeface="Verdana" charset="0"/>
              </a:rPr>
              <a:t>’</a:t>
            </a:r>
            <a:r>
              <a:rPr lang="en-US" dirty="0">
                <a:latin typeface="Verdana" charset="0"/>
                <a:cs typeface="Verdana" charset="0"/>
                <a:sym typeface="Verdana" charset="0"/>
              </a:rPr>
              <a:t>s New Testament was written (American Bible Society, </a:t>
            </a:r>
            <a:r>
              <a:rPr lang="en-US" dirty="0">
                <a:latin typeface="Verdana Italic" charset="0"/>
                <a:cs typeface="Verdana Italic" charset="0"/>
                <a:sym typeface="Verdana Italic" charset="0"/>
              </a:rPr>
              <a:t>The State of the Bible </a:t>
            </a:r>
            <a:r>
              <a:rPr lang="en-US" dirty="0">
                <a:latin typeface="Verdana" charset="0"/>
                <a:cs typeface="Verdana" charset="0"/>
                <a:sym typeface="Verdana" charset="0"/>
              </a:rPr>
              <a:t>2011)</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60% of Americans can't name five of the Ten Commandments </a:t>
            </a:r>
            <a:br>
              <a:rPr lang="en-US" dirty="0">
                <a:latin typeface="Verdana" charset="0"/>
                <a:cs typeface="Verdana" charset="0"/>
                <a:sym typeface="Verdana" charset="0"/>
              </a:rPr>
            </a:br>
            <a:r>
              <a:rPr lang="en-US" dirty="0">
                <a:latin typeface="Verdana" charset="0"/>
                <a:cs typeface="Verdana" charset="0"/>
                <a:sym typeface="Verdana" charset="0"/>
              </a:rPr>
              <a:t>(USA Today, March 14, 2007)</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50% of high school seniors think Sodom and Gomorrah were married </a:t>
            </a:r>
            <a:br>
              <a:rPr lang="en-US" dirty="0">
                <a:latin typeface="Verdana" charset="0"/>
                <a:cs typeface="Verdana" charset="0"/>
                <a:sym typeface="Verdana" charset="0"/>
              </a:rPr>
            </a:br>
            <a:r>
              <a:rPr lang="en-US" dirty="0">
                <a:latin typeface="Verdana" charset="0"/>
                <a:cs typeface="Verdana" charset="0"/>
                <a:sym typeface="Verdana" charset="0"/>
              </a:rPr>
              <a:t>(USA Today, March 14, 2007)</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50% of Americans, including Christians, can't name any of the four Gospels </a:t>
            </a:r>
            <a:br>
              <a:rPr lang="en-US" dirty="0">
                <a:latin typeface="Verdana" charset="0"/>
                <a:cs typeface="Verdana" charset="0"/>
                <a:sym typeface="Verdana" charset="0"/>
              </a:rPr>
            </a:br>
            <a:r>
              <a:rPr lang="en-US" dirty="0">
                <a:latin typeface="Verdana" charset="0"/>
                <a:cs typeface="Verdana" charset="0"/>
                <a:sym typeface="Verdana" charset="0"/>
              </a:rPr>
              <a:t>(NPR, Feb. 8, 2008)</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22% of American teens think Moses was either one of Jesus' 12 apostles, an Egyptian pharaoh or an angel (Bible Literacy Project, Inc., 2005)</a:t>
            </a:r>
          </a:p>
          <a:p>
            <a:pPr marL="465887" indent="-323533">
              <a:spcBef>
                <a:spcPts val="1325"/>
              </a:spcBef>
              <a:buFont typeface="Verdana" charset="0"/>
              <a:buChar char="•"/>
              <a:tabLst>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608241" algn="l"/>
                <a:tab pos="931774"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 pos="142354" algn="l"/>
                <a:tab pos="465887" algn="l"/>
              </a:tabLst>
            </a:pPr>
            <a:r>
              <a:rPr lang="en-US" dirty="0">
                <a:latin typeface="Verdana" charset="0"/>
                <a:cs typeface="Verdana" charset="0"/>
                <a:sym typeface="Verdana" charset="0"/>
              </a:rPr>
              <a:t>21% of American believe the Bible is a book of fables (Gallup, May 2007)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5670"/>
          </a:xfrm>
        </p:spPr>
        <p:txBody>
          <a:bodyPr/>
          <a:lstStyle/>
          <a:p>
            <a:r>
              <a:rPr lang="en-US" sz="1000" dirty="0"/>
              <a:t>Sixty-two percent of adults age 66 and older believe the Bible contains everything a person needs to know about living a meaningful life, dropping to 54% among boomers (age 47 to 65), 44% among those age 28 to 46, and dropping even further to 34% for those age 18 to 27  (American Bible Society, The State of the Bible 2012)</a:t>
            </a:r>
          </a:p>
          <a:p>
            <a:endParaRPr lang="en-US" sz="1000" dirty="0"/>
          </a:p>
          <a:p>
            <a:r>
              <a:rPr lang="en-US" sz="1000" dirty="0"/>
              <a:t>Nearly nine out of 10 U.S. adults (88%) say their household owns a Bible, with a median of 3.4 Bibles per household (American Bible Society, The State of the Bible 2011)   </a:t>
            </a:r>
          </a:p>
          <a:p>
            <a:endParaRPr lang="en-US" sz="1000" dirty="0"/>
          </a:p>
          <a:p>
            <a:r>
              <a:rPr lang="en-US" sz="1000" dirty="0"/>
              <a:t>54% of adults in America believe the Bible has too little influence in U.S. society today - more than four times the proportion of those who think it has too much influence (13%) (American Bible Society, The State of the Bible 2011) </a:t>
            </a:r>
          </a:p>
          <a:p>
            <a:endParaRPr lang="en-US" sz="1000" dirty="0"/>
          </a:p>
          <a:p>
            <a:r>
              <a:rPr lang="en-US" sz="1000" dirty="0"/>
              <a:t>56% of those surveyed said they consider themselves to have an average knowledge of the Bible, while 23% considered themselves to be completely or highly knowledge (American Bible Society, The State of the Bible 2011)</a:t>
            </a:r>
          </a:p>
          <a:p>
            <a:endParaRPr lang="en-US" sz="1000" dirty="0"/>
          </a:p>
          <a:p>
            <a:r>
              <a:rPr lang="en-US" sz="1000" dirty="0"/>
              <a:t>51% of adults in the U.S. strongly - but erroneously - believe that the Bible teaches God helps those who help themselves (American Bible Society, The State of the Bible 2011)</a:t>
            </a:r>
          </a:p>
          <a:p>
            <a:r>
              <a:rPr lang="en-US" sz="1000" dirty="0"/>
              <a:t>Seven out of ten (69%) described the Bible as the Word of God (American Bible Society, The State of the Bible 2011)</a:t>
            </a:r>
          </a:p>
          <a:p>
            <a:endParaRPr lang="en-US" sz="1000" dirty="0"/>
          </a:p>
          <a:p>
            <a:r>
              <a:rPr lang="en-US" sz="1000" dirty="0"/>
              <a:t>The proportion who never read the Bible increased (from 21% in 1999 to 25% in 2011), while the proportion of adults who read the Bible only once or twice a year decreased over the past decade, from 16% in 1999 to 11% in 2011 (American Bible Society, The State of the Bible 2011)</a:t>
            </a:r>
          </a:p>
          <a:p>
            <a:endParaRPr lang="en-US" sz="1000" dirty="0"/>
          </a:p>
          <a:p>
            <a:r>
              <a:rPr lang="en-US" sz="1000" dirty="0"/>
              <a:t>Nearly six out of 10 adults who owns a Bible (57%) say they own the King James Version (American Bible Society, The State of the Bible 2011)</a:t>
            </a:r>
          </a:p>
          <a:p>
            <a:r>
              <a:rPr lang="en-US" sz="1000" dirty="0"/>
              <a:t>Nearly half of all Bible readers (45%) read the King James Version most often (American Bible Society, The State of the Bible 2011)</a:t>
            </a:r>
          </a:p>
          <a:p>
            <a:endParaRPr lang="en-US" dirty="0"/>
          </a:p>
        </p:txBody>
      </p:sp>
    </p:spTree>
    <p:extLst>
      <p:ext uri="{BB962C8B-B14F-4D97-AF65-F5344CB8AC3E}">
        <p14:creationId xmlns:p14="http://schemas.microsoft.com/office/powerpoint/2010/main" val="65026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120604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979900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3935846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1426922"/>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2808308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2527300"/>
            <a:ext cx="25400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71900" y="2527300"/>
            <a:ext cx="25400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453624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192452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793752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60676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977486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901967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7380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0" y="2921000"/>
            <a:ext cx="2711450" cy="3817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2921000"/>
            <a:ext cx="7981950" cy="381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921487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0" y="152400"/>
            <a:ext cx="271145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152400"/>
            <a:ext cx="798195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1117915"/>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5291252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526524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173637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3738902"/>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451822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8449817"/>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31281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500275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23469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64855300"/>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738114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66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664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089461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2170452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096829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2022667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4991100"/>
            <a:ext cx="2749550" cy="307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97250" y="4991100"/>
            <a:ext cx="2749550" cy="307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875283"/>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436178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5392062"/>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399086"/>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35854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238685"/>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056080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71076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33925" y="1663700"/>
            <a:ext cx="1412875"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63700"/>
            <a:ext cx="4086225"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76916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73272350"/>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2352741"/>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61376159"/>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6457435"/>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1518095"/>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447587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1183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52935574"/>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6924322"/>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9428058"/>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5516143"/>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66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664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661912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2527300"/>
            <a:ext cx="53467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27300"/>
            <a:ext cx="53467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15372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84619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311711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21390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91946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198433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384100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503013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0" y="152400"/>
            <a:ext cx="271145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152400"/>
            <a:ext cx="798195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02855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9173536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736527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607163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2527300"/>
            <a:ext cx="53467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27300"/>
            <a:ext cx="53467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903073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48370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288698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803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1419101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501482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01695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359823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0" y="152400"/>
            <a:ext cx="271145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152400"/>
            <a:ext cx="798195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078102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1109297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478534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072032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2527300"/>
            <a:ext cx="25400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71900" y="2527300"/>
            <a:ext cx="25400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51301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268782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96009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5359400"/>
            <a:ext cx="5346700" cy="1379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359400"/>
            <a:ext cx="5346700" cy="1379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503796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38529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136053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969900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248982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0" y="152400"/>
            <a:ext cx="271145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152400"/>
            <a:ext cx="798195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758489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718249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079112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1070637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527300"/>
            <a:ext cx="200025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925050" y="2527300"/>
            <a:ext cx="200025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96414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42471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587635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468940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9189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737034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333782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947709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0" y="152400"/>
            <a:ext cx="271145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152400"/>
            <a:ext cx="798195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889489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7107799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406251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1802154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92400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733322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148057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106250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62852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408392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057976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44176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152400"/>
            <a:ext cx="2925762"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152400"/>
            <a:ext cx="8624888" cy="8559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15575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433272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613624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523963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32841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079500" y="876300"/>
            <a:ext cx="5346700" cy="800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76300"/>
            <a:ext cx="5346700" cy="800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31399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179068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60584458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06443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746340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394161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442887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4867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486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509313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9165685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62171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531891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39779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374384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661136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50927381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57610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518806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918981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127115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46493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787142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6943434"/>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546529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45511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189475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87384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887742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97404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8325848"/>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769245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18688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32649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26" name="Rectangle 2"/>
          <p:cNvSpPr>
            <a:spLocks noGrp="1" noChangeArrowheads="1"/>
          </p:cNvSpPr>
          <p:nvPr>
            <p:ph type="title"/>
          </p:nvPr>
        </p:nvSpPr>
        <p:spPr bwMode="auto">
          <a:xfrm>
            <a:off x="1079500" y="2921000"/>
            <a:ext cx="10845800" cy="241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American Typewriter" charset="0"/>
              </a:rPr>
              <a:t>Click to edit Master title style</a:t>
            </a:r>
          </a:p>
        </p:txBody>
      </p:sp>
      <p:sp>
        <p:nvSpPr>
          <p:cNvPr id="1027" name="Rectangle 3"/>
          <p:cNvSpPr>
            <a:spLocks noGrp="1" noChangeArrowheads="1"/>
          </p:cNvSpPr>
          <p:nvPr>
            <p:ph type="body" idx="1"/>
          </p:nvPr>
        </p:nvSpPr>
        <p:spPr bwMode="auto">
          <a:xfrm>
            <a:off x="1079500" y="5359400"/>
            <a:ext cx="10845800" cy="137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fontAlgn="base">
        <a:spcBef>
          <a:spcPct val="0"/>
        </a:spcBef>
        <a:spcAft>
          <a:spcPct val="0"/>
        </a:spcAft>
        <a:defRPr sz="8000">
          <a:solidFill>
            <a:schemeClr val="tx1"/>
          </a:solidFill>
          <a:latin typeface="+mj-lt"/>
          <a:ea typeface="+mj-ea"/>
          <a:cs typeface="+mj-cs"/>
          <a:sym typeface="American Typewriter" charset="0"/>
        </a:defRPr>
      </a:lvl1pPr>
      <a:lvl2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9pPr>
    </p:titleStyle>
    <p:bodyStyle>
      <a:lvl1pPr algn="ctr" rtl="0" fontAlgn="base">
        <a:spcBef>
          <a:spcPct val="0"/>
        </a:spcBef>
        <a:spcAft>
          <a:spcPct val="0"/>
        </a:spcAft>
        <a:defRPr sz="4200">
          <a:solidFill>
            <a:srgbClr val="7E8484"/>
          </a:solidFill>
          <a:latin typeface="+mn-lt"/>
          <a:ea typeface="+mn-ea"/>
          <a:cs typeface="+mn-cs"/>
          <a:sym typeface="American Typewriter" charset="0"/>
        </a:defRPr>
      </a:lvl1pPr>
      <a:lvl2pPr algn="ctr" rtl="0" fontAlgn="base">
        <a:spcBef>
          <a:spcPct val="0"/>
        </a:spcBef>
        <a:spcAft>
          <a:spcPct val="0"/>
        </a:spcAft>
        <a:defRPr sz="4200">
          <a:solidFill>
            <a:srgbClr val="7E8484"/>
          </a:solidFill>
          <a:latin typeface="+mn-lt"/>
          <a:ea typeface="+mn-ea"/>
          <a:cs typeface="+mn-cs"/>
          <a:sym typeface="American Typewriter" charset="0"/>
        </a:defRPr>
      </a:lvl2pPr>
      <a:lvl3pPr algn="ctr" rtl="0" fontAlgn="base">
        <a:spcBef>
          <a:spcPct val="0"/>
        </a:spcBef>
        <a:spcAft>
          <a:spcPct val="0"/>
        </a:spcAft>
        <a:defRPr sz="4200">
          <a:solidFill>
            <a:srgbClr val="7E8484"/>
          </a:solidFill>
          <a:latin typeface="+mn-lt"/>
          <a:ea typeface="+mn-ea"/>
          <a:cs typeface="+mn-cs"/>
          <a:sym typeface="American Typewriter" charset="0"/>
        </a:defRPr>
      </a:lvl3pPr>
      <a:lvl4pPr algn="ctr" rtl="0" fontAlgn="base">
        <a:spcBef>
          <a:spcPct val="0"/>
        </a:spcBef>
        <a:spcAft>
          <a:spcPct val="0"/>
        </a:spcAft>
        <a:defRPr sz="4200">
          <a:solidFill>
            <a:srgbClr val="7E8484"/>
          </a:solidFill>
          <a:latin typeface="+mn-lt"/>
          <a:ea typeface="+mn-ea"/>
          <a:cs typeface="+mn-cs"/>
          <a:sym typeface="American Typewriter" charset="0"/>
        </a:defRPr>
      </a:lvl4pPr>
      <a:lvl5pPr algn="ctr" rtl="0" fontAlgn="base">
        <a:spcBef>
          <a:spcPct val="0"/>
        </a:spcBef>
        <a:spcAft>
          <a:spcPct val="0"/>
        </a:spcAft>
        <a:defRPr sz="4200">
          <a:solidFill>
            <a:srgbClr val="7E8484"/>
          </a:solidFill>
          <a:latin typeface="+mn-lt"/>
          <a:ea typeface="+mn-ea"/>
          <a:cs typeface="+mn-cs"/>
          <a:sym typeface="American Typewriter" charset="0"/>
        </a:defRPr>
      </a:lvl5pPr>
      <a:lvl6pPr marL="457200" algn="ctr" rtl="0" fontAlgn="base">
        <a:spcBef>
          <a:spcPct val="0"/>
        </a:spcBef>
        <a:spcAft>
          <a:spcPct val="0"/>
        </a:spcAft>
        <a:defRPr sz="4200">
          <a:solidFill>
            <a:srgbClr val="7E8484"/>
          </a:solidFill>
          <a:latin typeface="+mn-lt"/>
          <a:ea typeface="+mn-ea"/>
          <a:cs typeface="+mn-cs"/>
          <a:sym typeface="American Typewriter" charset="0"/>
        </a:defRPr>
      </a:lvl6pPr>
      <a:lvl7pPr marL="914400" algn="ctr" rtl="0" fontAlgn="base">
        <a:spcBef>
          <a:spcPct val="0"/>
        </a:spcBef>
        <a:spcAft>
          <a:spcPct val="0"/>
        </a:spcAft>
        <a:defRPr sz="4200">
          <a:solidFill>
            <a:srgbClr val="7E8484"/>
          </a:solidFill>
          <a:latin typeface="+mn-lt"/>
          <a:ea typeface="+mn-ea"/>
          <a:cs typeface="+mn-cs"/>
          <a:sym typeface="American Typewriter" charset="0"/>
        </a:defRPr>
      </a:lvl7pPr>
      <a:lvl8pPr marL="1371600" algn="ctr" rtl="0" fontAlgn="base">
        <a:spcBef>
          <a:spcPct val="0"/>
        </a:spcBef>
        <a:spcAft>
          <a:spcPct val="0"/>
        </a:spcAft>
        <a:defRPr sz="4200">
          <a:solidFill>
            <a:srgbClr val="7E8484"/>
          </a:solidFill>
          <a:latin typeface="+mn-lt"/>
          <a:ea typeface="+mn-ea"/>
          <a:cs typeface="+mn-cs"/>
          <a:sym typeface="American Typewriter" charset="0"/>
        </a:defRPr>
      </a:lvl8pPr>
      <a:lvl9pPr marL="1828800" algn="ctr" rtl="0" fontAlgn="base">
        <a:spcBef>
          <a:spcPct val="0"/>
        </a:spcBef>
        <a:spcAft>
          <a:spcPct val="0"/>
        </a:spcAft>
        <a:defRPr sz="4200">
          <a:solidFill>
            <a:srgbClr val="7E8484"/>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41"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242" name="Rectangle 2"/>
          <p:cNvSpPr>
            <a:spLocks noGrp="1" noChangeArrowheads="1"/>
          </p:cNvSpPr>
          <p:nvPr>
            <p:ph type="title"/>
          </p:nvPr>
        </p:nvSpPr>
        <p:spPr bwMode="auto">
          <a:xfrm>
            <a:off x="1079500" y="152400"/>
            <a:ext cx="108458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
        <p:nvSpPr>
          <p:cNvPr id="10243" name="Rectangle 3"/>
          <p:cNvSpPr>
            <a:spLocks noGrp="1" noChangeArrowheads="1"/>
          </p:cNvSpPr>
          <p:nvPr>
            <p:ph type="body" idx="1"/>
          </p:nvPr>
        </p:nvSpPr>
        <p:spPr bwMode="auto">
          <a:xfrm>
            <a:off x="1079500" y="2527300"/>
            <a:ext cx="5232400" cy="610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75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1pPr>
      <a:lvl2pPr marL="1276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2pPr>
      <a:lvl3pPr marL="1784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3pPr>
      <a:lvl4pPr marL="2308225"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4pPr>
      <a:lvl5pPr marL="28336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5pPr>
      <a:lvl6pPr marL="329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6pPr>
      <a:lvl7pPr marL="37480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7pPr>
      <a:lvl8pPr marL="42052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8pPr>
      <a:lvl9pPr marL="46624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265"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1266" name="Rectangle 2"/>
          <p:cNvSpPr>
            <a:spLocks noGrp="1" noChangeArrowheads="1"/>
          </p:cNvSpPr>
          <p:nvPr>
            <p:ph type="title"/>
          </p:nvPr>
        </p:nvSpPr>
        <p:spPr bwMode="auto">
          <a:xfrm>
            <a:off x="1079500" y="7480300"/>
            <a:ext cx="1084580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Tree>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txStyles>
    <p:titleStyle>
      <a:lvl1pPr algn="ctr" rtl="0" fontAlgn="base">
        <a:spcBef>
          <a:spcPct val="0"/>
        </a:spcBef>
        <a:spcAft>
          <a:spcPct val="0"/>
        </a:spcAft>
        <a:defRPr sz="8000">
          <a:solidFill>
            <a:schemeClr val="tx1"/>
          </a:solidFill>
          <a:latin typeface="+mj-lt"/>
          <a:ea typeface="+mj-ea"/>
          <a:cs typeface="+mj-cs"/>
          <a:sym typeface="American Typewriter" charset="0"/>
        </a:defRPr>
      </a:lvl1pPr>
      <a:lvl2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9pPr>
    </p:titleStyle>
    <p:bodyStyle>
      <a:lvl1pPr algn="ctr" rtl="0" fontAlgn="base">
        <a:spcBef>
          <a:spcPct val="0"/>
        </a:spcBef>
        <a:spcAft>
          <a:spcPct val="0"/>
        </a:spcAft>
        <a:defRPr sz="3600">
          <a:solidFill>
            <a:schemeClr val="tx1"/>
          </a:solidFill>
          <a:latin typeface="+mn-lt"/>
          <a:ea typeface="+mn-ea"/>
          <a:cs typeface="+mn-cs"/>
          <a:sym typeface="American Typewriter" charset="0"/>
        </a:defRPr>
      </a:lvl1pPr>
      <a:lvl2pPr algn="ctr" rtl="0" fontAlgn="base">
        <a:spcBef>
          <a:spcPct val="0"/>
        </a:spcBef>
        <a:spcAft>
          <a:spcPct val="0"/>
        </a:spcAft>
        <a:defRPr sz="3600">
          <a:solidFill>
            <a:schemeClr val="tx1"/>
          </a:solidFill>
          <a:latin typeface="+mn-lt"/>
          <a:ea typeface="+mn-ea"/>
          <a:cs typeface="+mn-cs"/>
          <a:sym typeface="American Typewriter" charset="0"/>
        </a:defRPr>
      </a:lvl2pPr>
      <a:lvl3pPr algn="ctr" rtl="0" fontAlgn="base">
        <a:spcBef>
          <a:spcPct val="0"/>
        </a:spcBef>
        <a:spcAft>
          <a:spcPct val="0"/>
        </a:spcAft>
        <a:defRPr sz="3600">
          <a:solidFill>
            <a:schemeClr val="tx1"/>
          </a:solidFill>
          <a:latin typeface="+mn-lt"/>
          <a:ea typeface="+mn-ea"/>
          <a:cs typeface="+mn-cs"/>
          <a:sym typeface="American Typewriter" charset="0"/>
        </a:defRPr>
      </a:lvl3pPr>
      <a:lvl4pPr algn="ctr" rtl="0" fontAlgn="base">
        <a:spcBef>
          <a:spcPct val="0"/>
        </a:spcBef>
        <a:spcAft>
          <a:spcPct val="0"/>
        </a:spcAft>
        <a:defRPr sz="3600">
          <a:solidFill>
            <a:schemeClr val="tx1"/>
          </a:solidFill>
          <a:latin typeface="+mn-lt"/>
          <a:ea typeface="+mn-ea"/>
          <a:cs typeface="+mn-cs"/>
          <a:sym typeface="American Typewriter" charset="0"/>
        </a:defRPr>
      </a:lvl4pPr>
      <a:lvl5pPr algn="ctr" rtl="0" fontAlgn="base">
        <a:spcBef>
          <a:spcPct val="0"/>
        </a:spcBef>
        <a:spcAft>
          <a:spcPct val="0"/>
        </a:spcAft>
        <a:defRPr sz="3600">
          <a:solidFill>
            <a:schemeClr val="tx1"/>
          </a:solidFill>
          <a:latin typeface="+mn-lt"/>
          <a:ea typeface="+mn-ea"/>
          <a:cs typeface="+mn-cs"/>
          <a:sym typeface="American Typewriter" charset="0"/>
        </a:defRPr>
      </a:lvl5pPr>
      <a:lvl6pPr marL="457200" algn="ctr" rtl="0" fontAlgn="base">
        <a:spcBef>
          <a:spcPct val="0"/>
        </a:spcBef>
        <a:spcAft>
          <a:spcPct val="0"/>
        </a:spcAft>
        <a:defRPr sz="3600">
          <a:solidFill>
            <a:schemeClr val="tx1"/>
          </a:solidFill>
          <a:latin typeface="+mn-lt"/>
          <a:ea typeface="+mn-ea"/>
          <a:cs typeface="+mn-cs"/>
          <a:sym typeface="American Typewriter" charset="0"/>
        </a:defRPr>
      </a:lvl6pPr>
      <a:lvl7pPr marL="914400" algn="ctr" rtl="0" fontAlgn="base">
        <a:spcBef>
          <a:spcPct val="0"/>
        </a:spcBef>
        <a:spcAft>
          <a:spcPct val="0"/>
        </a:spcAft>
        <a:defRPr sz="3600">
          <a:solidFill>
            <a:schemeClr val="tx1"/>
          </a:solidFill>
          <a:latin typeface="+mn-lt"/>
          <a:ea typeface="+mn-ea"/>
          <a:cs typeface="+mn-cs"/>
          <a:sym typeface="American Typewriter" charset="0"/>
        </a:defRPr>
      </a:lvl7pPr>
      <a:lvl8pPr marL="1371600" algn="ctr" rtl="0" fontAlgn="base">
        <a:spcBef>
          <a:spcPct val="0"/>
        </a:spcBef>
        <a:spcAft>
          <a:spcPct val="0"/>
        </a:spcAft>
        <a:defRPr sz="3600">
          <a:solidFill>
            <a:schemeClr val="tx1"/>
          </a:solidFill>
          <a:latin typeface="+mn-lt"/>
          <a:ea typeface="+mn-ea"/>
          <a:cs typeface="+mn-cs"/>
          <a:sym typeface="American Typewriter" charset="0"/>
        </a:defRPr>
      </a:lvl8pPr>
      <a:lvl9pPr marL="1828800" algn="ctr" rtl="0" fontAlgn="base">
        <a:spcBef>
          <a:spcPct val="0"/>
        </a:spcBef>
        <a:spcAft>
          <a:spcPct val="0"/>
        </a:spcAft>
        <a:defRPr sz="36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289"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2290" name="Rectangle 2"/>
          <p:cNvSpPr>
            <a:spLocks noGrp="1" noChangeArrowheads="1"/>
          </p:cNvSpPr>
          <p:nvPr>
            <p:ph type="title"/>
          </p:nvPr>
        </p:nvSpPr>
        <p:spPr bwMode="auto">
          <a:xfrm>
            <a:off x="495300" y="1663700"/>
            <a:ext cx="56515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American Typewriter" charset="0"/>
              </a:rPr>
              <a:t>Click to edit Master title style</a:t>
            </a:r>
          </a:p>
        </p:txBody>
      </p:sp>
      <p:sp>
        <p:nvSpPr>
          <p:cNvPr id="12291" name="Rectangle 3"/>
          <p:cNvSpPr>
            <a:spLocks noGrp="1" noChangeArrowheads="1"/>
          </p:cNvSpPr>
          <p:nvPr>
            <p:ph type="body" idx="1"/>
          </p:nvPr>
        </p:nvSpPr>
        <p:spPr bwMode="auto">
          <a:xfrm>
            <a:off x="495300" y="4991100"/>
            <a:ext cx="5651500" cy="307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algn="ctr" rtl="0" fontAlgn="base">
        <a:spcBef>
          <a:spcPct val="0"/>
        </a:spcBef>
        <a:spcAft>
          <a:spcPct val="0"/>
        </a:spcAft>
        <a:defRPr sz="5000">
          <a:solidFill>
            <a:srgbClr val="7E8484"/>
          </a:solidFill>
          <a:latin typeface="+mn-lt"/>
          <a:ea typeface="+mn-ea"/>
          <a:cs typeface="+mn-cs"/>
          <a:sym typeface="American Typewriter" charset="0"/>
        </a:defRPr>
      </a:lvl1pPr>
      <a:lvl2pPr algn="ctr" rtl="0" fontAlgn="base">
        <a:spcBef>
          <a:spcPct val="0"/>
        </a:spcBef>
        <a:spcAft>
          <a:spcPct val="0"/>
        </a:spcAft>
        <a:defRPr sz="5000">
          <a:solidFill>
            <a:srgbClr val="7E8484"/>
          </a:solidFill>
          <a:latin typeface="+mn-lt"/>
          <a:ea typeface="+mn-ea"/>
          <a:cs typeface="+mn-cs"/>
          <a:sym typeface="American Typewriter" charset="0"/>
        </a:defRPr>
      </a:lvl2pPr>
      <a:lvl3pPr algn="ctr" rtl="0" fontAlgn="base">
        <a:spcBef>
          <a:spcPct val="0"/>
        </a:spcBef>
        <a:spcAft>
          <a:spcPct val="0"/>
        </a:spcAft>
        <a:defRPr sz="5000">
          <a:solidFill>
            <a:srgbClr val="7E8484"/>
          </a:solidFill>
          <a:latin typeface="+mn-lt"/>
          <a:ea typeface="+mn-ea"/>
          <a:cs typeface="+mn-cs"/>
          <a:sym typeface="American Typewriter" charset="0"/>
        </a:defRPr>
      </a:lvl3pPr>
      <a:lvl4pPr algn="ctr" rtl="0" fontAlgn="base">
        <a:spcBef>
          <a:spcPct val="0"/>
        </a:spcBef>
        <a:spcAft>
          <a:spcPct val="0"/>
        </a:spcAft>
        <a:defRPr sz="5000">
          <a:solidFill>
            <a:srgbClr val="7E8484"/>
          </a:solidFill>
          <a:latin typeface="+mn-lt"/>
          <a:ea typeface="+mn-ea"/>
          <a:cs typeface="+mn-cs"/>
          <a:sym typeface="American Typewriter" charset="0"/>
        </a:defRPr>
      </a:lvl4pPr>
      <a:lvl5pPr algn="ctr" rtl="0" fontAlgn="base">
        <a:spcBef>
          <a:spcPct val="0"/>
        </a:spcBef>
        <a:spcAft>
          <a:spcPct val="0"/>
        </a:spcAft>
        <a:defRPr sz="5000">
          <a:solidFill>
            <a:srgbClr val="7E8484"/>
          </a:solidFill>
          <a:latin typeface="+mn-lt"/>
          <a:ea typeface="+mn-ea"/>
          <a:cs typeface="+mn-cs"/>
          <a:sym typeface="American Typewriter" charset="0"/>
        </a:defRPr>
      </a:lvl5pPr>
      <a:lvl6pPr marL="457200" algn="ctr" rtl="0" fontAlgn="base">
        <a:spcBef>
          <a:spcPct val="0"/>
        </a:spcBef>
        <a:spcAft>
          <a:spcPct val="0"/>
        </a:spcAft>
        <a:defRPr sz="5000">
          <a:solidFill>
            <a:srgbClr val="7E8484"/>
          </a:solidFill>
          <a:latin typeface="+mn-lt"/>
          <a:ea typeface="+mn-ea"/>
          <a:cs typeface="+mn-cs"/>
          <a:sym typeface="American Typewriter" charset="0"/>
        </a:defRPr>
      </a:lvl6pPr>
      <a:lvl7pPr marL="914400" algn="ctr" rtl="0" fontAlgn="base">
        <a:spcBef>
          <a:spcPct val="0"/>
        </a:spcBef>
        <a:spcAft>
          <a:spcPct val="0"/>
        </a:spcAft>
        <a:defRPr sz="5000">
          <a:solidFill>
            <a:srgbClr val="7E8484"/>
          </a:solidFill>
          <a:latin typeface="+mn-lt"/>
          <a:ea typeface="+mn-ea"/>
          <a:cs typeface="+mn-cs"/>
          <a:sym typeface="American Typewriter" charset="0"/>
        </a:defRPr>
      </a:lvl7pPr>
      <a:lvl8pPr marL="1371600" algn="ctr" rtl="0" fontAlgn="base">
        <a:spcBef>
          <a:spcPct val="0"/>
        </a:spcBef>
        <a:spcAft>
          <a:spcPct val="0"/>
        </a:spcAft>
        <a:defRPr sz="5000">
          <a:solidFill>
            <a:srgbClr val="7E8484"/>
          </a:solidFill>
          <a:latin typeface="+mn-lt"/>
          <a:ea typeface="+mn-ea"/>
          <a:cs typeface="+mn-cs"/>
          <a:sym typeface="American Typewriter" charset="0"/>
        </a:defRPr>
      </a:lvl8pPr>
      <a:lvl9pPr marL="1828800" algn="ctr" rtl="0" fontAlgn="base">
        <a:spcBef>
          <a:spcPct val="0"/>
        </a:spcBef>
        <a:spcAft>
          <a:spcPct val="0"/>
        </a:spcAft>
        <a:defRPr sz="5000">
          <a:solidFill>
            <a:srgbClr val="7E8484"/>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313"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3314" name="Rectangle 2"/>
          <p:cNvSpPr>
            <a:spLocks noGrp="1" noChangeArrowheads="1"/>
          </p:cNvSpPr>
          <p:nvPr>
            <p:ph type="title"/>
          </p:nvPr>
        </p:nvSpPr>
        <p:spPr bwMode="auto">
          <a:xfrm>
            <a:off x="1079500" y="7480300"/>
            <a:ext cx="1084580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Tree>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txStyles>
    <p:titleStyle>
      <a:lvl1pPr algn="ctr" rtl="0" fontAlgn="base">
        <a:spcBef>
          <a:spcPct val="0"/>
        </a:spcBef>
        <a:spcAft>
          <a:spcPct val="0"/>
        </a:spcAft>
        <a:defRPr sz="8000">
          <a:solidFill>
            <a:schemeClr val="tx1"/>
          </a:solidFill>
          <a:latin typeface="+mj-lt"/>
          <a:ea typeface="+mj-ea"/>
          <a:cs typeface="+mj-cs"/>
          <a:sym typeface="American Typewriter" charset="0"/>
        </a:defRPr>
      </a:lvl1pPr>
      <a:lvl2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9pPr>
    </p:titleStyle>
    <p:bodyStyle>
      <a:lvl1pPr algn="ctr" rtl="0" fontAlgn="base">
        <a:spcBef>
          <a:spcPct val="0"/>
        </a:spcBef>
        <a:spcAft>
          <a:spcPct val="0"/>
        </a:spcAft>
        <a:defRPr sz="3600">
          <a:solidFill>
            <a:schemeClr val="tx1"/>
          </a:solidFill>
          <a:latin typeface="+mn-lt"/>
          <a:ea typeface="+mn-ea"/>
          <a:cs typeface="+mn-cs"/>
          <a:sym typeface="American Typewriter" charset="0"/>
        </a:defRPr>
      </a:lvl1pPr>
      <a:lvl2pPr algn="ctr" rtl="0" fontAlgn="base">
        <a:spcBef>
          <a:spcPct val="0"/>
        </a:spcBef>
        <a:spcAft>
          <a:spcPct val="0"/>
        </a:spcAft>
        <a:defRPr sz="3600">
          <a:solidFill>
            <a:schemeClr val="tx1"/>
          </a:solidFill>
          <a:latin typeface="+mn-lt"/>
          <a:ea typeface="+mn-ea"/>
          <a:cs typeface="+mn-cs"/>
          <a:sym typeface="American Typewriter" charset="0"/>
        </a:defRPr>
      </a:lvl2pPr>
      <a:lvl3pPr algn="ctr" rtl="0" fontAlgn="base">
        <a:spcBef>
          <a:spcPct val="0"/>
        </a:spcBef>
        <a:spcAft>
          <a:spcPct val="0"/>
        </a:spcAft>
        <a:defRPr sz="3600">
          <a:solidFill>
            <a:schemeClr val="tx1"/>
          </a:solidFill>
          <a:latin typeface="+mn-lt"/>
          <a:ea typeface="+mn-ea"/>
          <a:cs typeface="+mn-cs"/>
          <a:sym typeface="American Typewriter" charset="0"/>
        </a:defRPr>
      </a:lvl3pPr>
      <a:lvl4pPr algn="ctr" rtl="0" fontAlgn="base">
        <a:spcBef>
          <a:spcPct val="0"/>
        </a:spcBef>
        <a:spcAft>
          <a:spcPct val="0"/>
        </a:spcAft>
        <a:defRPr sz="3600">
          <a:solidFill>
            <a:schemeClr val="tx1"/>
          </a:solidFill>
          <a:latin typeface="+mn-lt"/>
          <a:ea typeface="+mn-ea"/>
          <a:cs typeface="+mn-cs"/>
          <a:sym typeface="American Typewriter" charset="0"/>
        </a:defRPr>
      </a:lvl4pPr>
      <a:lvl5pPr algn="ctr" rtl="0" fontAlgn="base">
        <a:spcBef>
          <a:spcPct val="0"/>
        </a:spcBef>
        <a:spcAft>
          <a:spcPct val="0"/>
        </a:spcAft>
        <a:defRPr sz="3600">
          <a:solidFill>
            <a:schemeClr val="tx1"/>
          </a:solidFill>
          <a:latin typeface="+mn-lt"/>
          <a:ea typeface="+mn-ea"/>
          <a:cs typeface="+mn-cs"/>
          <a:sym typeface="American Typewriter" charset="0"/>
        </a:defRPr>
      </a:lvl5pPr>
      <a:lvl6pPr marL="457200" algn="ctr" rtl="0" fontAlgn="base">
        <a:spcBef>
          <a:spcPct val="0"/>
        </a:spcBef>
        <a:spcAft>
          <a:spcPct val="0"/>
        </a:spcAft>
        <a:defRPr sz="3600">
          <a:solidFill>
            <a:schemeClr val="tx1"/>
          </a:solidFill>
          <a:latin typeface="+mn-lt"/>
          <a:ea typeface="+mn-ea"/>
          <a:cs typeface="+mn-cs"/>
          <a:sym typeface="American Typewriter" charset="0"/>
        </a:defRPr>
      </a:lvl6pPr>
      <a:lvl7pPr marL="914400" algn="ctr" rtl="0" fontAlgn="base">
        <a:spcBef>
          <a:spcPct val="0"/>
        </a:spcBef>
        <a:spcAft>
          <a:spcPct val="0"/>
        </a:spcAft>
        <a:defRPr sz="3600">
          <a:solidFill>
            <a:schemeClr val="tx1"/>
          </a:solidFill>
          <a:latin typeface="+mn-lt"/>
          <a:ea typeface="+mn-ea"/>
          <a:cs typeface="+mn-cs"/>
          <a:sym typeface="American Typewriter" charset="0"/>
        </a:defRPr>
      </a:lvl7pPr>
      <a:lvl8pPr marL="1371600" algn="ctr" rtl="0" fontAlgn="base">
        <a:spcBef>
          <a:spcPct val="0"/>
        </a:spcBef>
        <a:spcAft>
          <a:spcPct val="0"/>
        </a:spcAft>
        <a:defRPr sz="3600">
          <a:solidFill>
            <a:schemeClr val="tx1"/>
          </a:solidFill>
          <a:latin typeface="+mn-lt"/>
          <a:ea typeface="+mn-ea"/>
          <a:cs typeface="+mn-cs"/>
          <a:sym typeface="American Typewriter" charset="0"/>
        </a:defRPr>
      </a:lvl8pPr>
      <a:lvl9pPr marL="1828800" algn="ctr" rtl="0" fontAlgn="base">
        <a:spcBef>
          <a:spcPct val="0"/>
        </a:spcBef>
        <a:spcAft>
          <a:spcPct val="0"/>
        </a:spcAft>
        <a:defRPr sz="36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49"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050" name="Rectangle 2"/>
          <p:cNvSpPr>
            <a:spLocks noGrp="1" noChangeArrowheads="1"/>
          </p:cNvSpPr>
          <p:nvPr>
            <p:ph type="title"/>
          </p:nvPr>
        </p:nvSpPr>
        <p:spPr bwMode="auto">
          <a:xfrm>
            <a:off x="1079500" y="152400"/>
            <a:ext cx="108458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
        <p:nvSpPr>
          <p:cNvPr id="2051" name="Rectangle 3"/>
          <p:cNvSpPr>
            <a:spLocks noGrp="1" noChangeArrowheads="1"/>
          </p:cNvSpPr>
          <p:nvPr>
            <p:ph type="body" idx="1"/>
          </p:nvPr>
        </p:nvSpPr>
        <p:spPr bwMode="auto">
          <a:xfrm>
            <a:off x="1079500" y="2527300"/>
            <a:ext cx="10845800" cy="610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8524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1pPr>
      <a:lvl2pPr marL="13779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2pPr>
      <a:lvl3pPr marL="18859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3pPr>
      <a:lvl4pPr marL="2411413"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4pPr>
      <a:lvl5pPr marL="29352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5pPr>
      <a:lvl6pPr marL="33924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6pPr>
      <a:lvl7pPr marL="38496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7pPr>
      <a:lvl8pPr marL="43068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8pPr>
      <a:lvl9pPr marL="47640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3"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074" name="Rectangle 2"/>
          <p:cNvSpPr>
            <a:spLocks noGrp="1" noChangeArrowheads="1"/>
          </p:cNvSpPr>
          <p:nvPr>
            <p:ph type="title"/>
          </p:nvPr>
        </p:nvSpPr>
        <p:spPr bwMode="auto">
          <a:xfrm>
            <a:off x="1079500" y="152400"/>
            <a:ext cx="108458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
        <p:nvSpPr>
          <p:cNvPr id="3075" name="Rectangle 3"/>
          <p:cNvSpPr>
            <a:spLocks noGrp="1" noChangeArrowheads="1"/>
          </p:cNvSpPr>
          <p:nvPr>
            <p:ph type="body" idx="1"/>
          </p:nvPr>
        </p:nvSpPr>
        <p:spPr bwMode="auto">
          <a:xfrm>
            <a:off x="1079500" y="2527300"/>
            <a:ext cx="10845800" cy="610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75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1pPr>
      <a:lvl2pPr marL="1276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2pPr>
      <a:lvl3pPr marL="1784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3pPr>
      <a:lvl4pPr marL="2308225"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4pPr>
      <a:lvl5pPr marL="28336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5pPr>
      <a:lvl6pPr marL="329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6pPr>
      <a:lvl7pPr marL="37480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7pPr>
      <a:lvl8pPr marL="42052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8pPr>
      <a:lvl9pPr marL="46624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7"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098" name="Rectangle 2"/>
          <p:cNvSpPr>
            <a:spLocks noGrp="1" noChangeArrowheads="1"/>
          </p:cNvSpPr>
          <p:nvPr>
            <p:ph type="title"/>
          </p:nvPr>
        </p:nvSpPr>
        <p:spPr bwMode="auto">
          <a:xfrm>
            <a:off x="1079500" y="152400"/>
            <a:ext cx="108458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
        <p:nvSpPr>
          <p:cNvPr id="4099" name="Rectangle 3"/>
          <p:cNvSpPr>
            <a:spLocks noGrp="1" noChangeArrowheads="1"/>
          </p:cNvSpPr>
          <p:nvPr>
            <p:ph type="body" idx="1"/>
          </p:nvPr>
        </p:nvSpPr>
        <p:spPr bwMode="auto">
          <a:xfrm>
            <a:off x="1079500" y="2527300"/>
            <a:ext cx="5232400" cy="610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75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1pPr>
      <a:lvl2pPr marL="1276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2pPr>
      <a:lvl3pPr marL="1784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3pPr>
      <a:lvl4pPr marL="2308225"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4pPr>
      <a:lvl5pPr marL="28336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5pPr>
      <a:lvl6pPr marL="329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6pPr>
      <a:lvl7pPr marL="37480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7pPr>
      <a:lvl8pPr marL="42052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8pPr>
      <a:lvl9pPr marL="46624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1"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122" name="Rectangle 2"/>
          <p:cNvSpPr>
            <a:spLocks noGrp="1" noChangeArrowheads="1"/>
          </p:cNvSpPr>
          <p:nvPr>
            <p:ph type="title"/>
          </p:nvPr>
        </p:nvSpPr>
        <p:spPr bwMode="auto">
          <a:xfrm>
            <a:off x="1079500" y="152400"/>
            <a:ext cx="108458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
        <p:nvSpPr>
          <p:cNvPr id="5123" name="Rectangle 3"/>
          <p:cNvSpPr>
            <a:spLocks noGrp="1" noChangeArrowheads="1"/>
          </p:cNvSpPr>
          <p:nvPr>
            <p:ph type="body" idx="1"/>
          </p:nvPr>
        </p:nvSpPr>
        <p:spPr bwMode="auto">
          <a:xfrm>
            <a:off x="7772400" y="2527300"/>
            <a:ext cx="4152900" cy="610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75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1pPr>
      <a:lvl2pPr marL="1276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2pPr>
      <a:lvl3pPr marL="1784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3pPr>
      <a:lvl4pPr marL="2308225"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4pPr>
      <a:lvl5pPr marL="28336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5pPr>
      <a:lvl6pPr marL="329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6pPr>
      <a:lvl7pPr marL="37480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7pPr>
      <a:lvl8pPr marL="42052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8pPr>
      <a:lvl9pPr marL="46624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5"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146" name="Rectangle 2"/>
          <p:cNvSpPr>
            <a:spLocks noGrp="1" noChangeArrowheads="1"/>
          </p:cNvSpPr>
          <p:nvPr>
            <p:ph type="title"/>
          </p:nvPr>
        </p:nvSpPr>
        <p:spPr bwMode="auto">
          <a:xfrm>
            <a:off x="1079500" y="152400"/>
            <a:ext cx="108458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Tree>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9032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1pPr>
      <a:lvl2pPr marL="14287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2pPr>
      <a:lvl3pPr marL="19367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3pPr>
      <a:lvl4pPr marL="2462213"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4pPr>
      <a:lvl5pPr marL="29860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5pPr>
      <a:lvl6pPr marL="34432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6pPr>
      <a:lvl7pPr marL="39004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7pPr>
      <a:lvl8pPr marL="43576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8pPr>
      <a:lvl9pPr marL="48148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69"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170" name="Rectangle 2"/>
          <p:cNvSpPr>
            <a:spLocks noGrp="1" noChangeArrowheads="1"/>
          </p:cNvSpPr>
          <p:nvPr>
            <p:ph type="body" idx="1"/>
          </p:nvPr>
        </p:nvSpPr>
        <p:spPr bwMode="auto">
          <a:xfrm>
            <a:off x="1079500" y="876300"/>
            <a:ext cx="10845800" cy="800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8524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1pPr>
      <a:lvl2pPr marL="13779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2pPr>
      <a:lvl3pPr marL="18859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3pPr>
      <a:lvl4pPr marL="2411413"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4pPr>
      <a:lvl5pPr marL="29352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5pPr>
      <a:lvl6pPr marL="33924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6pPr>
      <a:lvl7pPr marL="38496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7pPr>
      <a:lvl8pPr marL="43068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8pPr>
      <a:lvl9pPr marL="47640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193"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9032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1pPr>
      <a:lvl2pPr marL="14287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2pPr>
      <a:lvl3pPr marL="19367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3pPr>
      <a:lvl4pPr marL="2462213"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4pPr>
      <a:lvl5pPr marL="29860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5pPr>
      <a:lvl6pPr marL="34432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6pPr>
      <a:lvl7pPr marL="39004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7pPr>
      <a:lvl8pPr marL="43576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8pPr>
      <a:lvl9pPr marL="48148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7"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9218" name="Rectangle 2"/>
          <p:cNvSpPr>
            <a:spLocks noGrp="1" noChangeArrowheads="1"/>
          </p:cNvSpPr>
          <p:nvPr>
            <p:ph type="title"/>
          </p:nvPr>
        </p:nvSpPr>
        <p:spPr bwMode="auto">
          <a:xfrm>
            <a:off x="1079500" y="2971800"/>
            <a:ext cx="10845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Tree>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txStyles>
    <p:titleStyle>
      <a:lvl1pPr algn="ctr" rtl="0" fontAlgn="base">
        <a:spcBef>
          <a:spcPct val="0"/>
        </a:spcBef>
        <a:spcAft>
          <a:spcPct val="0"/>
        </a:spcAft>
        <a:defRPr sz="8000">
          <a:solidFill>
            <a:schemeClr val="tx1"/>
          </a:solidFill>
          <a:latin typeface="+mj-lt"/>
          <a:ea typeface="+mj-ea"/>
          <a:cs typeface="+mj-cs"/>
          <a:sym typeface="American Typewriter" charset="0"/>
        </a:defRPr>
      </a:lvl1pPr>
      <a:lvl2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9pPr>
    </p:titleStyle>
    <p:bodyStyle>
      <a:lvl1pPr marL="323850" indent="-323850" algn="ctr" rtl="0" fontAlgn="base">
        <a:spcBef>
          <a:spcPct val="0"/>
        </a:spcBef>
        <a:spcAft>
          <a:spcPct val="0"/>
        </a:spcAft>
        <a:defRPr sz="3200">
          <a:solidFill>
            <a:schemeClr val="tx1"/>
          </a:solidFill>
          <a:latin typeface="+mn-lt"/>
          <a:ea typeface="+mn-ea"/>
          <a:cs typeface="+mn-cs"/>
          <a:sym typeface="American Typewriter" charset="0"/>
        </a:defRPr>
      </a:lvl1pPr>
      <a:lvl2pPr marL="323850" indent="-323850" algn="ctr" rtl="0" fontAlgn="base">
        <a:spcBef>
          <a:spcPct val="0"/>
        </a:spcBef>
        <a:spcAft>
          <a:spcPct val="0"/>
        </a:spcAft>
        <a:defRPr sz="3200">
          <a:solidFill>
            <a:schemeClr val="tx1"/>
          </a:solidFill>
          <a:latin typeface="+mn-lt"/>
          <a:ea typeface="+mn-ea"/>
          <a:cs typeface="+mn-cs"/>
          <a:sym typeface="American Typewriter" charset="0"/>
        </a:defRPr>
      </a:lvl2pPr>
      <a:lvl3pPr marL="323850" indent="-323850" algn="ctr" rtl="0" fontAlgn="base">
        <a:spcBef>
          <a:spcPct val="0"/>
        </a:spcBef>
        <a:spcAft>
          <a:spcPct val="0"/>
        </a:spcAft>
        <a:defRPr sz="3200">
          <a:solidFill>
            <a:schemeClr val="tx1"/>
          </a:solidFill>
          <a:latin typeface="+mn-lt"/>
          <a:ea typeface="+mn-ea"/>
          <a:cs typeface="+mn-cs"/>
          <a:sym typeface="American Typewriter" charset="0"/>
        </a:defRPr>
      </a:lvl3pPr>
      <a:lvl4pPr marL="323850" indent="-323850" algn="ctr" rtl="0" fontAlgn="base">
        <a:spcBef>
          <a:spcPct val="0"/>
        </a:spcBef>
        <a:spcAft>
          <a:spcPct val="0"/>
        </a:spcAft>
        <a:defRPr sz="3200">
          <a:solidFill>
            <a:schemeClr val="tx1"/>
          </a:solidFill>
          <a:latin typeface="+mn-lt"/>
          <a:ea typeface="+mn-ea"/>
          <a:cs typeface="+mn-cs"/>
          <a:sym typeface="American Typewriter" charset="0"/>
        </a:defRPr>
      </a:lvl4pPr>
      <a:lvl5pPr marL="323850" indent="-323850" algn="ctr" rtl="0" fontAlgn="base">
        <a:spcBef>
          <a:spcPct val="0"/>
        </a:spcBef>
        <a:spcAft>
          <a:spcPct val="0"/>
        </a:spcAft>
        <a:defRPr sz="3200">
          <a:solidFill>
            <a:schemeClr val="tx1"/>
          </a:solidFill>
          <a:latin typeface="+mn-lt"/>
          <a:ea typeface="+mn-ea"/>
          <a:cs typeface="+mn-cs"/>
          <a:sym typeface="American Typewriter" charset="0"/>
        </a:defRPr>
      </a:lvl5pPr>
      <a:lvl6pPr marL="781050" indent="-323850" algn="ctr" rtl="0" fontAlgn="base">
        <a:spcBef>
          <a:spcPct val="0"/>
        </a:spcBef>
        <a:spcAft>
          <a:spcPct val="0"/>
        </a:spcAft>
        <a:defRPr sz="3200">
          <a:solidFill>
            <a:schemeClr val="tx1"/>
          </a:solidFill>
          <a:latin typeface="+mn-lt"/>
          <a:ea typeface="+mn-ea"/>
          <a:cs typeface="+mn-cs"/>
          <a:sym typeface="American Typewriter" charset="0"/>
        </a:defRPr>
      </a:lvl6pPr>
      <a:lvl7pPr marL="1238250" indent="-323850" algn="ctr" rtl="0" fontAlgn="base">
        <a:spcBef>
          <a:spcPct val="0"/>
        </a:spcBef>
        <a:spcAft>
          <a:spcPct val="0"/>
        </a:spcAft>
        <a:defRPr sz="3200">
          <a:solidFill>
            <a:schemeClr val="tx1"/>
          </a:solidFill>
          <a:latin typeface="+mn-lt"/>
          <a:ea typeface="+mn-ea"/>
          <a:cs typeface="+mn-cs"/>
          <a:sym typeface="American Typewriter" charset="0"/>
        </a:defRPr>
      </a:lvl7pPr>
      <a:lvl8pPr marL="1695450" indent="-323850" algn="ctr" rtl="0" fontAlgn="base">
        <a:spcBef>
          <a:spcPct val="0"/>
        </a:spcBef>
        <a:spcAft>
          <a:spcPct val="0"/>
        </a:spcAft>
        <a:defRPr sz="3200">
          <a:solidFill>
            <a:schemeClr val="tx1"/>
          </a:solidFill>
          <a:latin typeface="+mn-lt"/>
          <a:ea typeface="+mn-ea"/>
          <a:cs typeface="+mn-cs"/>
          <a:sym typeface="American Typewriter" charset="0"/>
        </a:defRPr>
      </a:lvl8pPr>
      <a:lvl9pPr marL="2152650" indent="-323850" algn="ctr" rtl="0" fontAlgn="base">
        <a:spcBef>
          <a:spcPct val="0"/>
        </a:spcBef>
        <a:spcAft>
          <a:spcPct val="0"/>
        </a:spcAft>
        <a:defRPr sz="3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5.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oleObject3.bin"/><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2.xml"/><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r="10802"/>
          <a:stretch>
            <a:fillRect/>
          </a:stretch>
        </p:blipFill>
        <p:spPr bwMode="auto">
          <a:xfrm>
            <a:off x="-1193800" y="0"/>
            <a:ext cx="14274800" cy="974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4338" name="Rectangle 2"/>
          <p:cNvSpPr>
            <a:spLocks/>
          </p:cNvSpPr>
          <p:nvPr/>
        </p:nvSpPr>
        <p:spPr bwMode="auto">
          <a:xfrm>
            <a:off x="1168400" y="7772400"/>
            <a:ext cx="10617200" cy="1727200"/>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nchor="ctr"/>
          <a:lstStyle/>
          <a:p>
            <a:r>
              <a:rPr lang="en-US" sz="5500" dirty="0">
                <a:solidFill>
                  <a:schemeClr val="tx1"/>
                </a:solidFill>
                <a:latin typeface="Georgia" panose="02040502050405020303" pitchFamily="18" charset="0"/>
                <a:ea typeface="ＭＳ Ｐゴシック" charset="0"/>
                <a:cs typeface="American Typewriter" charset="0"/>
              </a:rPr>
              <a:t>2 Chronicles 34:1-35:19</a:t>
            </a:r>
          </a:p>
          <a:p>
            <a:r>
              <a:rPr lang="en-US" sz="5500" dirty="0">
                <a:solidFill>
                  <a:schemeClr val="tx1"/>
                </a:solidFill>
                <a:latin typeface="Georgia" panose="02040502050405020303" pitchFamily="18" charset="0"/>
                <a:ea typeface="ＭＳ Ｐゴシック" charset="0"/>
                <a:cs typeface="American Typewriter" charset="0"/>
              </a:rPr>
              <a:t>2 Kings 21:24-23:30</a:t>
            </a:r>
          </a:p>
        </p:txBody>
      </p:sp>
      <p:sp>
        <p:nvSpPr>
          <p:cNvPr id="2" name="TextBox 1"/>
          <p:cNvSpPr txBox="1"/>
          <p:nvPr/>
        </p:nvSpPr>
        <p:spPr>
          <a:xfrm>
            <a:off x="1046163" y="609599"/>
            <a:ext cx="10210800" cy="1200329"/>
          </a:xfrm>
          <a:prstGeom prst="rect">
            <a:avLst/>
          </a:prstGeom>
          <a:solidFill>
            <a:schemeClr val="bg1"/>
          </a:solidFill>
          <a:ln>
            <a:solidFill>
              <a:schemeClr val="tx1"/>
            </a:solidFill>
          </a:ln>
        </p:spPr>
        <p:txBody>
          <a:bodyPr wrap="square" rtlCol="0">
            <a:spAutoFit/>
          </a:bodyPr>
          <a:lstStyle/>
          <a:p>
            <a:r>
              <a:rPr lang="en-US" sz="7200" cap="small" dirty="0" smtClean="0">
                <a:latin typeface="Elephant" panose="02020904090505020303" pitchFamily="18" charset="0"/>
              </a:rPr>
              <a:t>The Lost Bible</a:t>
            </a:r>
            <a:endParaRPr lang="en-US" sz="7200" cap="small" dirty="0">
              <a:latin typeface="Elephant" panose="02020904090505020303"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5" name="Object 1"/>
          <p:cNvGraphicFramePr>
            <a:graphicFrameLocks/>
          </p:cNvGraphicFramePr>
          <p:nvPr>
            <p:extLst>
              <p:ext uri="{D42A27DB-BD31-4B8C-83A1-F6EECF244321}">
                <p14:modId xmlns:p14="http://schemas.microsoft.com/office/powerpoint/2010/main" val="2638012643"/>
              </p:ext>
            </p:extLst>
          </p:nvPr>
        </p:nvGraphicFramePr>
        <p:xfrm>
          <a:off x="1282700" y="1450975"/>
          <a:ext cx="11183938" cy="8024813"/>
        </p:xfrm>
        <a:graphic>
          <a:graphicData uri="http://schemas.openxmlformats.org/presentationml/2006/ole">
            <mc:AlternateContent xmlns:mc="http://schemas.openxmlformats.org/markup-compatibility/2006">
              <mc:Choice xmlns:v="urn:schemas-microsoft-com:vml" Requires="v">
                <p:oleObj spid="_x0000_s26640" name="Chart" r:id="rId4" imgW="11791816" imgH="8458280" progId="MSGraph.Chart.8">
                  <p:embed/>
                </p:oleObj>
              </mc:Choice>
              <mc:Fallback>
                <p:oleObj name="Chart" r:id="rId4" imgW="11791816" imgH="8458280" progId="MSGraph.Chart.8">
                  <p:embed/>
                  <p:pic>
                    <p:nvPicPr>
                      <p:cNvPr id="0" name="Object 1"/>
                      <p:cNvPicPr>
                        <a:picLocks noChangeArrowheads="1"/>
                      </p:cNvPicPr>
                      <p:nvPr/>
                    </p:nvPicPr>
                    <p:blipFill>
                      <a:blip r:embed="rId5"/>
                      <a:srcRect/>
                      <a:stretch>
                        <a:fillRect/>
                      </a:stretch>
                    </p:blipFill>
                    <p:spPr bwMode="auto">
                      <a:xfrm>
                        <a:off x="1282700" y="1450975"/>
                        <a:ext cx="11183938" cy="8024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66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inkTgt spid="_x0000_s26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1219200"/>
            <a:ext cx="12890500" cy="7899400"/>
          </a:xfrm>
          <a:prstGeom prst="rect">
            <a:avLst/>
          </a:prstGeom>
          <a:noFill/>
          <a:ln>
            <a:noFill/>
          </a:ln>
          <a:effectLst>
            <a:outerShdw blurRad="177800" dist="406399" dir="5400000" algn="ctr" rotWithShape="0">
              <a:schemeClr val="bg2">
                <a:alpha val="67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aphicFrame>
        <p:nvGraphicFramePr>
          <p:cNvPr id="28674" name="Object 2"/>
          <p:cNvGraphicFramePr>
            <a:graphicFrameLocks/>
          </p:cNvGraphicFramePr>
          <p:nvPr>
            <p:extLst>
              <p:ext uri="{D42A27DB-BD31-4B8C-83A1-F6EECF244321}">
                <p14:modId xmlns:p14="http://schemas.microsoft.com/office/powerpoint/2010/main" val="1063969424"/>
              </p:ext>
            </p:extLst>
          </p:nvPr>
        </p:nvGraphicFramePr>
        <p:xfrm>
          <a:off x="939800" y="1844675"/>
          <a:ext cx="11179175" cy="7096125"/>
        </p:xfrm>
        <a:graphic>
          <a:graphicData uri="http://schemas.openxmlformats.org/presentationml/2006/ole">
            <mc:AlternateContent xmlns:mc="http://schemas.openxmlformats.org/markup-compatibility/2006">
              <mc:Choice xmlns:v="urn:schemas-microsoft-com:vml" Requires="v">
                <p:oleObj spid="_x0000_s28691" name="Chart" r:id="rId5" imgW="11791816" imgH="7486570" progId="MSGraph.Chart.8">
                  <p:embed/>
                </p:oleObj>
              </mc:Choice>
              <mc:Fallback>
                <p:oleObj name="Chart" r:id="rId5" imgW="11791816" imgH="7486570" progId="MSGraph.Chart.8">
                  <p:embed/>
                  <p:pic>
                    <p:nvPicPr>
                      <p:cNvPr id="0" name="Object 2"/>
                      <p:cNvPicPr>
                        <a:picLocks noChangeArrowheads="1"/>
                      </p:cNvPicPr>
                      <p:nvPr/>
                    </p:nvPicPr>
                    <p:blipFill>
                      <a:blip r:embed="rId6"/>
                      <a:srcRect/>
                      <a:stretch>
                        <a:fillRect/>
                      </a:stretch>
                    </p:blipFill>
                    <p:spPr bwMode="auto">
                      <a:xfrm>
                        <a:off x="939800" y="1844675"/>
                        <a:ext cx="11179175" cy="7096125"/>
                      </a:xfrm>
                      <a:prstGeom prst="rect">
                        <a:avLst/>
                      </a:prstGeom>
                      <a:noFill/>
                      <a:ln>
                        <a:noFill/>
                      </a:ln>
                      <a:effectLst/>
                      <a:extLst/>
                    </p:spPr>
                  </p:pic>
                </p:oleObj>
              </mc:Fallback>
            </mc:AlternateContent>
          </a:graphicData>
        </a:graphic>
      </p:graphicFrame>
      <p:sp>
        <p:nvSpPr>
          <p:cNvPr id="28675" name="Rectangle 3"/>
          <p:cNvSpPr>
            <a:spLocks/>
          </p:cNvSpPr>
          <p:nvPr/>
        </p:nvSpPr>
        <p:spPr bwMode="auto">
          <a:xfrm>
            <a:off x="-203200" y="2133600"/>
            <a:ext cx="3886200" cy="2184400"/>
          </a:xfrm>
          <a:prstGeom prst="rect">
            <a:avLst/>
          </a:prstGeom>
          <a:gradFill rotWithShape="0">
            <a:gsLst>
              <a:gs pos="0">
                <a:srgbClr val="000000">
                  <a:alpha val="39999"/>
                </a:srgbClr>
              </a:gs>
              <a:gs pos="100000">
                <a:srgbClr val="464658">
                  <a:alpha val="53999"/>
                </a:srgbClr>
              </a:gs>
            </a:gsLst>
            <a:lin ang="5400000" scaled="1"/>
          </a:gradFill>
          <a:ln>
            <a:noFill/>
          </a:ln>
          <a:effectLst>
            <a:outerShdw blurRad="127000" dist="165100" dir="2099992" algn="ctr" rotWithShape="0">
              <a:schemeClr val="bg2">
                <a:alpha val="73000"/>
              </a:schemeClr>
            </a:outerShdw>
          </a:effectLst>
          <a:extLs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nchor="ctr"/>
          <a:lstStyle/>
          <a:p>
            <a:r>
              <a:rPr lang="en-US" sz="3200" dirty="0">
                <a:solidFill>
                  <a:schemeClr val="tx1"/>
                </a:solidFill>
                <a:latin typeface="Georgia" panose="02040502050405020303" pitchFamily="18" charset="0"/>
                <a:ea typeface="ＭＳ Ｐゴシック" charset="0"/>
                <a:cs typeface="Humanist 521 Bold BT" charset="0"/>
                <a:sym typeface="Humanist 521 Bold BT" charset="0"/>
              </a:rPr>
              <a:t>"Increasingly, America is biblically illiterate." - </a:t>
            </a:r>
            <a:r>
              <a:rPr lang="en-US" sz="3200" dirty="0" smtClean="0">
                <a:solidFill>
                  <a:schemeClr val="tx1"/>
                </a:solidFill>
                <a:latin typeface="Georgia" panose="02040502050405020303" pitchFamily="18" charset="0"/>
                <a:ea typeface="ＭＳ Ｐゴシック" charset="0"/>
                <a:cs typeface="Humanist 521 Bold BT" charset="0"/>
                <a:sym typeface="Humanist 521 Bold BT" charset="0"/>
              </a:rPr>
              <a:t>     George </a:t>
            </a:r>
            <a:r>
              <a:rPr lang="en-US" sz="3200" dirty="0" err="1">
                <a:solidFill>
                  <a:schemeClr val="tx1"/>
                </a:solidFill>
                <a:latin typeface="Georgia" panose="02040502050405020303" pitchFamily="18" charset="0"/>
                <a:ea typeface="ＭＳ Ｐゴシック" charset="0"/>
                <a:cs typeface="Humanist 521 Bold BT" charset="0"/>
                <a:sym typeface="Humanist 521 Bold BT" charset="0"/>
              </a:rPr>
              <a:t>Barna</a:t>
            </a:r>
            <a:endParaRPr lang="en-US" sz="3200" dirty="0">
              <a:solidFill>
                <a:schemeClr val="tx1"/>
              </a:solidFill>
              <a:latin typeface="Georgia" panose="02040502050405020303" pitchFamily="18" charset="0"/>
              <a:ea typeface="ＭＳ Ｐゴシック" charset="0"/>
              <a:cs typeface="Humanist 521 Bold BT" charset="0"/>
              <a:sym typeface="Humanist 521 Bold BT" charset="0"/>
            </a:endParaRPr>
          </a:p>
        </p:txBody>
      </p:sp>
      <p:pic>
        <p:nvPicPr>
          <p:cNvPr id="286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8677" name="Rectangle 5"/>
          <p:cNvSpPr>
            <a:spLocks/>
          </p:cNvSpPr>
          <p:nvPr/>
        </p:nvSpPr>
        <p:spPr bwMode="auto">
          <a:xfrm>
            <a:off x="228600" y="9042400"/>
            <a:ext cx="12601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wrap="none" lIns="0" tIns="0" rIns="0" bIns="0" anchor="ctr">
            <a:spAutoFit/>
          </a:bodyPr>
          <a:lstStyle/>
          <a:p>
            <a:pPr algn="just">
              <a:spcBef>
                <a:spcPts val="1100"/>
              </a:spcBef>
            </a:pPr>
            <a:r>
              <a:rPr lang="en-US" sz="1900">
                <a:solidFill>
                  <a:schemeClr val="tx1"/>
                </a:solidFill>
                <a:latin typeface="Lucida Grande" charset="0"/>
                <a:ea typeface="ＭＳ Ｐゴシック" charset="0"/>
                <a:cs typeface="Lucida Grande" charset="0"/>
                <a:sym typeface="Lucida Grande" charset="0"/>
              </a:rPr>
              <a:t>Regarding Biblical illiteracy and discipleship, Christian researcher and author George Barna reports: (2007)</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86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1219200"/>
            <a:ext cx="12890500" cy="7899400"/>
          </a:xfrm>
          <a:prstGeom prst="rect">
            <a:avLst/>
          </a:prstGeom>
          <a:noFill/>
          <a:ln>
            <a:noFill/>
          </a:ln>
          <a:effectLst>
            <a:outerShdw blurRad="177800" dist="406399" dir="5400000" algn="ctr" rotWithShape="0">
              <a:schemeClr val="bg2">
                <a:alpha val="67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aphicFrame>
        <p:nvGraphicFramePr>
          <p:cNvPr id="29698" name="Object 2"/>
          <p:cNvGraphicFramePr>
            <a:graphicFrameLocks/>
          </p:cNvGraphicFramePr>
          <p:nvPr>
            <p:extLst>
              <p:ext uri="{D42A27DB-BD31-4B8C-83A1-F6EECF244321}">
                <p14:modId xmlns:p14="http://schemas.microsoft.com/office/powerpoint/2010/main" val="3274449109"/>
              </p:ext>
            </p:extLst>
          </p:nvPr>
        </p:nvGraphicFramePr>
        <p:xfrm>
          <a:off x="1111250" y="1839913"/>
          <a:ext cx="11188700" cy="7102475"/>
        </p:xfrm>
        <a:graphic>
          <a:graphicData uri="http://schemas.openxmlformats.org/presentationml/2006/ole">
            <mc:AlternateContent xmlns:mc="http://schemas.openxmlformats.org/markup-compatibility/2006">
              <mc:Choice xmlns:v="urn:schemas-microsoft-com:vml" Requires="v">
                <p:oleObj spid="_x0000_s29715" name="Chart" r:id="rId5" imgW="11791816" imgH="7486570" progId="MSGraph.Chart.8">
                  <p:embed/>
                </p:oleObj>
              </mc:Choice>
              <mc:Fallback>
                <p:oleObj name="Chart" r:id="rId5" imgW="11791816" imgH="7486570" progId="MSGraph.Chart.8">
                  <p:embed/>
                  <p:pic>
                    <p:nvPicPr>
                      <p:cNvPr id="0" name="Object 2"/>
                      <p:cNvPicPr>
                        <a:picLocks noChangeArrowheads="1"/>
                      </p:cNvPicPr>
                      <p:nvPr/>
                    </p:nvPicPr>
                    <p:blipFill>
                      <a:blip r:embed="rId6"/>
                      <a:srcRect/>
                      <a:stretch>
                        <a:fillRect/>
                      </a:stretch>
                    </p:blipFill>
                    <p:spPr bwMode="auto">
                      <a:xfrm>
                        <a:off x="1111250" y="1839913"/>
                        <a:ext cx="11188700" cy="710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96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9700" name="Rectangle 4"/>
          <p:cNvSpPr>
            <a:spLocks/>
          </p:cNvSpPr>
          <p:nvPr/>
        </p:nvSpPr>
        <p:spPr bwMode="auto">
          <a:xfrm>
            <a:off x="228600" y="9042400"/>
            <a:ext cx="12601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wrap="none" lIns="0" tIns="0" rIns="0" bIns="0" anchor="ctr">
            <a:spAutoFit/>
          </a:bodyPr>
          <a:lstStyle/>
          <a:p>
            <a:pPr algn="just">
              <a:spcBef>
                <a:spcPts val="1100"/>
              </a:spcBef>
            </a:pPr>
            <a:r>
              <a:rPr lang="en-US" sz="1900">
                <a:solidFill>
                  <a:schemeClr val="tx1"/>
                </a:solidFill>
                <a:latin typeface="Lucida Grande" charset="0"/>
                <a:ea typeface="ＭＳ Ｐゴシック" charset="0"/>
                <a:cs typeface="Lucida Grande" charset="0"/>
                <a:sym typeface="Lucida Grande" charset="0"/>
              </a:rPr>
              <a:t>Regarding Biblical illiteracy and discipleship, Christian researcher and author George Barna reports: (2007)</a:t>
            </a:r>
          </a:p>
        </p:txBody>
      </p:sp>
      <p:pic>
        <p:nvPicPr>
          <p:cNvPr id="297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560000">
            <a:off x="463520" y="1566172"/>
            <a:ext cx="3924834" cy="261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96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612900"/>
            <a:ext cx="12407900" cy="814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0" y="2235200"/>
            <a:ext cx="11010900" cy="6908800"/>
          </a:xfrm>
          <a:prstGeom prst="rect">
            <a:avLst/>
          </a:prstGeom>
          <a:noFill/>
          <a:ln>
            <a:noFill/>
          </a:ln>
          <a:effectLst>
            <a:outerShdw blurRad="177800" dist="406399" dir="5400000" algn="ctr" rotWithShape="0">
              <a:schemeClr val="bg2">
                <a:alpha val="67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1746" name="Rectangle 2"/>
          <p:cNvSpPr>
            <a:spLocks/>
          </p:cNvSpPr>
          <p:nvPr/>
        </p:nvSpPr>
        <p:spPr bwMode="auto">
          <a:xfrm>
            <a:off x="3111500" y="2628900"/>
            <a:ext cx="9499600" cy="5956300"/>
          </a:xfrm>
          <a:prstGeom prst="rect">
            <a:avLst/>
          </a:prstGeom>
          <a:noFill/>
          <a:ln>
            <a:noFill/>
          </a:ln>
          <a:effectLst>
            <a:outerShdw blurRad="127000" dist="76199" dir="731997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r>
              <a:rPr lang="ja-JP" altLang="en-US" sz="3200" dirty="0">
                <a:solidFill>
                  <a:schemeClr val="tx1"/>
                </a:solidFill>
                <a:latin typeface="Georgia" panose="02040502050405020303" pitchFamily="18" charset="0"/>
                <a:ea typeface="ＭＳ Ｐゴシック" charset="0"/>
                <a:cs typeface="Constantia" charset="0"/>
                <a:sym typeface="Constantia" charset="0"/>
              </a:rPr>
              <a:t>“</a:t>
            </a:r>
            <a:r>
              <a:rPr lang="en-US" sz="3200" dirty="0">
                <a:solidFill>
                  <a:schemeClr val="tx1"/>
                </a:solidFill>
                <a:latin typeface="Georgia" panose="02040502050405020303" pitchFamily="18" charset="0"/>
                <a:ea typeface="ＭＳ Ｐゴシック" charset="0"/>
                <a:cs typeface="Constantia" charset="0"/>
                <a:sym typeface="Constantia" charset="0"/>
              </a:rPr>
              <a:t>Bible reading has become the religious equivalent of sound-bite journalism. When people read from the Bible they typically open it, read a brief passage without much regard for the context, and consider the primary thought or feeling that the passage provided. If they are comfortable with it, they accept it; otherwise, they deem it interesting but irrelevant to their life, and move on. There is shockingly little growth evident in people</a:t>
            </a:r>
            <a:r>
              <a:rPr lang="ja-JP" altLang="en-US" sz="3200" dirty="0">
                <a:solidFill>
                  <a:schemeClr val="tx1"/>
                </a:solidFill>
                <a:latin typeface="Georgia" panose="02040502050405020303" pitchFamily="18" charset="0"/>
                <a:ea typeface="ＭＳ Ｐゴシック" charset="0"/>
                <a:cs typeface="Constantia" charset="0"/>
                <a:sym typeface="Constantia" charset="0"/>
              </a:rPr>
              <a:t>’</a:t>
            </a:r>
            <a:r>
              <a:rPr lang="en-US" sz="3200" dirty="0">
                <a:solidFill>
                  <a:schemeClr val="tx1"/>
                </a:solidFill>
                <a:latin typeface="Georgia" panose="02040502050405020303" pitchFamily="18" charset="0"/>
                <a:ea typeface="ＭＳ Ｐゴシック" charset="0"/>
                <a:cs typeface="Constantia" charset="0"/>
                <a:sym typeface="Constantia" charset="0"/>
              </a:rPr>
              <a:t>s understanding of the fundamental themes of the scriptures and amazingly little interest in deepening their knowledge and application of biblical principles . . . </a:t>
            </a:r>
          </a:p>
        </p:txBody>
      </p:sp>
      <p:pic>
        <p:nvPicPr>
          <p:cNvPr id="3174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2819400"/>
            <a:ext cx="26162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1748" name="Rectangle 4"/>
          <p:cNvSpPr>
            <a:spLocks/>
          </p:cNvSpPr>
          <p:nvPr/>
        </p:nvSpPr>
        <p:spPr bwMode="auto">
          <a:xfrm>
            <a:off x="1123950" y="8972550"/>
            <a:ext cx="10744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nchor="ctr"/>
          <a:lstStyle/>
          <a:p>
            <a:r>
              <a:rPr lang="en-US" sz="2400">
                <a:solidFill>
                  <a:schemeClr val="tx1"/>
                </a:solidFill>
                <a:latin typeface="Constantia" charset="0"/>
                <a:ea typeface="ＭＳ Ｐゴシック" charset="0"/>
                <a:cs typeface="Constantia" charset="0"/>
                <a:sym typeface="Constantia" charset="0"/>
              </a:rPr>
              <a:t>https://www.barna.org/barna-update/article/12-faithspirituality/325-barna-studies-the-research-offers-a-year-in-review-perspective#.UinrSRaTy0s </a:t>
            </a:r>
          </a:p>
        </p:txBody>
      </p:sp>
      <p:pic>
        <p:nvPicPr>
          <p:cNvPr id="31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TextBox 1"/>
          <p:cNvSpPr txBox="1"/>
          <p:nvPr/>
        </p:nvSpPr>
        <p:spPr>
          <a:xfrm>
            <a:off x="1123950" y="1219200"/>
            <a:ext cx="9645650" cy="923330"/>
          </a:xfrm>
          <a:prstGeom prst="rect">
            <a:avLst/>
          </a:prstGeom>
          <a:solidFill>
            <a:schemeClr val="bg1"/>
          </a:solidFill>
          <a:ln>
            <a:solidFill>
              <a:schemeClr val="tx1"/>
            </a:solidFill>
          </a:ln>
        </p:spPr>
        <p:txBody>
          <a:bodyPr wrap="square" rtlCol="0">
            <a:spAutoFit/>
          </a:bodyPr>
          <a:lstStyle/>
          <a:p>
            <a:r>
              <a:rPr lang="en-US" sz="5400" dirty="0" smtClean="0">
                <a:latin typeface="Elephant" panose="02020904090505020303" pitchFamily="18" charset="0"/>
              </a:rPr>
              <a:t>Biblical Illiteracy in US</a:t>
            </a:r>
            <a:endParaRPr lang="en-US" sz="5400" dirty="0">
              <a:latin typeface="Elephant" panose="02020904090505020303" pitchFamily="18" charset="0"/>
            </a:endParaRPr>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0" y="2235200"/>
            <a:ext cx="11010900" cy="6908800"/>
          </a:xfrm>
          <a:prstGeom prst="rect">
            <a:avLst/>
          </a:prstGeom>
          <a:noFill/>
          <a:ln>
            <a:noFill/>
          </a:ln>
          <a:effectLst>
            <a:outerShdw blurRad="177800" dist="406399" dir="5400000" algn="ctr" rotWithShape="0">
              <a:schemeClr val="bg2">
                <a:alpha val="67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1746" name="Rectangle 2"/>
          <p:cNvSpPr>
            <a:spLocks/>
          </p:cNvSpPr>
          <p:nvPr/>
        </p:nvSpPr>
        <p:spPr bwMode="auto">
          <a:xfrm>
            <a:off x="2819400" y="2628900"/>
            <a:ext cx="9499600" cy="5956300"/>
          </a:xfrm>
          <a:prstGeom prst="rect">
            <a:avLst/>
          </a:prstGeom>
          <a:noFill/>
          <a:ln>
            <a:noFill/>
          </a:ln>
          <a:effectLst>
            <a:outerShdw blurRad="127000" dist="76199" dir="731997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r>
              <a:rPr lang="ja-JP" altLang="en-US" sz="3200" dirty="0" smtClean="0">
                <a:solidFill>
                  <a:schemeClr val="tx1"/>
                </a:solidFill>
                <a:latin typeface="Georgia" panose="02040502050405020303" pitchFamily="18" charset="0"/>
                <a:ea typeface="ＭＳ Ｐゴシック" charset="0"/>
                <a:cs typeface="Constantia" charset="0"/>
                <a:sym typeface="Constantia" charset="0"/>
              </a:rPr>
              <a:t>“</a:t>
            </a:r>
            <a:r>
              <a:rPr lang="en-US" sz="3200" dirty="0">
                <a:solidFill>
                  <a:schemeClr val="tx1"/>
                </a:solidFill>
                <a:latin typeface="Georgia" panose="02040502050405020303" pitchFamily="18" charset="0"/>
                <a:ea typeface="ＭＳ Ｐゴシック" charset="0"/>
                <a:cs typeface="Constantia" charset="0"/>
                <a:sym typeface="Constantia" charset="0"/>
              </a:rPr>
              <a:t>The problem facing the Christian Church is not that people lack a complete set of beliefs; the problem is that they have a full slate of beliefs in mind, which they think are consistent with biblical teachings, and they are neither open to being proven wrong nor to learning new insights. Our research suggests that this challenge initially emerges in the late adolescent or early teenage years . . . In a culture driven by the desire to receive value, more Bible teaching is generally not viewed as an exercise in providing such value.”</a:t>
            </a:r>
          </a:p>
        </p:txBody>
      </p:sp>
      <p:pic>
        <p:nvPicPr>
          <p:cNvPr id="3174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2819400"/>
            <a:ext cx="26162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1748" name="Rectangle 4"/>
          <p:cNvSpPr>
            <a:spLocks/>
          </p:cNvSpPr>
          <p:nvPr/>
        </p:nvSpPr>
        <p:spPr bwMode="auto">
          <a:xfrm>
            <a:off x="1123950" y="8972550"/>
            <a:ext cx="10744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nchor="ctr"/>
          <a:lstStyle/>
          <a:p>
            <a:r>
              <a:rPr lang="en-US" sz="2400">
                <a:solidFill>
                  <a:schemeClr val="tx1"/>
                </a:solidFill>
                <a:latin typeface="Constantia" charset="0"/>
                <a:ea typeface="ＭＳ Ｐゴシック" charset="0"/>
                <a:cs typeface="Constantia" charset="0"/>
                <a:sym typeface="Constantia" charset="0"/>
              </a:rPr>
              <a:t>https://www.barna.org/barna-update/article/12-faithspirituality/325-barna-studies-the-research-offers-a-year-in-review-perspective#.UinrSRaTy0s </a:t>
            </a:r>
          </a:p>
        </p:txBody>
      </p:sp>
      <p:pic>
        <p:nvPicPr>
          <p:cNvPr id="31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TextBox 1"/>
          <p:cNvSpPr txBox="1"/>
          <p:nvPr/>
        </p:nvSpPr>
        <p:spPr>
          <a:xfrm>
            <a:off x="1123950" y="1219200"/>
            <a:ext cx="9645650" cy="923330"/>
          </a:xfrm>
          <a:prstGeom prst="rect">
            <a:avLst/>
          </a:prstGeom>
          <a:solidFill>
            <a:schemeClr val="bg1"/>
          </a:solidFill>
          <a:ln>
            <a:solidFill>
              <a:schemeClr val="tx1"/>
            </a:solidFill>
          </a:ln>
        </p:spPr>
        <p:txBody>
          <a:bodyPr wrap="square" rtlCol="0">
            <a:spAutoFit/>
          </a:bodyPr>
          <a:lstStyle/>
          <a:p>
            <a:r>
              <a:rPr lang="en-US" sz="5400" dirty="0" smtClean="0">
                <a:latin typeface="Elephant" panose="02020904090505020303" pitchFamily="18" charset="0"/>
              </a:rPr>
              <a:t>Biblical Illiteracy in US</a:t>
            </a:r>
            <a:endParaRPr lang="en-US" sz="5400" dirty="0">
              <a:latin typeface="Elephant" panose="02020904090505020303" pitchFamily="18" charset="0"/>
            </a:endParaRPr>
          </a:p>
        </p:txBody>
      </p:sp>
    </p:spTree>
    <p:extLst>
      <p:ext uri="{BB962C8B-B14F-4D97-AF65-F5344CB8AC3E}">
        <p14:creationId xmlns:p14="http://schemas.microsoft.com/office/powerpoint/2010/main" val="1152716878"/>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5613400" y="3263900"/>
            <a:ext cx="7112000" cy="5842000"/>
          </a:xfrm>
          <a:prstGeom prst="rect">
            <a:avLst/>
          </a:prstGeom>
          <a:solidFill>
            <a:schemeClr val="bg1"/>
          </a:solidFill>
          <a:ln w="38100">
            <a:solidFill>
              <a:schemeClr val="tx1"/>
            </a:solidFill>
          </a:ln>
          <a:effectLst>
            <a:outerShdw blurRad="152400" dist="76199" dir="2700000" algn="ctr" rotWithShape="0">
              <a:schemeClr val="bg2">
                <a:alpha val="74998"/>
              </a:schemeClr>
            </a:outerShdw>
          </a:effectLst>
          <a:extLst/>
        </p:spPr>
        <p:txBody>
          <a:bodyPr lIns="0" tIns="0" rIns="0" bIns="0"/>
          <a:lstStyle/>
          <a:p>
            <a:pPr marL="723900" indent="-723900" algn="l">
              <a:spcBef>
                <a:spcPts val="1200"/>
              </a:spcBef>
              <a:buClr>
                <a:srgbClr val="FFFF66"/>
              </a:buClr>
              <a:buSzPct val="125000"/>
              <a:buFont typeface="Zapf Dingbats" charset="0"/>
              <a:buChar char="✦"/>
            </a:pPr>
            <a:r>
              <a:rPr lang="en-US" sz="3700" dirty="0">
                <a:solidFill>
                  <a:schemeClr val="tx1"/>
                </a:solidFill>
                <a:latin typeface="Georgia" panose="02040502050405020303" pitchFamily="18" charset="0"/>
                <a:ea typeface="ＭＳ Ｐゴシック" charset="0"/>
                <a:cs typeface="Hoefler Text" charset="0"/>
                <a:sym typeface="Hoefler Text" charset="0"/>
              </a:rPr>
              <a:t>We will not believe more than we know, and we will not live higher than our beliefs. </a:t>
            </a:r>
          </a:p>
          <a:p>
            <a:pPr marL="723900" indent="-723900" algn="l">
              <a:spcBef>
                <a:spcPts val="1200"/>
              </a:spcBef>
              <a:buClr>
                <a:srgbClr val="FFFF66"/>
              </a:buClr>
              <a:buSzPct val="125000"/>
              <a:buFont typeface="Zapf Dingbats" charset="0"/>
              <a:buChar char="✦"/>
            </a:pPr>
            <a:r>
              <a:rPr lang="en-US" sz="3700" dirty="0">
                <a:solidFill>
                  <a:schemeClr val="tx1"/>
                </a:solidFill>
                <a:latin typeface="Georgia" panose="02040502050405020303" pitchFamily="18" charset="0"/>
                <a:ea typeface="ＭＳ Ｐゴシック" charset="0"/>
                <a:cs typeface="Hoefler Text" charset="0"/>
                <a:sym typeface="Hoefler Text" charset="0"/>
              </a:rPr>
              <a:t>The many fronts of Christian compromise in this generation can be directly traced to biblical illiteracy in the pews and the absence of biblical preaching and teaching in our homes and churches.</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795"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9999">
            <a:off x="-7938" y="3589338"/>
            <a:ext cx="5459413"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7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030288"/>
            <a:ext cx="96631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37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337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057400"/>
            <a:ext cx="12890500" cy="7454900"/>
          </a:xfrm>
          <a:prstGeom prst="rect">
            <a:avLst/>
          </a:prstGeom>
          <a:noFill/>
          <a:ln>
            <a:noFill/>
          </a:ln>
          <a:effectLst>
            <a:outerShdw blurRad="177800" dist="406399" dir="5400000" algn="ctr" rotWithShape="0">
              <a:schemeClr val="bg2">
                <a:alpha val="67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4818" name="Rectangle 2"/>
          <p:cNvSpPr>
            <a:spLocks/>
          </p:cNvSpPr>
          <p:nvPr/>
        </p:nvSpPr>
        <p:spPr bwMode="auto">
          <a:xfrm>
            <a:off x="101600" y="2371725"/>
            <a:ext cx="11950700" cy="65913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r>
              <a:rPr lang="en-US" sz="3500" b="1" dirty="0">
                <a:solidFill>
                  <a:srgbClr val="FFFF00"/>
                </a:solidFill>
                <a:latin typeface="Elephant" panose="02020904090505020303" pitchFamily="18" charset="0"/>
                <a:ea typeface="ＭＳ Ｐゴシック" charset="0"/>
                <a:cs typeface="Helvetica" charset="0"/>
                <a:sym typeface="Helvetica" charset="0"/>
              </a:rPr>
              <a:t>2 Timothy 4:1–5 </a:t>
            </a:r>
            <a:r>
              <a:rPr lang="en-US" sz="4100" baseline="32000" dirty="0" smtClean="0">
                <a:solidFill>
                  <a:schemeClr val="tx1"/>
                </a:solidFill>
                <a:latin typeface="Georgia" panose="02040502050405020303" pitchFamily="18" charset="0"/>
                <a:ea typeface="ＭＳ Ｐゴシック" charset="0"/>
                <a:cs typeface="Helvetica" charset="0"/>
                <a:sym typeface="Helvetica" charset="0"/>
              </a:rPr>
              <a:t>“</a:t>
            </a:r>
            <a:r>
              <a:rPr lang="en-US" sz="3500" dirty="0" smtClean="0">
                <a:solidFill>
                  <a:schemeClr val="tx1"/>
                </a:solidFill>
                <a:latin typeface="Georgia" panose="02040502050405020303" pitchFamily="18" charset="0"/>
                <a:ea typeface="ＭＳ Ｐゴシック" charset="0"/>
                <a:cs typeface="Helvetica" charset="0"/>
                <a:sym typeface="Helvetica" charset="0"/>
              </a:rPr>
              <a:t>I </a:t>
            </a:r>
            <a:r>
              <a:rPr lang="en-US" sz="3500" dirty="0">
                <a:solidFill>
                  <a:schemeClr val="tx1"/>
                </a:solidFill>
                <a:latin typeface="Georgia" panose="02040502050405020303" pitchFamily="18" charset="0"/>
                <a:ea typeface="ＭＳ Ｐゴシック" charset="0"/>
                <a:cs typeface="Helvetica" charset="0"/>
                <a:sym typeface="Helvetica" charset="0"/>
              </a:rPr>
              <a:t>charge </a:t>
            </a:r>
            <a:r>
              <a:rPr lang="en-US" sz="3500" i="1" dirty="0">
                <a:solidFill>
                  <a:schemeClr val="tx1"/>
                </a:solidFill>
                <a:latin typeface="Georgia" panose="02040502050405020303" pitchFamily="18" charset="0"/>
                <a:ea typeface="ＭＳ Ｐゴシック" charset="0"/>
                <a:cs typeface="Helvetica" charset="0"/>
                <a:sym typeface="Helvetica" charset="0"/>
              </a:rPr>
              <a:t>you</a:t>
            </a:r>
            <a:r>
              <a:rPr lang="en-US" sz="3500" dirty="0">
                <a:solidFill>
                  <a:schemeClr val="tx1"/>
                </a:solidFill>
                <a:latin typeface="Georgia" panose="02040502050405020303" pitchFamily="18" charset="0"/>
                <a:ea typeface="ＭＳ Ｐゴシック" charset="0"/>
                <a:cs typeface="Helvetica" charset="0"/>
                <a:sym typeface="Helvetica" charset="0"/>
              </a:rPr>
              <a:t> therefore before God and the Lord Jesus Christ, who will judge the living and the dead at His appearing and His kingdom: </a:t>
            </a:r>
            <a:r>
              <a:rPr lang="en-US" sz="3500" baseline="32000" dirty="0">
                <a:solidFill>
                  <a:schemeClr val="tx1"/>
                </a:solidFill>
                <a:latin typeface="Georgia" panose="02040502050405020303" pitchFamily="18" charset="0"/>
                <a:ea typeface="ＭＳ Ｐゴシック" charset="0"/>
                <a:cs typeface="Helvetica" charset="0"/>
                <a:sym typeface="Helvetica" charset="0"/>
              </a:rPr>
              <a:t>2</a:t>
            </a:r>
            <a:r>
              <a:rPr lang="en-US" sz="3500" dirty="0">
                <a:solidFill>
                  <a:schemeClr val="tx1"/>
                </a:solidFill>
                <a:latin typeface="Georgia" panose="02040502050405020303" pitchFamily="18" charset="0"/>
                <a:ea typeface="ＭＳ Ｐゴシック" charset="0"/>
                <a:cs typeface="Helvetica" charset="0"/>
                <a:sym typeface="Helvetica" charset="0"/>
              </a:rPr>
              <a:t> Preach the word! Be ready in season </a:t>
            </a:r>
            <a:r>
              <a:rPr lang="en-US" sz="3500" i="1" dirty="0">
                <a:solidFill>
                  <a:schemeClr val="tx1"/>
                </a:solidFill>
                <a:latin typeface="Georgia" panose="02040502050405020303" pitchFamily="18" charset="0"/>
                <a:ea typeface="ＭＳ Ｐゴシック" charset="0"/>
                <a:cs typeface="Helvetica" charset="0"/>
                <a:sym typeface="Helvetica" charset="0"/>
              </a:rPr>
              <a:t>and</a:t>
            </a:r>
            <a:r>
              <a:rPr lang="en-US" sz="3500" dirty="0">
                <a:solidFill>
                  <a:schemeClr val="tx1"/>
                </a:solidFill>
                <a:latin typeface="Georgia" panose="02040502050405020303" pitchFamily="18" charset="0"/>
                <a:ea typeface="ＭＳ Ｐゴシック" charset="0"/>
                <a:cs typeface="Helvetica" charset="0"/>
                <a:sym typeface="Helvetica" charset="0"/>
              </a:rPr>
              <a:t> out of season. Convince, rebuke, exhort, with all longsuffering and teaching. </a:t>
            </a:r>
            <a:r>
              <a:rPr lang="en-US" sz="3500" baseline="32000" dirty="0">
                <a:solidFill>
                  <a:schemeClr val="tx1"/>
                </a:solidFill>
                <a:latin typeface="Georgia" panose="02040502050405020303" pitchFamily="18" charset="0"/>
                <a:ea typeface="ＭＳ Ｐゴシック" charset="0"/>
                <a:cs typeface="Helvetica" charset="0"/>
                <a:sym typeface="Helvetica" charset="0"/>
              </a:rPr>
              <a:t>3</a:t>
            </a:r>
            <a:r>
              <a:rPr lang="en-US" sz="3500" dirty="0">
                <a:solidFill>
                  <a:schemeClr val="tx1"/>
                </a:solidFill>
                <a:latin typeface="Georgia" panose="02040502050405020303" pitchFamily="18" charset="0"/>
                <a:ea typeface="ＭＳ Ｐゴシック" charset="0"/>
                <a:cs typeface="Helvetica" charset="0"/>
                <a:sym typeface="Helvetica" charset="0"/>
              </a:rPr>
              <a:t> For the time will come when they will not endure sound doctrine, but according to their own desires, </a:t>
            </a:r>
            <a:r>
              <a:rPr lang="en-US" sz="3500" i="1" dirty="0">
                <a:solidFill>
                  <a:schemeClr val="tx1"/>
                </a:solidFill>
                <a:latin typeface="Georgia" panose="02040502050405020303" pitchFamily="18" charset="0"/>
                <a:ea typeface="ＭＳ Ｐゴシック" charset="0"/>
                <a:cs typeface="Helvetica" charset="0"/>
                <a:sym typeface="Helvetica" charset="0"/>
              </a:rPr>
              <a:t>because</a:t>
            </a:r>
            <a:r>
              <a:rPr lang="en-US" sz="3500" dirty="0">
                <a:solidFill>
                  <a:schemeClr val="tx1"/>
                </a:solidFill>
                <a:latin typeface="Georgia" panose="02040502050405020303" pitchFamily="18" charset="0"/>
                <a:ea typeface="ＭＳ Ｐゴシック" charset="0"/>
                <a:cs typeface="Helvetica" charset="0"/>
                <a:sym typeface="Helvetica" charset="0"/>
              </a:rPr>
              <a:t> they have itching ears, they will heap up for themselves teachers; </a:t>
            </a:r>
            <a:r>
              <a:rPr lang="en-US" sz="3500" baseline="32000" dirty="0">
                <a:solidFill>
                  <a:schemeClr val="tx1"/>
                </a:solidFill>
                <a:latin typeface="Georgia" panose="02040502050405020303" pitchFamily="18" charset="0"/>
                <a:ea typeface="ＭＳ Ｐゴシック" charset="0"/>
                <a:cs typeface="Helvetica" charset="0"/>
                <a:sym typeface="Helvetica" charset="0"/>
              </a:rPr>
              <a:t>4</a:t>
            </a:r>
            <a:r>
              <a:rPr lang="en-US" sz="3500" dirty="0">
                <a:solidFill>
                  <a:schemeClr val="tx1"/>
                </a:solidFill>
                <a:latin typeface="Georgia" panose="02040502050405020303" pitchFamily="18" charset="0"/>
                <a:ea typeface="ＭＳ Ｐゴシック" charset="0"/>
                <a:cs typeface="Helvetica" charset="0"/>
                <a:sym typeface="Helvetica" charset="0"/>
              </a:rPr>
              <a:t> and they will turn </a:t>
            </a:r>
            <a:r>
              <a:rPr lang="en-US" sz="3500" i="1" dirty="0">
                <a:solidFill>
                  <a:schemeClr val="tx1"/>
                </a:solidFill>
                <a:latin typeface="Georgia" panose="02040502050405020303" pitchFamily="18" charset="0"/>
                <a:ea typeface="ＭＳ Ｐゴシック" charset="0"/>
                <a:cs typeface="Helvetica" charset="0"/>
                <a:sym typeface="Helvetica" charset="0"/>
              </a:rPr>
              <a:t>their</a:t>
            </a:r>
            <a:r>
              <a:rPr lang="en-US" sz="3500" dirty="0">
                <a:solidFill>
                  <a:schemeClr val="tx1"/>
                </a:solidFill>
                <a:latin typeface="Georgia" panose="02040502050405020303" pitchFamily="18" charset="0"/>
                <a:ea typeface="ＭＳ Ｐゴシック" charset="0"/>
                <a:cs typeface="Helvetica" charset="0"/>
                <a:sym typeface="Helvetica" charset="0"/>
              </a:rPr>
              <a:t> ears away from the truth, and be turned aside to fables. </a:t>
            </a:r>
            <a:r>
              <a:rPr lang="en-US" sz="3500" baseline="32000" dirty="0">
                <a:solidFill>
                  <a:schemeClr val="tx1"/>
                </a:solidFill>
                <a:latin typeface="Georgia" panose="02040502050405020303" pitchFamily="18" charset="0"/>
                <a:ea typeface="ＭＳ Ｐゴシック" charset="0"/>
                <a:cs typeface="Helvetica" charset="0"/>
                <a:sym typeface="Helvetica" charset="0"/>
              </a:rPr>
              <a:t>5</a:t>
            </a:r>
            <a:r>
              <a:rPr lang="en-US" sz="3500" dirty="0">
                <a:solidFill>
                  <a:schemeClr val="tx1"/>
                </a:solidFill>
                <a:latin typeface="Georgia" panose="02040502050405020303" pitchFamily="18" charset="0"/>
                <a:ea typeface="ＭＳ Ｐゴシック" charset="0"/>
                <a:cs typeface="Helvetica" charset="0"/>
                <a:sym typeface="Helvetica" charset="0"/>
              </a:rPr>
              <a:t> But you be watchful in all things, endure afflictions, do the work of an evangelist, fulfill your ministry</a:t>
            </a:r>
            <a:r>
              <a:rPr lang="en-US" sz="3500" dirty="0" smtClean="0">
                <a:solidFill>
                  <a:schemeClr val="tx1"/>
                </a:solidFill>
                <a:latin typeface="Georgia" panose="02040502050405020303" pitchFamily="18" charset="0"/>
                <a:ea typeface="ＭＳ Ｐゴシック" charset="0"/>
                <a:cs typeface="Helvetica" charset="0"/>
                <a:sym typeface="Helvetica" charset="0"/>
              </a:rPr>
              <a:t>.”</a:t>
            </a:r>
            <a:endParaRPr lang="en-US" sz="3500" dirty="0">
              <a:solidFill>
                <a:schemeClr val="tx1"/>
              </a:solidFill>
              <a:latin typeface="Georgia" panose="02040502050405020303" pitchFamily="18" charset="0"/>
              <a:ea typeface="ＭＳ Ｐゴシック" charset="0"/>
              <a:cs typeface="Helvetica" charset="0"/>
              <a:sym typeface="Helvetica" charset="0"/>
            </a:endParaRPr>
          </a:p>
        </p:txBody>
      </p:sp>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7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914400"/>
            <a:ext cx="96631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1000" fill="hold"/>
                                        <p:tgtEl>
                                          <p:spTgt spid="3481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481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481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48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19999">
            <a:off x="-1998597" y="3745328"/>
            <a:ext cx="6907212" cy="4602163"/>
          </a:xfrm>
          <a:prstGeom prst="rect">
            <a:avLst/>
          </a:prstGeom>
          <a:noFill/>
          <a:ln>
            <a:noFill/>
          </a:ln>
          <a:effectLst>
            <a:outerShdw blurRad="1397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5842" name="Rectangle 2"/>
          <p:cNvSpPr>
            <a:spLocks/>
          </p:cNvSpPr>
          <p:nvPr/>
        </p:nvSpPr>
        <p:spPr bwMode="auto">
          <a:xfrm>
            <a:off x="3606800" y="2362200"/>
            <a:ext cx="8991600" cy="7086600"/>
          </a:xfrm>
          <a:prstGeom prst="rect">
            <a:avLst/>
          </a:prstGeom>
          <a:solidFill>
            <a:schemeClr val="bg1"/>
          </a:solidFill>
          <a:ln>
            <a:solidFill>
              <a:srgbClr val="FFC000"/>
            </a:solidFill>
          </a:ln>
          <a:effectLst>
            <a:outerShdw blurRad="152400" dist="76199" dir="2700000" algn="ctr" rotWithShape="0">
              <a:schemeClr val="bg2">
                <a:alpha val="74998"/>
              </a:schemeClr>
            </a:outerShdw>
          </a:effectLst>
          <a:extLst/>
        </p:spPr>
        <p:txBody>
          <a:bodyPr lIns="0" tIns="0" rIns="0" bIns="0"/>
          <a:lstStyle/>
          <a:p>
            <a:pPr marL="723900" indent="-723900" algn="l">
              <a:spcBef>
                <a:spcPts val="1200"/>
              </a:spcBef>
              <a:buClr>
                <a:srgbClr val="FFFF66"/>
              </a:buClr>
              <a:buSzPct val="125000"/>
              <a:buFont typeface="Zapf Dingbats" charset="0"/>
              <a:buChar char="✦"/>
            </a:pPr>
            <a:r>
              <a:rPr lang="en-US" sz="4800" dirty="0">
                <a:solidFill>
                  <a:schemeClr val="tx1"/>
                </a:solidFill>
                <a:latin typeface="Elephant" panose="02020904090505020303" pitchFamily="18" charset="0"/>
                <a:ea typeface="ＭＳ Ｐゴシック" charset="0"/>
                <a:cs typeface="Hoefler Text" charset="0"/>
                <a:sym typeface="Hoefler Text" charset="0"/>
              </a:rPr>
              <a:t>The Home </a:t>
            </a:r>
            <a:r>
              <a:rPr lang="en-US" sz="4800" dirty="0">
                <a:solidFill>
                  <a:schemeClr val="tx1"/>
                </a:solidFill>
                <a:latin typeface="Georgia" panose="02040502050405020303" pitchFamily="18" charset="0"/>
                <a:ea typeface="ＭＳ Ｐゴシック" charset="0"/>
                <a:cs typeface="Hoefler Text" charset="0"/>
                <a:sym typeface="Hoefler Text" charset="0"/>
              </a:rPr>
              <a:t>–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Deuteronomy </a:t>
            </a:r>
            <a:r>
              <a:rPr lang="en-US" sz="4800" dirty="0">
                <a:solidFill>
                  <a:srgbClr val="FFFF00"/>
                </a:solidFill>
                <a:latin typeface="Georgia" panose="02040502050405020303" pitchFamily="18" charset="0"/>
                <a:ea typeface="ＭＳ Ｐゴシック" charset="0"/>
                <a:cs typeface="Hoefler Text" charset="0"/>
                <a:sym typeface="Hoefler Text" charset="0"/>
              </a:rPr>
              <a:t>6:7-9; 2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Timothy </a:t>
            </a:r>
            <a:r>
              <a:rPr lang="en-US" sz="4800" dirty="0">
                <a:solidFill>
                  <a:srgbClr val="FFFF00"/>
                </a:solidFill>
                <a:latin typeface="Georgia" panose="02040502050405020303" pitchFamily="18" charset="0"/>
                <a:ea typeface="ＭＳ Ｐゴシック" charset="0"/>
                <a:cs typeface="Hoefler Text" charset="0"/>
                <a:sym typeface="Hoefler Text" charset="0"/>
              </a:rPr>
              <a:t>1:5; 3:14,15;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Ephesians </a:t>
            </a:r>
            <a:r>
              <a:rPr lang="en-US" sz="4800" dirty="0">
                <a:solidFill>
                  <a:srgbClr val="FFFF00"/>
                </a:solidFill>
                <a:latin typeface="Georgia" panose="02040502050405020303" pitchFamily="18" charset="0"/>
                <a:ea typeface="ＭＳ Ｐゴシック" charset="0"/>
                <a:cs typeface="Hoefler Text" charset="0"/>
                <a:sym typeface="Hoefler Text" charset="0"/>
              </a:rPr>
              <a:t>6:1-</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4</a:t>
            </a:r>
          </a:p>
          <a:p>
            <a:pPr marL="723900" indent="-723900" algn="l">
              <a:spcBef>
                <a:spcPts val="1200"/>
              </a:spcBef>
              <a:buClr>
                <a:srgbClr val="FFFF66"/>
              </a:buClr>
              <a:buSzPct val="125000"/>
              <a:buFont typeface="Zapf Dingbats" charset="0"/>
              <a:buChar char="✦"/>
            </a:pPr>
            <a:r>
              <a:rPr lang="en-US" sz="4800" b="1" dirty="0" smtClean="0">
                <a:solidFill>
                  <a:schemeClr val="tx1"/>
                </a:solidFill>
                <a:latin typeface="Elephant" panose="02020904090505020303" pitchFamily="18" charset="0"/>
                <a:ea typeface="ＭＳ Ｐゴシック" charset="0"/>
                <a:cs typeface="Hoefler Text" charset="0"/>
                <a:sym typeface="Hoefler Text" charset="0"/>
              </a:rPr>
              <a:t>The </a:t>
            </a:r>
            <a:r>
              <a:rPr lang="en-US" sz="4800" b="1" dirty="0">
                <a:solidFill>
                  <a:schemeClr val="tx1"/>
                </a:solidFill>
                <a:latin typeface="Elephant" panose="02020904090505020303" pitchFamily="18" charset="0"/>
                <a:ea typeface="ＭＳ Ｐゴシック" charset="0"/>
                <a:cs typeface="Hoefler Text" charset="0"/>
                <a:sym typeface="Hoefler Text" charset="0"/>
              </a:rPr>
              <a:t>Pulpit </a:t>
            </a:r>
            <a:r>
              <a:rPr lang="en-US" sz="4800" dirty="0">
                <a:solidFill>
                  <a:schemeClr val="tx1"/>
                </a:solidFill>
                <a:latin typeface="Georgia" panose="02040502050405020303" pitchFamily="18" charset="0"/>
                <a:ea typeface="ＭＳ Ｐゴシック" charset="0"/>
                <a:cs typeface="Hoefler Text" charset="0"/>
                <a:sym typeface="Hoefler Text" charset="0"/>
              </a:rPr>
              <a:t>– </a:t>
            </a:r>
            <a:r>
              <a:rPr lang="en-US" sz="4800" dirty="0">
                <a:solidFill>
                  <a:srgbClr val="FFFF00"/>
                </a:solidFill>
                <a:latin typeface="Georgia" panose="02040502050405020303" pitchFamily="18" charset="0"/>
                <a:ea typeface="ＭＳ Ｐゴシック" charset="0"/>
                <a:cs typeface="Hoefler Text" charset="0"/>
                <a:sym typeface="Hoefler Text" charset="0"/>
              </a:rPr>
              <a:t>Jonah 3:2;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  Acts </a:t>
            </a:r>
            <a:r>
              <a:rPr lang="en-US" sz="4800" dirty="0">
                <a:solidFill>
                  <a:srgbClr val="FFFF00"/>
                </a:solidFill>
                <a:latin typeface="Georgia" panose="02040502050405020303" pitchFamily="18" charset="0"/>
                <a:ea typeface="ＭＳ Ｐゴシック" charset="0"/>
                <a:cs typeface="Hoefler Text" charset="0"/>
                <a:sym typeface="Hoefler Text" charset="0"/>
              </a:rPr>
              <a:t>17:1-3; 2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Timothy </a:t>
            </a:r>
            <a:r>
              <a:rPr lang="en-US" sz="4800" dirty="0">
                <a:solidFill>
                  <a:srgbClr val="FFFF00"/>
                </a:solidFill>
                <a:latin typeface="Georgia" panose="02040502050405020303" pitchFamily="18" charset="0"/>
                <a:ea typeface="ＭＳ Ｐゴシック" charset="0"/>
                <a:cs typeface="Hoefler Text" charset="0"/>
                <a:sym typeface="Hoefler Text" charset="0"/>
              </a:rPr>
              <a:t>4:2-5;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                 1 Peter </a:t>
            </a:r>
            <a:r>
              <a:rPr lang="en-US" sz="4800" dirty="0">
                <a:solidFill>
                  <a:srgbClr val="FFFF00"/>
                </a:solidFill>
                <a:latin typeface="Georgia" panose="02040502050405020303" pitchFamily="18" charset="0"/>
                <a:ea typeface="ＭＳ Ｐゴシック" charset="0"/>
                <a:cs typeface="Hoefler Text" charset="0"/>
                <a:sym typeface="Hoefler Text" charset="0"/>
              </a:rPr>
              <a:t>4:11</a:t>
            </a:r>
          </a:p>
          <a:p>
            <a:pPr marL="723900" indent="-723900" algn="l">
              <a:spcBef>
                <a:spcPts val="1200"/>
              </a:spcBef>
              <a:buClr>
                <a:srgbClr val="FFFF66"/>
              </a:buClr>
              <a:buSzPct val="125000"/>
              <a:buFont typeface="Zapf Dingbats" charset="0"/>
              <a:buChar char="✦"/>
            </a:pPr>
            <a:r>
              <a:rPr lang="en-US" sz="4800" b="1" dirty="0">
                <a:solidFill>
                  <a:schemeClr val="tx1"/>
                </a:solidFill>
                <a:latin typeface="Elephant" panose="02020904090505020303" pitchFamily="18" charset="0"/>
                <a:ea typeface="ＭＳ Ｐゴシック" charset="0"/>
                <a:cs typeface="Hoefler Text" charset="0"/>
                <a:sym typeface="Hoefler Text" charset="0"/>
              </a:rPr>
              <a:t>Sectarianism</a:t>
            </a:r>
            <a:r>
              <a:rPr lang="en-US" sz="4800" dirty="0">
                <a:solidFill>
                  <a:schemeClr val="tx1"/>
                </a:solidFill>
                <a:latin typeface="Georgia" panose="02040502050405020303" pitchFamily="18" charset="0"/>
                <a:ea typeface="ＭＳ Ｐゴシック" charset="0"/>
                <a:cs typeface="Hoefler Text" charset="0"/>
                <a:sym typeface="Hoefler Text" charset="0"/>
              </a:rPr>
              <a:t> –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Matthew </a:t>
            </a:r>
            <a:r>
              <a:rPr lang="en-US" sz="4800" dirty="0">
                <a:solidFill>
                  <a:srgbClr val="FFFF00"/>
                </a:solidFill>
                <a:latin typeface="Georgia" panose="02040502050405020303" pitchFamily="18" charset="0"/>
                <a:ea typeface="ＭＳ Ｐゴシック" charset="0"/>
                <a:cs typeface="Hoefler Text" charset="0"/>
                <a:sym typeface="Hoefler Text" charset="0"/>
              </a:rPr>
              <a:t>15:7-9; 2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Timothy </a:t>
            </a:r>
            <a:r>
              <a:rPr lang="en-US" sz="4800" dirty="0">
                <a:solidFill>
                  <a:srgbClr val="FFFF00"/>
                </a:solidFill>
                <a:latin typeface="Georgia" panose="02040502050405020303" pitchFamily="18" charset="0"/>
                <a:ea typeface="ＭＳ Ｐゴシック" charset="0"/>
                <a:cs typeface="Hoefler Text" charset="0"/>
                <a:sym typeface="Hoefler Text" charset="0"/>
              </a:rPr>
              <a:t>4:3,4;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Galatians </a:t>
            </a:r>
            <a:r>
              <a:rPr lang="en-US" sz="4800" dirty="0">
                <a:solidFill>
                  <a:srgbClr val="FFFF00"/>
                </a:solidFill>
                <a:latin typeface="Georgia" panose="02040502050405020303" pitchFamily="18" charset="0"/>
                <a:ea typeface="ＭＳ Ｐゴシック" charset="0"/>
                <a:cs typeface="Hoefler Text" charset="0"/>
                <a:sym typeface="Hoefler Text" charset="0"/>
              </a:rPr>
              <a:t>1:6-9; John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17:20,21</a:t>
            </a:r>
          </a:p>
        </p:txBody>
      </p:sp>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TextBox 1"/>
          <p:cNvSpPr txBox="1"/>
          <p:nvPr/>
        </p:nvSpPr>
        <p:spPr>
          <a:xfrm>
            <a:off x="863600" y="1030288"/>
            <a:ext cx="11125200" cy="923330"/>
          </a:xfrm>
          <a:prstGeom prst="rect">
            <a:avLst/>
          </a:prstGeom>
          <a:solidFill>
            <a:srgbClr val="FFC000"/>
          </a:solidFill>
          <a:ln>
            <a:solidFill>
              <a:schemeClr val="bg1"/>
            </a:solidFill>
          </a:ln>
        </p:spPr>
        <p:txBody>
          <a:bodyPr wrap="square" rtlCol="0">
            <a:spAutoFit/>
          </a:bodyPr>
          <a:lstStyle/>
          <a:p>
            <a:r>
              <a:rPr lang="en-US" sz="5400" cap="small" dirty="0" smtClean="0">
                <a:solidFill>
                  <a:schemeClr val="bg1"/>
                </a:solidFill>
                <a:latin typeface="Elephant" panose="02020904090505020303" pitchFamily="18" charset="0"/>
              </a:rPr>
              <a:t>The Bible Is Lost In…</a:t>
            </a:r>
            <a:endParaRPr lang="en-US" sz="5400" cap="small" dirty="0">
              <a:solidFill>
                <a:schemeClr val="bg1"/>
              </a:solidFill>
              <a:latin typeface="Elephant" panose="020209040905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anim calcmode="lin" valueType="num">
                                      <p:cBhvr>
                                        <p:cTn id="7" dur="1000" fill="hold"/>
                                        <p:tgtEl>
                                          <p:spTgt spid="3584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584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584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584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anim calcmode="lin" valueType="num">
                                      <p:cBhvr>
                                        <p:cTn id="15" dur="1000" fill="hold"/>
                                        <p:tgtEl>
                                          <p:spTgt spid="3584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584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5842">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19999">
            <a:off x="-1998597" y="3745328"/>
            <a:ext cx="6907212" cy="4602163"/>
          </a:xfrm>
          <a:prstGeom prst="rect">
            <a:avLst/>
          </a:prstGeom>
          <a:noFill/>
          <a:ln>
            <a:noFill/>
          </a:ln>
          <a:effectLst>
            <a:outerShdw blurRad="1397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5842" name="Rectangle 2"/>
          <p:cNvSpPr>
            <a:spLocks/>
          </p:cNvSpPr>
          <p:nvPr/>
        </p:nvSpPr>
        <p:spPr bwMode="auto">
          <a:xfrm>
            <a:off x="3606800" y="2362200"/>
            <a:ext cx="8991600" cy="7086600"/>
          </a:xfrm>
          <a:prstGeom prst="rect">
            <a:avLst/>
          </a:prstGeom>
          <a:solidFill>
            <a:schemeClr val="bg1"/>
          </a:solidFill>
          <a:ln>
            <a:solidFill>
              <a:srgbClr val="FFC000"/>
            </a:solidFill>
          </a:ln>
          <a:effectLst>
            <a:outerShdw blurRad="152400" dist="76199" dir="2700000" algn="ctr" rotWithShape="0">
              <a:schemeClr val="bg2">
                <a:alpha val="74998"/>
              </a:schemeClr>
            </a:outerShdw>
          </a:effectLst>
          <a:extLst/>
        </p:spPr>
        <p:txBody>
          <a:bodyPr lIns="0" tIns="0" rIns="0" bIns="0"/>
          <a:lstStyle/>
          <a:p>
            <a:pPr marL="723900" indent="-723900" algn="l">
              <a:spcBef>
                <a:spcPts val="1200"/>
              </a:spcBef>
              <a:buClr>
                <a:srgbClr val="FFFF66"/>
              </a:buClr>
              <a:buSzPct val="125000"/>
              <a:buFont typeface="Zapf Dingbats" charset="0"/>
              <a:buChar char="✦"/>
            </a:pPr>
            <a:r>
              <a:rPr lang="en-US" sz="4800" b="1" dirty="0">
                <a:solidFill>
                  <a:schemeClr val="tx1"/>
                </a:solidFill>
                <a:latin typeface="Elephant" panose="02020904090505020303" pitchFamily="18" charset="0"/>
                <a:ea typeface="ＭＳ Ｐゴシック" charset="0"/>
                <a:cs typeface="Hoefler Text" charset="0"/>
                <a:sym typeface="Hoefler Text" charset="0"/>
              </a:rPr>
              <a:t>Emotionalism</a:t>
            </a:r>
            <a:r>
              <a:rPr lang="en-US" sz="4800" dirty="0">
                <a:solidFill>
                  <a:schemeClr val="tx1"/>
                </a:solidFill>
                <a:latin typeface="Elephant" panose="02020904090505020303" pitchFamily="18" charset="0"/>
                <a:ea typeface="ＭＳ Ｐゴシック" charset="0"/>
                <a:cs typeface="Hoefler Text" charset="0"/>
                <a:sym typeface="Hoefler Text" charset="0"/>
              </a:rPr>
              <a:t> – </a:t>
            </a:r>
            <a:r>
              <a:rPr lang="en-US" sz="4800" dirty="0">
                <a:solidFill>
                  <a:srgbClr val="FFFF00"/>
                </a:solidFill>
                <a:latin typeface="Georgia" panose="02040502050405020303" pitchFamily="18" charset="0"/>
                <a:ea typeface="ＭＳ Ｐゴシック" charset="0"/>
                <a:cs typeface="Hoefler Text" charset="0"/>
                <a:sym typeface="Hoefler Text" charset="0"/>
              </a:rPr>
              <a:t>John 6:44,45; Titus 2:11,12;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Galatians </a:t>
            </a:r>
            <a:r>
              <a:rPr lang="en-US" sz="4800" dirty="0">
                <a:solidFill>
                  <a:srgbClr val="FFFF00"/>
                </a:solidFill>
                <a:latin typeface="Georgia" panose="02040502050405020303" pitchFamily="18" charset="0"/>
                <a:ea typeface="ＭＳ Ｐゴシック" charset="0"/>
                <a:cs typeface="Hoefler Text" charset="0"/>
                <a:sym typeface="Hoefler Text" charset="0"/>
              </a:rPr>
              <a:t>5:22-24</a:t>
            </a:r>
          </a:p>
          <a:p>
            <a:pPr marL="723900" indent="-723900" algn="l">
              <a:spcBef>
                <a:spcPts val="1200"/>
              </a:spcBef>
              <a:buClr>
                <a:srgbClr val="FFFF66"/>
              </a:buClr>
              <a:buSzPct val="125000"/>
              <a:buFont typeface="Zapf Dingbats" charset="0"/>
              <a:buChar char="✦"/>
            </a:pPr>
            <a:r>
              <a:rPr lang="en-US" sz="4800" b="1" dirty="0">
                <a:solidFill>
                  <a:schemeClr val="tx1"/>
                </a:solidFill>
                <a:latin typeface="Elephant" panose="02020904090505020303" pitchFamily="18" charset="0"/>
                <a:ea typeface="ＭＳ Ｐゴシック" charset="0"/>
                <a:cs typeface="Hoefler Text" charset="0"/>
                <a:sym typeface="Hoefler Text" charset="0"/>
              </a:rPr>
              <a:t>Sensationalism</a:t>
            </a:r>
            <a:r>
              <a:rPr lang="en-US" sz="4800" dirty="0">
                <a:solidFill>
                  <a:schemeClr val="tx1"/>
                </a:solidFill>
                <a:latin typeface="Elephant" panose="02020904090505020303" pitchFamily="18" charset="0"/>
                <a:ea typeface="ＭＳ Ｐゴシック" charset="0"/>
                <a:cs typeface="Hoefler Text" charset="0"/>
                <a:sym typeface="Hoefler Text" charset="0"/>
              </a:rPr>
              <a:t> – </a:t>
            </a:r>
            <a:r>
              <a:rPr lang="en-US" sz="4800" dirty="0">
                <a:solidFill>
                  <a:srgbClr val="FFFF00"/>
                </a:solidFill>
                <a:latin typeface="Georgia" panose="02040502050405020303" pitchFamily="18" charset="0"/>
                <a:ea typeface="ＭＳ Ｐゴシック" charset="0"/>
                <a:cs typeface="Hoefler Text" charset="0"/>
                <a:sym typeface="Hoefler Text" charset="0"/>
              </a:rPr>
              <a:t>Acts 8:9;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           1 Corinthians </a:t>
            </a:r>
            <a:r>
              <a:rPr lang="en-US" sz="4800" dirty="0">
                <a:solidFill>
                  <a:srgbClr val="FFFF00"/>
                </a:solidFill>
                <a:latin typeface="Georgia" panose="02040502050405020303" pitchFamily="18" charset="0"/>
                <a:ea typeface="ＭＳ Ｐゴシック" charset="0"/>
                <a:cs typeface="Hoefler Text" charset="0"/>
                <a:sym typeface="Hoefler Text" charset="0"/>
              </a:rPr>
              <a:t>1:18-23; 2:1-5</a:t>
            </a:r>
          </a:p>
          <a:p>
            <a:pPr marL="723900" indent="-723900" algn="l">
              <a:spcBef>
                <a:spcPts val="1200"/>
              </a:spcBef>
              <a:buClr>
                <a:srgbClr val="FFFF66"/>
              </a:buClr>
              <a:buSzPct val="125000"/>
              <a:buFont typeface="Zapf Dingbats" charset="0"/>
              <a:buChar char="✦"/>
            </a:pPr>
            <a:r>
              <a:rPr lang="en-US" sz="4800" b="1" dirty="0">
                <a:solidFill>
                  <a:schemeClr val="tx1"/>
                </a:solidFill>
                <a:latin typeface="Elephant" panose="02020904090505020303" pitchFamily="18" charset="0"/>
                <a:ea typeface="ＭＳ Ｐゴシック" charset="0"/>
                <a:cs typeface="Hoefler Text" charset="0"/>
                <a:sym typeface="Hoefler Text" charset="0"/>
              </a:rPr>
              <a:t>Unconcern –</a:t>
            </a:r>
            <a:r>
              <a:rPr lang="en-US" sz="4800" dirty="0">
                <a:solidFill>
                  <a:schemeClr val="tx1"/>
                </a:solidFill>
                <a:latin typeface="Elephant" panose="02020904090505020303" pitchFamily="18" charset="0"/>
                <a:ea typeface="ＭＳ Ｐゴシック" charset="0"/>
                <a:cs typeface="Hoefler Text" charset="0"/>
                <a:sym typeface="Hoefler Text" charset="0"/>
              </a:rPr>
              <a:t>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Matthew 6:12; 24:12; </a:t>
            </a:r>
            <a:r>
              <a:rPr lang="en-US" sz="4800" dirty="0">
                <a:solidFill>
                  <a:srgbClr val="FFFF00"/>
                </a:solidFill>
                <a:latin typeface="Georgia" panose="02040502050405020303" pitchFamily="18" charset="0"/>
                <a:ea typeface="ＭＳ Ｐゴシック" charset="0"/>
                <a:cs typeface="Hoefler Text" charset="0"/>
                <a:sym typeface="Hoefler Text" charset="0"/>
              </a:rPr>
              <a:t>1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Corinthians </a:t>
            </a:r>
            <a:r>
              <a:rPr lang="en-US" sz="4800" dirty="0">
                <a:solidFill>
                  <a:srgbClr val="FFFF00"/>
                </a:solidFill>
                <a:latin typeface="Georgia" panose="02040502050405020303" pitchFamily="18" charset="0"/>
                <a:ea typeface="ＭＳ Ｐゴシック" charset="0"/>
                <a:cs typeface="Hoefler Text" charset="0"/>
                <a:sym typeface="Hoefler Text" charset="0"/>
              </a:rPr>
              <a:t>16:22; Mark 8:36-38</a:t>
            </a:r>
          </a:p>
        </p:txBody>
      </p:sp>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TextBox 1"/>
          <p:cNvSpPr txBox="1"/>
          <p:nvPr/>
        </p:nvSpPr>
        <p:spPr>
          <a:xfrm>
            <a:off x="863600" y="1030288"/>
            <a:ext cx="11125200" cy="923330"/>
          </a:xfrm>
          <a:prstGeom prst="rect">
            <a:avLst/>
          </a:prstGeom>
          <a:solidFill>
            <a:srgbClr val="FFC000"/>
          </a:solidFill>
          <a:ln>
            <a:solidFill>
              <a:schemeClr val="bg1"/>
            </a:solidFill>
          </a:ln>
        </p:spPr>
        <p:txBody>
          <a:bodyPr wrap="square" rtlCol="0">
            <a:spAutoFit/>
          </a:bodyPr>
          <a:lstStyle/>
          <a:p>
            <a:r>
              <a:rPr lang="en-US" sz="5400" cap="small" dirty="0" smtClean="0">
                <a:solidFill>
                  <a:schemeClr val="bg1"/>
                </a:solidFill>
                <a:latin typeface="Elephant" panose="02020904090505020303" pitchFamily="18" charset="0"/>
              </a:rPr>
              <a:t>The Bible Is Lost In…</a:t>
            </a:r>
            <a:endParaRPr lang="en-US" sz="5400" cap="small" dirty="0">
              <a:solidFill>
                <a:schemeClr val="bg1"/>
              </a:solidFill>
              <a:latin typeface="Elephant" panose="02020904090505020303" pitchFamily="18" charset="0"/>
            </a:endParaRPr>
          </a:p>
        </p:txBody>
      </p:sp>
    </p:spTree>
    <p:extLst>
      <p:ext uri="{BB962C8B-B14F-4D97-AF65-F5344CB8AC3E}">
        <p14:creationId xmlns:p14="http://schemas.microsoft.com/office/powerpoint/2010/main" val="1095269196"/>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anim calcmode="lin" valueType="num">
                                      <p:cBhvr>
                                        <p:cTn id="7" dur="1000" fill="hold"/>
                                        <p:tgtEl>
                                          <p:spTgt spid="3584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584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584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584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anim calcmode="lin" valueType="num">
                                      <p:cBhvr>
                                        <p:cTn id="15" dur="1000" fill="hold"/>
                                        <p:tgtEl>
                                          <p:spTgt spid="3584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584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5842">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6311900" y="9080500"/>
            <a:ext cx="384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American Typewriter" charset="0"/>
                <a:ea typeface="ＭＳ Ｐゴシック" charset="0"/>
              </a:defRPr>
            </a:lvl1pPr>
            <a:lvl2pPr algn="l">
              <a:defRPr sz="1200">
                <a:solidFill>
                  <a:schemeClr val="tx1"/>
                </a:solidFill>
                <a:latin typeface="American Typewriter" charset="0"/>
                <a:ea typeface="ＭＳ Ｐゴシック" charset="0"/>
              </a:defRPr>
            </a:lvl2pPr>
            <a:lvl3pPr algn="l">
              <a:defRPr sz="1200">
                <a:solidFill>
                  <a:schemeClr val="tx1"/>
                </a:solidFill>
                <a:latin typeface="American Typewriter" charset="0"/>
                <a:ea typeface="ＭＳ Ｐゴシック" charset="0"/>
              </a:defRPr>
            </a:lvl3pPr>
            <a:lvl4pPr algn="l">
              <a:defRPr sz="1200">
                <a:solidFill>
                  <a:schemeClr val="tx1"/>
                </a:solidFill>
                <a:latin typeface="American Typewriter" charset="0"/>
                <a:ea typeface="ＭＳ Ｐゴシック" charset="0"/>
              </a:defRPr>
            </a:lvl4pPr>
            <a:lvl5pPr algn="l">
              <a:defRPr sz="1200">
                <a:solidFill>
                  <a:schemeClr val="tx1"/>
                </a:solidFill>
                <a:latin typeface="American Typewriter" charset="0"/>
                <a:ea typeface="ＭＳ Ｐゴシック" charset="0"/>
              </a:defRPr>
            </a:lvl5pPr>
            <a:lvl6pPr fontAlgn="base">
              <a:spcBef>
                <a:spcPct val="0"/>
              </a:spcBef>
              <a:spcAft>
                <a:spcPct val="0"/>
              </a:spcAft>
              <a:defRPr sz="1200">
                <a:solidFill>
                  <a:schemeClr val="tx1"/>
                </a:solidFill>
                <a:latin typeface="American Typewriter" charset="0"/>
                <a:ea typeface="ＭＳ Ｐゴシック" charset="0"/>
              </a:defRPr>
            </a:lvl6pPr>
            <a:lvl7pPr fontAlgn="base">
              <a:spcBef>
                <a:spcPct val="0"/>
              </a:spcBef>
              <a:spcAft>
                <a:spcPct val="0"/>
              </a:spcAft>
              <a:defRPr sz="1200">
                <a:solidFill>
                  <a:schemeClr val="tx1"/>
                </a:solidFill>
                <a:latin typeface="American Typewriter" charset="0"/>
                <a:ea typeface="ＭＳ Ｐゴシック" charset="0"/>
              </a:defRPr>
            </a:lvl7pPr>
            <a:lvl8pPr fontAlgn="base">
              <a:spcBef>
                <a:spcPct val="0"/>
              </a:spcBef>
              <a:spcAft>
                <a:spcPct val="0"/>
              </a:spcAft>
              <a:defRPr sz="1200">
                <a:solidFill>
                  <a:schemeClr val="tx1"/>
                </a:solidFill>
                <a:latin typeface="American Typewriter" charset="0"/>
                <a:ea typeface="ＭＳ Ｐゴシック" charset="0"/>
              </a:defRPr>
            </a:lvl8pPr>
            <a:lvl9pPr fontAlgn="base">
              <a:spcBef>
                <a:spcPct val="0"/>
              </a:spcBef>
              <a:spcAft>
                <a:spcPct val="0"/>
              </a:spcAft>
              <a:defRPr sz="1200">
                <a:solidFill>
                  <a:schemeClr val="tx1"/>
                </a:solidFill>
                <a:latin typeface="American Typewriter" charset="0"/>
                <a:ea typeface="ＭＳ Ｐゴシック" charset="0"/>
              </a:defRPr>
            </a:lvl9pPr>
          </a:lstStyle>
          <a:p>
            <a:pPr algn="ctr"/>
            <a:fld id="{0F987642-1CE3-D549-9E7E-561789D8F469}" type="slidenum">
              <a:rPr lang="en-US" sz="1800">
                <a:cs typeface="American Typewriter" charset="0"/>
              </a:rPr>
              <a:pPr algn="ctr"/>
              <a:t>2</a:t>
            </a:fld>
            <a:endParaRPr lang="en-US" sz="1800">
              <a:cs typeface="American Typewriter" charset="0"/>
            </a:endParaRPr>
          </a:p>
        </p:txBody>
      </p:sp>
      <p:pic>
        <p:nvPicPr>
          <p:cNvPr id="1536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19999">
            <a:off x="-1998597" y="3745328"/>
            <a:ext cx="6907212" cy="4602163"/>
          </a:xfrm>
          <a:prstGeom prst="rect">
            <a:avLst/>
          </a:prstGeom>
          <a:noFill/>
          <a:ln>
            <a:noFill/>
          </a:ln>
          <a:effectLst>
            <a:outerShdw blurRad="1397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5842" name="Rectangle 2"/>
          <p:cNvSpPr>
            <a:spLocks/>
          </p:cNvSpPr>
          <p:nvPr/>
        </p:nvSpPr>
        <p:spPr bwMode="auto">
          <a:xfrm>
            <a:off x="3606800" y="2362200"/>
            <a:ext cx="8991600" cy="7086600"/>
          </a:xfrm>
          <a:prstGeom prst="rect">
            <a:avLst/>
          </a:prstGeom>
          <a:solidFill>
            <a:schemeClr val="bg1"/>
          </a:solidFill>
          <a:ln>
            <a:solidFill>
              <a:srgbClr val="FFC000"/>
            </a:solidFill>
          </a:ln>
          <a:effectLst>
            <a:outerShdw blurRad="152400" dist="76199" dir="2700000" algn="ctr" rotWithShape="0">
              <a:schemeClr val="bg2">
                <a:alpha val="74998"/>
              </a:schemeClr>
            </a:outerShdw>
          </a:effectLst>
          <a:extLst/>
        </p:spPr>
        <p:txBody>
          <a:bodyPr lIns="0" tIns="0" rIns="0" bIns="0"/>
          <a:lstStyle/>
          <a:p>
            <a:pPr marL="723900" indent="-723900" algn="l">
              <a:spcBef>
                <a:spcPts val="1200"/>
              </a:spcBef>
              <a:buClr>
                <a:srgbClr val="FFFF66"/>
              </a:buClr>
              <a:buSzPct val="125000"/>
              <a:buFont typeface="Zapf Dingbats" charset="0"/>
              <a:buChar char="✦"/>
            </a:pPr>
            <a:r>
              <a:rPr lang="en-US" sz="4800" b="1" dirty="0" smtClean="0">
                <a:solidFill>
                  <a:schemeClr val="tx1"/>
                </a:solidFill>
                <a:latin typeface="Elephant" panose="02020904090505020303" pitchFamily="18" charset="0"/>
                <a:ea typeface="ＭＳ Ｐゴシック" charset="0"/>
                <a:cs typeface="Hoefler Text" charset="0"/>
                <a:sym typeface="Hoefler Text" charset="0"/>
              </a:rPr>
              <a:t>In Our homes—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Ephesians 6:1-4</a:t>
            </a:r>
            <a:endParaRPr lang="en-US" sz="4800" dirty="0">
              <a:solidFill>
                <a:srgbClr val="FFFF00"/>
              </a:solidFill>
              <a:latin typeface="Georgia" panose="02040502050405020303" pitchFamily="18" charset="0"/>
              <a:ea typeface="ＭＳ Ｐゴシック" charset="0"/>
              <a:cs typeface="Hoefler Text" charset="0"/>
              <a:sym typeface="Hoefler Text" charset="0"/>
            </a:endParaRPr>
          </a:p>
          <a:p>
            <a:pPr marL="723900" indent="-723900" algn="l">
              <a:spcBef>
                <a:spcPts val="1200"/>
              </a:spcBef>
              <a:buClr>
                <a:srgbClr val="FFFF66"/>
              </a:buClr>
              <a:buSzPct val="125000"/>
              <a:buFont typeface="Zapf Dingbats" charset="0"/>
              <a:buChar char="✦"/>
            </a:pPr>
            <a:r>
              <a:rPr lang="en-US" sz="4800" b="1" dirty="0" smtClean="0">
                <a:solidFill>
                  <a:schemeClr val="tx1"/>
                </a:solidFill>
                <a:latin typeface="Elephant" panose="02020904090505020303" pitchFamily="18" charset="0"/>
                <a:ea typeface="ＭＳ Ｐゴシック" charset="0"/>
                <a:cs typeface="Hoefler Text" charset="0"/>
                <a:sym typeface="Hoefler Text" charset="0"/>
              </a:rPr>
              <a:t>In our pulpits and churches—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2 Timothy 4:1-4</a:t>
            </a:r>
            <a:endParaRPr lang="en-US" sz="4800" dirty="0">
              <a:solidFill>
                <a:srgbClr val="FFFF00"/>
              </a:solidFill>
              <a:latin typeface="Georgia" panose="02040502050405020303" pitchFamily="18" charset="0"/>
              <a:ea typeface="ＭＳ Ｐゴシック" charset="0"/>
              <a:cs typeface="Hoefler Text" charset="0"/>
              <a:sym typeface="Hoefler Text" charset="0"/>
            </a:endParaRPr>
          </a:p>
          <a:p>
            <a:pPr marL="723900" indent="-723900" algn="l">
              <a:spcBef>
                <a:spcPts val="1200"/>
              </a:spcBef>
              <a:buClr>
                <a:srgbClr val="FFFF66"/>
              </a:buClr>
              <a:buSzPct val="125000"/>
              <a:buFont typeface="Zapf Dingbats" charset="0"/>
              <a:buChar char="✦"/>
            </a:pPr>
            <a:r>
              <a:rPr lang="en-US" sz="4800" b="1" dirty="0" smtClean="0">
                <a:solidFill>
                  <a:schemeClr val="tx1"/>
                </a:solidFill>
                <a:latin typeface="Elephant" panose="02020904090505020303" pitchFamily="18" charset="0"/>
                <a:ea typeface="ＭＳ Ｐゴシック" charset="0"/>
                <a:cs typeface="Hoefler Text" charset="0"/>
                <a:sym typeface="Hoefler Text" charset="0"/>
              </a:rPr>
              <a:t>As Being the ONLY STANDARD—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2 Timothy 3:16,17</a:t>
            </a:r>
            <a:endParaRPr lang="en-US" sz="4800" dirty="0">
              <a:solidFill>
                <a:srgbClr val="FFFF00"/>
              </a:solidFill>
              <a:latin typeface="Georgia" panose="02040502050405020303" pitchFamily="18" charset="0"/>
              <a:ea typeface="ＭＳ Ｐゴシック" charset="0"/>
              <a:cs typeface="Hoefler Text" charset="0"/>
              <a:sym typeface="Hoefler Text" charset="0"/>
            </a:endParaRPr>
          </a:p>
        </p:txBody>
      </p:sp>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TextBox 1"/>
          <p:cNvSpPr txBox="1"/>
          <p:nvPr/>
        </p:nvSpPr>
        <p:spPr>
          <a:xfrm>
            <a:off x="-342900" y="1030288"/>
            <a:ext cx="12573000" cy="923330"/>
          </a:xfrm>
          <a:prstGeom prst="rect">
            <a:avLst/>
          </a:prstGeom>
          <a:solidFill>
            <a:srgbClr val="FFC000"/>
          </a:solidFill>
          <a:ln>
            <a:solidFill>
              <a:schemeClr val="bg1"/>
            </a:solidFill>
          </a:ln>
        </p:spPr>
        <p:txBody>
          <a:bodyPr wrap="square" rtlCol="0">
            <a:spAutoFit/>
          </a:bodyPr>
          <a:lstStyle/>
          <a:p>
            <a:r>
              <a:rPr lang="en-US" sz="5400" cap="small" dirty="0" smtClean="0">
                <a:solidFill>
                  <a:schemeClr val="bg1"/>
                </a:solidFill>
                <a:latin typeface="Elephant" panose="02020904090505020303" pitchFamily="18" charset="0"/>
              </a:rPr>
              <a:t>The Bible Needs To Be Found!</a:t>
            </a:r>
            <a:endParaRPr lang="en-US" sz="5400" cap="small" dirty="0">
              <a:solidFill>
                <a:schemeClr val="bg1"/>
              </a:solidFill>
              <a:latin typeface="Elephant" panose="02020904090505020303" pitchFamily="18" charset="0"/>
            </a:endParaRPr>
          </a:p>
        </p:txBody>
      </p:sp>
    </p:spTree>
    <p:extLst>
      <p:ext uri="{BB962C8B-B14F-4D97-AF65-F5344CB8AC3E}">
        <p14:creationId xmlns:p14="http://schemas.microsoft.com/office/powerpoint/2010/main" val="2122179283"/>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anim calcmode="lin" valueType="num">
                                      <p:cBhvr>
                                        <p:cTn id="7" dur="1000" fill="hold"/>
                                        <p:tgtEl>
                                          <p:spTgt spid="3584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584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584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584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anim calcmode="lin" valueType="num">
                                      <p:cBhvr>
                                        <p:cTn id="15" dur="1000" fill="hold"/>
                                        <p:tgtEl>
                                          <p:spTgt spid="3584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584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5842">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19999">
            <a:off x="-1998597" y="3745328"/>
            <a:ext cx="6907212" cy="4602163"/>
          </a:xfrm>
          <a:prstGeom prst="rect">
            <a:avLst/>
          </a:prstGeom>
          <a:noFill/>
          <a:ln>
            <a:noFill/>
          </a:ln>
          <a:effectLst>
            <a:outerShdw blurRad="1397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5842" name="Rectangle 2"/>
          <p:cNvSpPr>
            <a:spLocks/>
          </p:cNvSpPr>
          <p:nvPr/>
        </p:nvSpPr>
        <p:spPr bwMode="auto">
          <a:xfrm>
            <a:off x="3606800" y="2362200"/>
            <a:ext cx="8991600" cy="7086600"/>
          </a:xfrm>
          <a:prstGeom prst="rect">
            <a:avLst/>
          </a:prstGeom>
          <a:solidFill>
            <a:schemeClr val="bg1"/>
          </a:solidFill>
          <a:ln>
            <a:solidFill>
              <a:srgbClr val="FFC000"/>
            </a:solidFill>
          </a:ln>
          <a:effectLst>
            <a:outerShdw blurRad="152400" dist="76199" dir="2700000" algn="ctr" rotWithShape="0">
              <a:schemeClr val="bg2">
                <a:alpha val="74998"/>
              </a:schemeClr>
            </a:outerShdw>
          </a:effectLst>
          <a:extLst/>
        </p:spPr>
        <p:txBody>
          <a:bodyPr lIns="0" tIns="0" rIns="0" bIns="0"/>
          <a:lstStyle/>
          <a:p>
            <a:pPr marL="723900" indent="-723900" algn="l">
              <a:spcBef>
                <a:spcPts val="1200"/>
              </a:spcBef>
              <a:buClr>
                <a:srgbClr val="FFFF66"/>
              </a:buClr>
              <a:buSzPct val="125000"/>
              <a:buFont typeface="Zapf Dingbats" charset="0"/>
              <a:buChar char="✦"/>
            </a:pPr>
            <a:r>
              <a:rPr lang="en-US" sz="4800" b="1" dirty="0">
                <a:solidFill>
                  <a:schemeClr val="tx1"/>
                </a:solidFill>
                <a:latin typeface="Elephant" panose="02020904090505020303" pitchFamily="18" charset="0"/>
                <a:ea typeface="ＭＳ Ｐゴシック" charset="0"/>
                <a:cs typeface="Hoefler Text" charset="0"/>
                <a:sym typeface="Hoefler Text" charset="0"/>
              </a:rPr>
              <a:t>Molding </a:t>
            </a:r>
            <a:r>
              <a:rPr lang="en-US" sz="4800" b="1" dirty="0" smtClean="0">
                <a:solidFill>
                  <a:schemeClr val="tx1"/>
                </a:solidFill>
                <a:latin typeface="Elephant" panose="02020904090505020303" pitchFamily="18" charset="0"/>
                <a:ea typeface="ＭＳ Ｐゴシック" charset="0"/>
                <a:cs typeface="Hoefler Text" charset="0"/>
                <a:sym typeface="Hoefler Text" charset="0"/>
              </a:rPr>
              <a:t>and </a:t>
            </a:r>
            <a:r>
              <a:rPr lang="en-US" sz="4800" b="1" dirty="0">
                <a:solidFill>
                  <a:schemeClr val="tx1"/>
                </a:solidFill>
                <a:latin typeface="Elephant" panose="02020904090505020303" pitchFamily="18" charset="0"/>
                <a:ea typeface="ＭＳ Ｐゴシック" charset="0"/>
                <a:cs typeface="Hoefler Text" charset="0"/>
                <a:sym typeface="Hoefler Text" charset="0"/>
              </a:rPr>
              <a:t>Controlling Our Thoughts </a:t>
            </a:r>
            <a:r>
              <a:rPr lang="en-US" sz="4800" b="1" dirty="0" smtClean="0">
                <a:solidFill>
                  <a:schemeClr val="tx1"/>
                </a:solidFill>
                <a:latin typeface="Elephant" panose="02020904090505020303" pitchFamily="18" charset="0"/>
                <a:ea typeface="ＭＳ Ｐゴシック" charset="0"/>
                <a:cs typeface="Hoefler Text" charset="0"/>
                <a:sym typeface="Hoefler Text" charset="0"/>
              </a:rPr>
              <a:t>and </a:t>
            </a:r>
            <a:r>
              <a:rPr lang="en-US" sz="4800" b="1" dirty="0">
                <a:solidFill>
                  <a:schemeClr val="tx1"/>
                </a:solidFill>
                <a:latin typeface="Elephant" panose="02020904090505020303" pitchFamily="18" charset="0"/>
                <a:ea typeface="ＭＳ Ｐゴシック" charset="0"/>
                <a:cs typeface="Hoefler Text" charset="0"/>
                <a:sym typeface="Hoefler Text" charset="0"/>
              </a:rPr>
              <a:t>Lives! - </a:t>
            </a:r>
            <a:r>
              <a:rPr lang="en-US" sz="4800" dirty="0">
                <a:solidFill>
                  <a:srgbClr val="FFFF00"/>
                </a:solidFill>
                <a:latin typeface="Georgia" panose="02040502050405020303" pitchFamily="18" charset="0"/>
                <a:ea typeface="ＭＳ Ｐゴシック" charset="0"/>
                <a:cs typeface="Hoefler Text" charset="0"/>
                <a:sym typeface="Hoefler Text" charset="0"/>
              </a:rPr>
              <a:t>2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Corinthians </a:t>
            </a:r>
            <a:r>
              <a:rPr lang="en-US" sz="4800" dirty="0">
                <a:solidFill>
                  <a:srgbClr val="FFFF00"/>
                </a:solidFill>
                <a:latin typeface="Georgia" panose="02040502050405020303" pitchFamily="18" charset="0"/>
                <a:ea typeface="ＭＳ Ｐゴシック" charset="0"/>
                <a:cs typeface="Hoefler Text" charset="0"/>
                <a:sym typeface="Hoefler Text" charset="0"/>
              </a:rPr>
              <a:t>10:3-5</a:t>
            </a:r>
          </a:p>
          <a:p>
            <a:pPr marL="723900" indent="-723900" algn="l">
              <a:spcBef>
                <a:spcPts val="1200"/>
              </a:spcBef>
              <a:buClr>
                <a:srgbClr val="FFFF66"/>
              </a:buClr>
              <a:buSzPct val="125000"/>
              <a:buFont typeface="Zapf Dingbats" charset="0"/>
              <a:buChar char="✦"/>
            </a:pPr>
            <a:r>
              <a:rPr lang="en-US" sz="4800" b="1" dirty="0">
                <a:solidFill>
                  <a:schemeClr val="tx1"/>
                </a:solidFill>
                <a:latin typeface="Elephant" panose="02020904090505020303" pitchFamily="18" charset="0"/>
                <a:ea typeface="ＭＳ Ｐゴシック" charset="0"/>
                <a:cs typeface="Hoefler Text" charset="0"/>
                <a:sym typeface="Hoefler Text" charset="0"/>
              </a:rPr>
              <a:t>Obeying from the heart – </a:t>
            </a:r>
            <a:r>
              <a:rPr lang="en-US" sz="4800" b="1" dirty="0" smtClean="0">
                <a:solidFill>
                  <a:srgbClr val="FFFF00"/>
                </a:solidFill>
                <a:latin typeface="Georgia" panose="02040502050405020303" pitchFamily="18" charset="0"/>
                <a:ea typeface="ＭＳ Ｐゴシック" charset="0"/>
                <a:cs typeface="Hoefler Text" charset="0"/>
                <a:sym typeface="Hoefler Text" charset="0"/>
              </a:rPr>
              <a:t>Romans </a:t>
            </a:r>
            <a:r>
              <a:rPr lang="en-US" sz="4800" b="1" dirty="0">
                <a:solidFill>
                  <a:srgbClr val="FFFF00"/>
                </a:solidFill>
                <a:latin typeface="Georgia" panose="02040502050405020303" pitchFamily="18" charset="0"/>
                <a:ea typeface="ＭＳ Ｐゴシック" charset="0"/>
                <a:cs typeface="Hoefler Text" charset="0"/>
                <a:sym typeface="Hoefler Text" charset="0"/>
              </a:rPr>
              <a:t>6:16-18 </a:t>
            </a:r>
          </a:p>
          <a:p>
            <a:pPr marL="723900" indent="-723900" algn="l">
              <a:spcBef>
                <a:spcPts val="1200"/>
              </a:spcBef>
              <a:buClr>
                <a:srgbClr val="FFFF66"/>
              </a:buClr>
              <a:buSzPct val="125000"/>
              <a:buFont typeface="Zapf Dingbats" charset="0"/>
              <a:buChar char="✦"/>
            </a:pPr>
            <a:r>
              <a:rPr lang="en-US" sz="4800" b="1" dirty="0">
                <a:solidFill>
                  <a:schemeClr val="tx1"/>
                </a:solidFill>
                <a:latin typeface="Elephant" panose="02020904090505020303" pitchFamily="18" charset="0"/>
                <a:ea typeface="ＭＳ Ｐゴシック" charset="0"/>
                <a:cs typeface="Hoefler Text" charset="0"/>
                <a:sym typeface="Hoefler Text" charset="0"/>
              </a:rPr>
              <a:t>As Being Something For Which We Hunger &amp; Thirst – </a:t>
            </a:r>
            <a:r>
              <a:rPr lang="en-US" sz="4800" dirty="0">
                <a:solidFill>
                  <a:srgbClr val="FFFF00"/>
                </a:solidFill>
                <a:latin typeface="Georgia" panose="02040502050405020303" pitchFamily="18" charset="0"/>
                <a:ea typeface="ＭＳ Ｐゴシック" charset="0"/>
                <a:cs typeface="Hoefler Text" charset="0"/>
                <a:sym typeface="Hoefler Text" charset="0"/>
              </a:rPr>
              <a:t>Psalm </a:t>
            </a:r>
            <a:r>
              <a:rPr lang="en-US" sz="4800" dirty="0" smtClean="0">
                <a:solidFill>
                  <a:srgbClr val="FFFF00"/>
                </a:solidFill>
                <a:latin typeface="Georgia" panose="02040502050405020303" pitchFamily="18" charset="0"/>
                <a:ea typeface="ＭＳ Ｐゴシック" charset="0"/>
                <a:cs typeface="Hoefler Text" charset="0"/>
                <a:sym typeface="Hoefler Text" charset="0"/>
              </a:rPr>
              <a:t>119:97-104; Matthew 6:5</a:t>
            </a:r>
            <a:endParaRPr lang="en-US" sz="4800" dirty="0">
              <a:solidFill>
                <a:srgbClr val="FFFF00"/>
              </a:solidFill>
              <a:latin typeface="Georgia" panose="02040502050405020303" pitchFamily="18" charset="0"/>
              <a:ea typeface="ＭＳ Ｐゴシック" charset="0"/>
              <a:cs typeface="Hoefler Text" charset="0"/>
              <a:sym typeface="Hoefler Text" charset="0"/>
            </a:endParaRPr>
          </a:p>
        </p:txBody>
      </p:sp>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TextBox 1"/>
          <p:cNvSpPr txBox="1"/>
          <p:nvPr/>
        </p:nvSpPr>
        <p:spPr>
          <a:xfrm>
            <a:off x="-342900" y="1030288"/>
            <a:ext cx="12573000" cy="923330"/>
          </a:xfrm>
          <a:prstGeom prst="rect">
            <a:avLst/>
          </a:prstGeom>
          <a:solidFill>
            <a:srgbClr val="FFC000"/>
          </a:solidFill>
          <a:ln>
            <a:solidFill>
              <a:schemeClr val="bg1"/>
            </a:solidFill>
          </a:ln>
        </p:spPr>
        <p:txBody>
          <a:bodyPr wrap="square" rtlCol="0">
            <a:spAutoFit/>
          </a:bodyPr>
          <a:lstStyle/>
          <a:p>
            <a:r>
              <a:rPr lang="en-US" sz="5400" cap="small" dirty="0" smtClean="0">
                <a:solidFill>
                  <a:schemeClr val="bg1"/>
                </a:solidFill>
                <a:latin typeface="Elephant" panose="02020904090505020303" pitchFamily="18" charset="0"/>
              </a:rPr>
              <a:t>The Bible Needs To Be Found!</a:t>
            </a:r>
            <a:endParaRPr lang="en-US" sz="5400" cap="small" dirty="0">
              <a:solidFill>
                <a:schemeClr val="bg1"/>
              </a:solidFill>
              <a:latin typeface="Elephant" panose="02020904090505020303" pitchFamily="18" charset="0"/>
            </a:endParaRPr>
          </a:p>
        </p:txBody>
      </p:sp>
    </p:spTree>
    <p:extLst>
      <p:ext uri="{BB962C8B-B14F-4D97-AF65-F5344CB8AC3E}">
        <p14:creationId xmlns:p14="http://schemas.microsoft.com/office/powerpoint/2010/main" val="1062333417"/>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anim calcmode="lin" valueType="num">
                                      <p:cBhvr>
                                        <p:cTn id="7" dur="500" fill="hold"/>
                                        <p:tgtEl>
                                          <p:spTgt spid="3584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584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584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5842">
                                            <p:txEl>
                                              <p:pRg st="2" end="2"/>
                                            </p:txEl>
                                          </p:spTgt>
                                        </p:tgtEl>
                                        <p:attrNameLst>
                                          <p:attrName>style.visibility</p:attrName>
                                        </p:attrNameLst>
                                      </p:cBhvr>
                                      <p:to>
                                        <p:strVal val="visible"/>
                                      </p:to>
                                    </p:set>
                                    <p:anim calcmode="lin" valueType="num">
                                      <p:cBhvr>
                                        <p:cTn id="14" dur="500" fill="hold"/>
                                        <p:tgtEl>
                                          <p:spTgt spid="3584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584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19999">
            <a:off x="-1998597" y="3745328"/>
            <a:ext cx="6907212" cy="4602163"/>
          </a:xfrm>
          <a:prstGeom prst="rect">
            <a:avLst/>
          </a:prstGeom>
          <a:noFill/>
          <a:ln>
            <a:noFill/>
          </a:ln>
          <a:effectLst>
            <a:outerShdw blurRad="1397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5842" name="Rectangle 2"/>
          <p:cNvSpPr>
            <a:spLocks/>
          </p:cNvSpPr>
          <p:nvPr/>
        </p:nvSpPr>
        <p:spPr bwMode="auto">
          <a:xfrm>
            <a:off x="3606800" y="2362200"/>
            <a:ext cx="8991600" cy="7086600"/>
          </a:xfrm>
          <a:prstGeom prst="rect">
            <a:avLst/>
          </a:prstGeom>
          <a:solidFill>
            <a:schemeClr val="bg1"/>
          </a:solidFill>
          <a:ln>
            <a:solidFill>
              <a:srgbClr val="FFC000"/>
            </a:solidFill>
          </a:ln>
          <a:effectLst>
            <a:outerShdw blurRad="152400" dist="76199" dir="2700000" algn="ctr" rotWithShape="0">
              <a:schemeClr val="bg2">
                <a:alpha val="74998"/>
              </a:schemeClr>
            </a:outerShdw>
          </a:effectLst>
          <a:extLst/>
        </p:spPr>
        <p:txBody>
          <a:bodyPr lIns="0" tIns="0" rIns="0" bIns="0"/>
          <a:lstStyle/>
          <a:p>
            <a:pPr marL="723900" indent="-723900" algn="l">
              <a:spcBef>
                <a:spcPts val="1200"/>
              </a:spcBef>
              <a:buClr>
                <a:srgbClr val="FFFF66"/>
              </a:buClr>
              <a:buSzPct val="125000"/>
              <a:buFont typeface="Zapf Dingbats" charset="0"/>
              <a:buChar char="✦"/>
            </a:pPr>
            <a:r>
              <a:rPr lang="en-US" sz="3600" b="1" dirty="0" smtClean="0">
                <a:solidFill>
                  <a:schemeClr val="tx1"/>
                </a:solidFill>
                <a:latin typeface="Book Antiqua" panose="02040602050305030304" pitchFamily="18" charset="0"/>
                <a:ea typeface="ＭＳ Ｐゴシック" charset="0"/>
                <a:cs typeface="Hoefler Text" charset="0"/>
                <a:sym typeface="Hoefler Text" charset="0"/>
              </a:rPr>
              <a:t>Josiah sought the Lord as a young man</a:t>
            </a:r>
            <a:endParaRPr lang="en-US" sz="3600" dirty="0">
              <a:solidFill>
                <a:srgbClr val="FFFF00"/>
              </a:solidFill>
              <a:latin typeface="Book Antiqua" panose="02040602050305030304" pitchFamily="18" charset="0"/>
              <a:ea typeface="ＭＳ Ｐゴシック" charset="0"/>
              <a:cs typeface="Hoefler Text" charset="0"/>
              <a:sym typeface="Hoefler Text" charset="0"/>
            </a:endParaRPr>
          </a:p>
          <a:p>
            <a:pPr marL="723900" indent="-723900" algn="l">
              <a:spcBef>
                <a:spcPts val="1200"/>
              </a:spcBef>
              <a:buClr>
                <a:srgbClr val="FFFF66"/>
              </a:buClr>
              <a:buSzPct val="125000"/>
              <a:buFont typeface="Zapf Dingbats" charset="0"/>
              <a:buChar char="✦"/>
            </a:pPr>
            <a:r>
              <a:rPr lang="en-US" sz="3600" b="1" dirty="0" smtClean="0">
                <a:solidFill>
                  <a:schemeClr val="tx1"/>
                </a:solidFill>
                <a:latin typeface="Book Antiqua" panose="02040602050305030304" pitchFamily="18" charset="0"/>
                <a:ea typeface="ＭＳ Ｐゴシック" charset="0"/>
                <a:cs typeface="Hoefler Text" charset="0"/>
                <a:sym typeface="Hoefler Text" charset="0"/>
              </a:rPr>
              <a:t>When Josiah found the truth he allowed it ti change him—he did not try to change it!!</a:t>
            </a:r>
            <a:endParaRPr lang="en-US" sz="3600" b="1" dirty="0">
              <a:solidFill>
                <a:srgbClr val="FFFF00"/>
              </a:solidFill>
              <a:latin typeface="Book Antiqua" panose="02040602050305030304" pitchFamily="18" charset="0"/>
              <a:ea typeface="ＭＳ Ｐゴシック" charset="0"/>
              <a:cs typeface="Hoefler Text" charset="0"/>
              <a:sym typeface="Hoefler Text" charset="0"/>
            </a:endParaRPr>
          </a:p>
          <a:p>
            <a:pPr marL="723900" indent="-723900" algn="l">
              <a:spcBef>
                <a:spcPts val="1200"/>
              </a:spcBef>
              <a:buClr>
                <a:srgbClr val="FFFF66"/>
              </a:buClr>
              <a:buSzPct val="125000"/>
              <a:buFont typeface="Zapf Dingbats" charset="0"/>
              <a:buChar char="✦"/>
            </a:pPr>
            <a:r>
              <a:rPr lang="en-US" sz="3600" b="1" dirty="0" smtClean="0">
                <a:solidFill>
                  <a:schemeClr val="tx1"/>
                </a:solidFill>
                <a:latin typeface="Book Antiqua" panose="02040602050305030304" pitchFamily="18" charset="0"/>
                <a:ea typeface="ＭＳ Ｐゴシック" charset="0"/>
                <a:cs typeface="Hoefler Text" charset="0"/>
                <a:sym typeface="Hoefler Text" charset="0"/>
              </a:rPr>
              <a:t>Maybe we need to find the word of God!!</a:t>
            </a:r>
          </a:p>
          <a:p>
            <a:pPr marL="723900" indent="-723900" algn="l">
              <a:spcBef>
                <a:spcPts val="1200"/>
              </a:spcBef>
              <a:buClr>
                <a:srgbClr val="FFFF66"/>
              </a:buClr>
              <a:buSzPct val="125000"/>
              <a:buFont typeface="Zapf Dingbats" charset="0"/>
              <a:buChar char="✦"/>
            </a:pPr>
            <a:r>
              <a:rPr lang="en-US" sz="3600" b="1" dirty="0" smtClean="0">
                <a:solidFill>
                  <a:schemeClr val="tx1"/>
                </a:solidFill>
                <a:latin typeface="Book Antiqua" panose="02040602050305030304" pitchFamily="18" charset="0"/>
                <a:ea typeface="ＭＳ Ｐゴシック" charset="0"/>
                <a:cs typeface="Hoefler Text" charset="0"/>
                <a:sym typeface="Hoefler Text" charset="0"/>
              </a:rPr>
              <a:t>Maybe you have found the truth but have not yet acted upon it—don’t wait any longer!!</a:t>
            </a:r>
          </a:p>
          <a:p>
            <a:pPr marL="723900" indent="-723900" algn="l">
              <a:spcBef>
                <a:spcPts val="1200"/>
              </a:spcBef>
              <a:buClr>
                <a:srgbClr val="FFFF66"/>
              </a:buClr>
              <a:buSzPct val="125000"/>
              <a:buFont typeface="Zapf Dingbats" charset="0"/>
              <a:buChar char="✦"/>
            </a:pPr>
            <a:r>
              <a:rPr lang="en-US" sz="3600" b="1" dirty="0" smtClean="0">
                <a:solidFill>
                  <a:schemeClr val="tx1"/>
                </a:solidFill>
                <a:latin typeface="Book Antiqua" panose="02040602050305030304" pitchFamily="18" charset="0"/>
                <a:ea typeface="ＭＳ Ｐゴシック" charset="0"/>
                <a:cs typeface="Hoefler Text" charset="0"/>
                <a:sym typeface="Hoefler Text" charset="0"/>
              </a:rPr>
              <a:t>Are you helping others to find the truth?</a:t>
            </a:r>
            <a:endParaRPr lang="en-US" sz="3600" dirty="0">
              <a:solidFill>
                <a:srgbClr val="FFFF00"/>
              </a:solidFill>
              <a:latin typeface="Book Antiqua" panose="02040602050305030304" pitchFamily="18" charset="0"/>
              <a:ea typeface="ＭＳ Ｐゴシック" charset="0"/>
              <a:cs typeface="Hoefler Text" charset="0"/>
              <a:sym typeface="Hoefler Text" charset="0"/>
            </a:endParaRPr>
          </a:p>
        </p:txBody>
      </p:sp>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TextBox 1"/>
          <p:cNvSpPr txBox="1"/>
          <p:nvPr/>
        </p:nvSpPr>
        <p:spPr>
          <a:xfrm>
            <a:off x="-342900" y="1030288"/>
            <a:ext cx="12573000" cy="923330"/>
          </a:xfrm>
          <a:prstGeom prst="rect">
            <a:avLst/>
          </a:prstGeom>
          <a:solidFill>
            <a:srgbClr val="FFC000"/>
          </a:solidFill>
          <a:ln>
            <a:solidFill>
              <a:schemeClr val="bg1"/>
            </a:solidFill>
          </a:ln>
        </p:spPr>
        <p:txBody>
          <a:bodyPr wrap="square" rtlCol="0">
            <a:spAutoFit/>
          </a:bodyPr>
          <a:lstStyle/>
          <a:p>
            <a:r>
              <a:rPr lang="en-US" sz="5400" cap="small" dirty="0" smtClean="0">
                <a:solidFill>
                  <a:schemeClr val="bg1"/>
                </a:solidFill>
                <a:latin typeface="Elephant" panose="02020904090505020303" pitchFamily="18" charset="0"/>
              </a:rPr>
              <a:t>The Bible Needs To Be Found!</a:t>
            </a:r>
            <a:endParaRPr lang="en-US" sz="5400" cap="small" dirty="0">
              <a:solidFill>
                <a:schemeClr val="bg1"/>
              </a:solidFill>
              <a:latin typeface="Elephant" panose="02020904090505020303" pitchFamily="18" charset="0"/>
            </a:endParaRPr>
          </a:p>
        </p:txBody>
      </p:sp>
    </p:spTree>
    <p:extLst>
      <p:ext uri="{BB962C8B-B14F-4D97-AF65-F5344CB8AC3E}">
        <p14:creationId xmlns:p14="http://schemas.microsoft.com/office/powerpoint/2010/main" val="23959486"/>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anim calcmode="lin" valueType="num">
                                      <p:cBhvr>
                                        <p:cTn id="7" dur="500" fill="hold"/>
                                        <p:tgtEl>
                                          <p:spTgt spid="3584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584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584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5842">
                                            <p:txEl>
                                              <p:pRg st="2" end="2"/>
                                            </p:txEl>
                                          </p:spTgt>
                                        </p:tgtEl>
                                        <p:attrNameLst>
                                          <p:attrName>style.visibility</p:attrName>
                                        </p:attrNameLst>
                                      </p:cBhvr>
                                      <p:to>
                                        <p:strVal val="visible"/>
                                      </p:to>
                                    </p:set>
                                    <p:anim calcmode="lin" valueType="num">
                                      <p:cBhvr>
                                        <p:cTn id="14" dur="500" fill="hold"/>
                                        <p:tgtEl>
                                          <p:spTgt spid="3584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584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584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5842">
                                            <p:txEl>
                                              <p:pRg st="3" end="3"/>
                                            </p:txEl>
                                          </p:spTgt>
                                        </p:tgtEl>
                                        <p:attrNameLst>
                                          <p:attrName>style.visibility</p:attrName>
                                        </p:attrNameLst>
                                      </p:cBhvr>
                                      <p:to>
                                        <p:strVal val="visible"/>
                                      </p:to>
                                    </p:set>
                                    <p:anim calcmode="lin" valueType="num">
                                      <p:cBhvr>
                                        <p:cTn id="21" dur="500" fill="hold"/>
                                        <p:tgtEl>
                                          <p:spTgt spid="3584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584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584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5842">
                                            <p:txEl>
                                              <p:pRg st="4" end="4"/>
                                            </p:txEl>
                                          </p:spTgt>
                                        </p:tgtEl>
                                        <p:attrNameLst>
                                          <p:attrName>style.visibility</p:attrName>
                                        </p:attrNameLst>
                                      </p:cBhvr>
                                      <p:to>
                                        <p:strVal val="visible"/>
                                      </p:to>
                                    </p:set>
                                    <p:anim calcmode="lin" valueType="num">
                                      <p:cBhvr>
                                        <p:cTn id="28" dur="500" fill="hold"/>
                                        <p:tgtEl>
                                          <p:spTgt spid="3584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584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58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311900" y="9080500"/>
            <a:ext cx="384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American Typewriter" charset="0"/>
                <a:ea typeface="ＭＳ Ｐゴシック" charset="0"/>
              </a:defRPr>
            </a:lvl1pPr>
            <a:lvl2pPr algn="l">
              <a:defRPr sz="1200">
                <a:solidFill>
                  <a:schemeClr val="tx1"/>
                </a:solidFill>
                <a:latin typeface="American Typewriter" charset="0"/>
                <a:ea typeface="ＭＳ Ｐゴシック" charset="0"/>
              </a:defRPr>
            </a:lvl2pPr>
            <a:lvl3pPr algn="l">
              <a:defRPr sz="1200">
                <a:solidFill>
                  <a:schemeClr val="tx1"/>
                </a:solidFill>
                <a:latin typeface="American Typewriter" charset="0"/>
                <a:ea typeface="ＭＳ Ｐゴシック" charset="0"/>
              </a:defRPr>
            </a:lvl3pPr>
            <a:lvl4pPr algn="l">
              <a:defRPr sz="1200">
                <a:solidFill>
                  <a:schemeClr val="tx1"/>
                </a:solidFill>
                <a:latin typeface="American Typewriter" charset="0"/>
                <a:ea typeface="ＭＳ Ｐゴシック" charset="0"/>
              </a:defRPr>
            </a:lvl4pPr>
            <a:lvl5pPr algn="l">
              <a:defRPr sz="1200">
                <a:solidFill>
                  <a:schemeClr val="tx1"/>
                </a:solidFill>
                <a:latin typeface="American Typewriter" charset="0"/>
                <a:ea typeface="ＭＳ Ｐゴシック" charset="0"/>
              </a:defRPr>
            </a:lvl5pPr>
            <a:lvl6pPr fontAlgn="base">
              <a:spcBef>
                <a:spcPct val="0"/>
              </a:spcBef>
              <a:spcAft>
                <a:spcPct val="0"/>
              </a:spcAft>
              <a:defRPr sz="1200">
                <a:solidFill>
                  <a:schemeClr val="tx1"/>
                </a:solidFill>
                <a:latin typeface="American Typewriter" charset="0"/>
                <a:ea typeface="ＭＳ Ｐゴシック" charset="0"/>
              </a:defRPr>
            </a:lvl6pPr>
            <a:lvl7pPr fontAlgn="base">
              <a:spcBef>
                <a:spcPct val="0"/>
              </a:spcBef>
              <a:spcAft>
                <a:spcPct val="0"/>
              </a:spcAft>
              <a:defRPr sz="1200">
                <a:solidFill>
                  <a:schemeClr val="tx1"/>
                </a:solidFill>
                <a:latin typeface="American Typewriter" charset="0"/>
                <a:ea typeface="ＭＳ Ｐゴシック" charset="0"/>
              </a:defRPr>
            </a:lvl7pPr>
            <a:lvl8pPr fontAlgn="base">
              <a:spcBef>
                <a:spcPct val="0"/>
              </a:spcBef>
              <a:spcAft>
                <a:spcPct val="0"/>
              </a:spcAft>
              <a:defRPr sz="1200">
                <a:solidFill>
                  <a:schemeClr val="tx1"/>
                </a:solidFill>
                <a:latin typeface="American Typewriter" charset="0"/>
                <a:ea typeface="ＭＳ Ｐゴシック" charset="0"/>
              </a:defRPr>
            </a:lvl8pPr>
            <a:lvl9pPr fontAlgn="base">
              <a:spcBef>
                <a:spcPct val="0"/>
              </a:spcBef>
              <a:spcAft>
                <a:spcPct val="0"/>
              </a:spcAft>
              <a:defRPr sz="1200">
                <a:solidFill>
                  <a:schemeClr val="tx1"/>
                </a:solidFill>
                <a:latin typeface="American Typewriter" charset="0"/>
                <a:ea typeface="ＭＳ Ｐゴシック" charset="0"/>
              </a:defRPr>
            </a:lvl9pPr>
          </a:lstStyle>
          <a:p>
            <a:pPr algn="ctr"/>
            <a:fld id="{69946FFB-5DAF-7F46-BC7D-36B9E749C052}" type="slidenum">
              <a:rPr lang="en-US" sz="1800">
                <a:cs typeface="American Typewriter" charset="0"/>
              </a:rPr>
              <a:pPr algn="ctr"/>
              <a:t>3</a:t>
            </a:fld>
            <a:endParaRPr lang="en-US" sz="1800">
              <a:cs typeface="American Typewriter" charset="0"/>
            </a:endParaRPr>
          </a:p>
        </p:txBody>
      </p:sp>
      <p:pic>
        <p:nvPicPr>
          <p:cNvPr id="1638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6387" name="AutoShape 3"/>
          <p:cNvSpPr>
            <a:spLocks/>
          </p:cNvSpPr>
          <p:nvPr/>
        </p:nvSpPr>
        <p:spPr bwMode="auto">
          <a:xfrm>
            <a:off x="2184400" y="4241800"/>
            <a:ext cx="10274300" cy="3441700"/>
          </a:xfrm>
          <a:custGeom>
            <a:avLst/>
            <a:gdLst/>
            <a:ahLst/>
            <a:cxnLst/>
            <a:rect l="0" t="0" r="r" b="b"/>
            <a:pathLst>
              <a:path w="21600" h="18046">
                <a:moveTo>
                  <a:pt x="12443" y="-3554"/>
                </a:moveTo>
                <a:lnTo>
                  <a:pt x="11635" y="0"/>
                </a:lnTo>
                <a:lnTo>
                  <a:pt x="534" y="0"/>
                </a:lnTo>
                <a:cubicBezTo>
                  <a:pt x="239" y="0"/>
                  <a:pt x="0" y="596"/>
                  <a:pt x="0" y="1332"/>
                </a:cubicBezTo>
                <a:lnTo>
                  <a:pt x="0" y="16714"/>
                </a:lnTo>
                <a:cubicBezTo>
                  <a:pt x="0" y="17450"/>
                  <a:pt x="239" y="18046"/>
                  <a:pt x="534" y="18046"/>
                </a:cubicBezTo>
                <a:lnTo>
                  <a:pt x="21066" y="18046"/>
                </a:lnTo>
                <a:cubicBezTo>
                  <a:pt x="21361" y="18046"/>
                  <a:pt x="21600" y="17450"/>
                  <a:pt x="21600" y="16714"/>
                </a:cubicBezTo>
                <a:lnTo>
                  <a:pt x="21600" y="1332"/>
                </a:lnTo>
                <a:cubicBezTo>
                  <a:pt x="21600" y="596"/>
                  <a:pt x="21361" y="0"/>
                  <a:pt x="21066" y="0"/>
                </a:cubicBezTo>
                <a:lnTo>
                  <a:pt x="13251" y="0"/>
                </a:lnTo>
                <a:lnTo>
                  <a:pt x="12443" y="-3554"/>
                </a:lnTo>
                <a:close/>
                <a:moveTo>
                  <a:pt x="12443" y="-3554"/>
                </a:moveTo>
              </a:path>
            </a:pathLst>
          </a:custGeom>
          <a:gradFill rotWithShape="0">
            <a:gsLst>
              <a:gs pos="0">
                <a:srgbClr val="252169">
                  <a:alpha val="76999"/>
                </a:srgbClr>
              </a:gs>
              <a:gs pos="100000">
                <a:srgbClr val="1B3646">
                  <a:alpha val="70999"/>
                </a:srgbClr>
              </a:gs>
            </a:gsLst>
            <a:lin ang="0" scaled="1"/>
          </a:gradFill>
          <a:ln>
            <a:noFill/>
          </a:ln>
          <a:effectLst>
            <a:outerShdw blurRad="177800" dist="126999" dir="1859984" algn="ctr" rotWithShape="0">
              <a:schemeClr val="bg2">
                <a:alpha val="67999"/>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200" b="1" dirty="0">
                <a:solidFill>
                  <a:srgbClr val="FFFF00"/>
                </a:solidFill>
                <a:latin typeface="Elephant" panose="02020904090505020303" pitchFamily="18" charset="0"/>
                <a:ea typeface="ＭＳ Ｐゴシック" charset="0"/>
                <a:cs typeface="American Typewriter" charset="0"/>
              </a:rPr>
              <a:t>Hosea 4:6 </a:t>
            </a:r>
            <a:r>
              <a:rPr lang="en-US" sz="3200" b="1" dirty="0">
                <a:solidFill>
                  <a:schemeClr val="tx1"/>
                </a:solidFill>
                <a:latin typeface="Georgia" panose="02040502050405020303" pitchFamily="18" charset="0"/>
                <a:ea typeface="ＭＳ Ｐゴシック" charset="0"/>
                <a:cs typeface="American Typewriter" charset="0"/>
              </a:rPr>
              <a:t>	</a:t>
            </a:r>
            <a:r>
              <a:rPr lang="en-US" sz="3200" b="1" dirty="0" smtClean="0">
                <a:solidFill>
                  <a:schemeClr val="tx1"/>
                </a:solidFill>
                <a:latin typeface="Georgia" panose="02040502050405020303" pitchFamily="18" charset="0"/>
                <a:ea typeface="ＭＳ Ｐゴシック" charset="0"/>
                <a:cs typeface="American Typewriter" charset="0"/>
              </a:rPr>
              <a:t>“My </a:t>
            </a:r>
            <a:r>
              <a:rPr lang="en-US" sz="3200" b="1" dirty="0">
                <a:solidFill>
                  <a:schemeClr val="tx1"/>
                </a:solidFill>
                <a:latin typeface="Georgia" panose="02040502050405020303" pitchFamily="18" charset="0"/>
                <a:ea typeface="ＭＳ Ｐゴシック" charset="0"/>
                <a:cs typeface="American Typewriter" charset="0"/>
              </a:rPr>
              <a:t>people are destroyed for lack of knowledge. </a:t>
            </a:r>
            <a:r>
              <a:rPr lang="en-US" sz="3200" b="1" dirty="0" smtClean="0">
                <a:solidFill>
                  <a:schemeClr val="tx1"/>
                </a:solidFill>
                <a:latin typeface="Georgia" panose="02040502050405020303" pitchFamily="18" charset="0"/>
                <a:ea typeface="ＭＳ Ｐゴシック" charset="0"/>
                <a:cs typeface="American Typewriter" charset="0"/>
              </a:rPr>
              <a:t>Because </a:t>
            </a:r>
            <a:r>
              <a:rPr lang="en-US" sz="3200" b="1" dirty="0">
                <a:solidFill>
                  <a:schemeClr val="tx1"/>
                </a:solidFill>
                <a:latin typeface="Georgia" panose="02040502050405020303" pitchFamily="18" charset="0"/>
                <a:ea typeface="ＭＳ Ｐゴシック" charset="0"/>
                <a:cs typeface="American Typewriter" charset="0"/>
              </a:rPr>
              <a:t>you have rejected knowledge, </a:t>
            </a:r>
            <a:r>
              <a:rPr lang="en-US" sz="3200" b="1" dirty="0" smtClean="0">
                <a:solidFill>
                  <a:schemeClr val="tx1"/>
                </a:solidFill>
                <a:latin typeface="Georgia" panose="02040502050405020303" pitchFamily="18" charset="0"/>
                <a:ea typeface="ＭＳ Ｐゴシック" charset="0"/>
                <a:cs typeface="American Typewriter" charset="0"/>
              </a:rPr>
              <a:t>I </a:t>
            </a:r>
            <a:r>
              <a:rPr lang="en-US" sz="3200" b="1" dirty="0">
                <a:solidFill>
                  <a:schemeClr val="tx1"/>
                </a:solidFill>
                <a:latin typeface="Georgia" panose="02040502050405020303" pitchFamily="18" charset="0"/>
                <a:ea typeface="ＭＳ Ｐゴシック" charset="0"/>
                <a:cs typeface="American Typewriter" charset="0"/>
              </a:rPr>
              <a:t>also will reject you from being priest for </a:t>
            </a:r>
            <a:r>
              <a:rPr lang="en-US" sz="3200" b="1" dirty="0" smtClean="0">
                <a:solidFill>
                  <a:schemeClr val="tx1"/>
                </a:solidFill>
                <a:latin typeface="Georgia" panose="02040502050405020303" pitchFamily="18" charset="0"/>
                <a:ea typeface="ＭＳ Ｐゴシック" charset="0"/>
                <a:cs typeface="American Typewriter" charset="0"/>
              </a:rPr>
              <a:t>Me;  Because </a:t>
            </a:r>
            <a:r>
              <a:rPr lang="en-US" sz="3200" b="1" dirty="0">
                <a:solidFill>
                  <a:schemeClr val="tx1"/>
                </a:solidFill>
                <a:latin typeface="Georgia" panose="02040502050405020303" pitchFamily="18" charset="0"/>
                <a:ea typeface="ＭＳ Ｐゴシック" charset="0"/>
                <a:cs typeface="American Typewriter" charset="0"/>
              </a:rPr>
              <a:t>you have forgotten the law of your God, 	I also will forget your children</a:t>
            </a:r>
            <a:r>
              <a:rPr lang="en-US" sz="3200" b="1" dirty="0" smtClean="0">
                <a:solidFill>
                  <a:schemeClr val="tx1"/>
                </a:solidFill>
                <a:latin typeface="Georgia" panose="02040502050405020303" pitchFamily="18" charset="0"/>
                <a:ea typeface="ＭＳ Ｐゴシック" charset="0"/>
                <a:cs typeface="American Typewriter" charset="0"/>
              </a:rPr>
              <a:t>.”</a:t>
            </a:r>
            <a:endParaRPr lang="en-US" sz="3200" b="1" dirty="0">
              <a:solidFill>
                <a:schemeClr val="tx1"/>
              </a:solidFill>
              <a:latin typeface="Georgia" panose="02040502050405020303" pitchFamily="18" charset="0"/>
              <a:ea typeface="ＭＳ Ｐゴシック" charset="0"/>
              <a:cs typeface="American Typewriter"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311900" y="9080500"/>
            <a:ext cx="384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American Typewriter" charset="0"/>
                <a:ea typeface="ＭＳ Ｐゴシック" charset="0"/>
              </a:defRPr>
            </a:lvl1pPr>
            <a:lvl2pPr algn="l">
              <a:defRPr sz="1200">
                <a:solidFill>
                  <a:schemeClr val="tx1"/>
                </a:solidFill>
                <a:latin typeface="American Typewriter" charset="0"/>
                <a:ea typeface="ＭＳ Ｐゴシック" charset="0"/>
              </a:defRPr>
            </a:lvl2pPr>
            <a:lvl3pPr algn="l">
              <a:defRPr sz="1200">
                <a:solidFill>
                  <a:schemeClr val="tx1"/>
                </a:solidFill>
                <a:latin typeface="American Typewriter" charset="0"/>
                <a:ea typeface="ＭＳ Ｐゴシック" charset="0"/>
              </a:defRPr>
            </a:lvl3pPr>
            <a:lvl4pPr algn="l">
              <a:defRPr sz="1200">
                <a:solidFill>
                  <a:schemeClr val="tx1"/>
                </a:solidFill>
                <a:latin typeface="American Typewriter" charset="0"/>
                <a:ea typeface="ＭＳ Ｐゴシック" charset="0"/>
              </a:defRPr>
            </a:lvl4pPr>
            <a:lvl5pPr algn="l">
              <a:defRPr sz="1200">
                <a:solidFill>
                  <a:schemeClr val="tx1"/>
                </a:solidFill>
                <a:latin typeface="American Typewriter" charset="0"/>
                <a:ea typeface="ＭＳ Ｐゴシック" charset="0"/>
              </a:defRPr>
            </a:lvl5pPr>
            <a:lvl6pPr fontAlgn="base">
              <a:spcBef>
                <a:spcPct val="0"/>
              </a:spcBef>
              <a:spcAft>
                <a:spcPct val="0"/>
              </a:spcAft>
              <a:defRPr sz="1200">
                <a:solidFill>
                  <a:schemeClr val="tx1"/>
                </a:solidFill>
                <a:latin typeface="American Typewriter" charset="0"/>
                <a:ea typeface="ＭＳ Ｐゴシック" charset="0"/>
              </a:defRPr>
            </a:lvl6pPr>
            <a:lvl7pPr fontAlgn="base">
              <a:spcBef>
                <a:spcPct val="0"/>
              </a:spcBef>
              <a:spcAft>
                <a:spcPct val="0"/>
              </a:spcAft>
              <a:defRPr sz="1200">
                <a:solidFill>
                  <a:schemeClr val="tx1"/>
                </a:solidFill>
                <a:latin typeface="American Typewriter" charset="0"/>
                <a:ea typeface="ＭＳ Ｐゴシック" charset="0"/>
              </a:defRPr>
            </a:lvl7pPr>
            <a:lvl8pPr fontAlgn="base">
              <a:spcBef>
                <a:spcPct val="0"/>
              </a:spcBef>
              <a:spcAft>
                <a:spcPct val="0"/>
              </a:spcAft>
              <a:defRPr sz="1200">
                <a:solidFill>
                  <a:schemeClr val="tx1"/>
                </a:solidFill>
                <a:latin typeface="American Typewriter" charset="0"/>
                <a:ea typeface="ＭＳ Ｐゴシック" charset="0"/>
              </a:defRPr>
            </a:lvl8pPr>
            <a:lvl9pPr fontAlgn="base">
              <a:spcBef>
                <a:spcPct val="0"/>
              </a:spcBef>
              <a:spcAft>
                <a:spcPct val="0"/>
              </a:spcAft>
              <a:defRPr sz="1200">
                <a:solidFill>
                  <a:schemeClr val="tx1"/>
                </a:solidFill>
                <a:latin typeface="American Typewriter" charset="0"/>
                <a:ea typeface="ＭＳ Ｐゴシック" charset="0"/>
              </a:defRPr>
            </a:lvl9pPr>
          </a:lstStyle>
          <a:p>
            <a:pPr algn="ctr"/>
            <a:fld id="{A2F31276-796D-B24B-B882-117F585C2C86}" type="slidenum">
              <a:rPr lang="en-US" sz="1800">
                <a:cs typeface="American Typewriter" charset="0"/>
              </a:rPr>
              <a:pPr algn="ctr"/>
              <a:t>4</a:t>
            </a:fld>
            <a:endParaRPr lang="en-US" sz="1800">
              <a:cs typeface="American Typewriter" charset="0"/>
            </a:endParaRPr>
          </a:p>
        </p:txBody>
      </p:sp>
      <p:pic>
        <p:nvPicPr>
          <p:cNvPr id="1741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1741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00" y="4660900"/>
            <a:ext cx="24892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17412"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4400" y="6502400"/>
            <a:ext cx="1714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7413" name="Rectangle 5"/>
          <p:cNvSpPr>
            <a:spLocks/>
          </p:cNvSpPr>
          <p:nvPr/>
        </p:nvSpPr>
        <p:spPr bwMode="auto">
          <a:xfrm>
            <a:off x="7861300" y="5022850"/>
            <a:ext cx="5016500" cy="4254500"/>
          </a:xfrm>
          <a:prstGeom prst="rect">
            <a:avLst/>
          </a:prstGeom>
          <a:gradFill rotWithShape="0">
            <a:gsLst>
              <a:gs pos="0">
                <a:srgbClr val="66FF66">
                  <a:alpha val="59000"/>
                </a:srgbClr>
              </a:gs>
              <a:gs pos="100000">
                <a:srgbClr val="408000">
                  <a:alpha val="70000"/>
                </a:srgbClr>
              </a:gs>
            </a:gsLst>
            <a:lin ang="5400000" scaled="1"/>
          </a:gradFill>
          <a:ln w="9525" cap="flat">
            <a:solidFill>
              <a:srgbClr val="000000"/>
            </a:solidFill>
            <a:prstDash val="solid"/>
            <a:miter lim="800000"/>
            <a:headEnd type="none" w="med" len="med"/>
            <a:tailEnd type="none" w="med" len="med"/>
          </a:ln>
          <a:effectLst>
            <a:outerShdw blurRad="63500" dist="101600" dir="2700000" algn="ctr" rotWithShape="0">
              <a:schemeClr val="bg2">
                <a:alpha val="50000"/>
              </a:schemeClr>
            </a:outerShdw>
          </a:effectLst>
        </p:spPr>
        <p:txBody>
          <a:bodyPr lIns="0" tIns="0" rIns="0" bIns="0" anchor="ctr"/>
          <a:lstStyle/>
          <a:p>
            <a:pPr marL="585788" indent="-546100" algn="l">
              <a:spcBef>
                <a:spcPts val="1025"/>
              </a:spcBef>
              <a:buClr>
                <a:srgbClr val="FFFF00"/>
              </a:buClr>
              <a:buSzPct val="100000"/>
              <a:buFont typeface="Monotype Sorts" charset="0"/>
              <a:buChar char="F"/>
            </a:pPr>
            <a:r>
              <a:rPr lang="en-US" sz="3200" dirty="0">
                <a:solidFill>
                  <a:schemeClr val="tx1"/>
                </a:solidFill>
                <a:latin typeface="Book Antiqua" panose="02040602050305030304" pitchFamily="18" charset="0"/>
                <a:ea typeface="ＭＳ Ｐゴシック" charset="0"/>
                <a:cs typeface="Hoefler Text" charset="0"/>
                <a:sym typeface="Hoefler Text" charset="0"/>
              </a:rPr>
              <a:t>8 years old when he began to reign</a:t>
            </a:r>
          </a:p>
          <a:p>
            <a:pPr marL="585788" indent="-546100" algn="l">
              <a:spcBef>
                <a:spcPts val="1025"/>
              </a:spcBef>
              <a:buClr>
                <a:srgbClr val="FFFF00"/>
              </a:buClr>
              <a:buSzPct val="100000"/>
              <a:buFont typeface="Monotype Sorts" charset="0"/>
              <a:buChar char="F"/>
            </a:pPr>
            <a:r>
              <a:rPr lang="en-US" sz="3200" dirty="0">
                <a:solidFill>
                  <a:schemeClr val="tx1"/>
                </a:solidFill>
                <a:latin typeface="Book Antiqua" panose="02040602050305030304" pitchFamily="18" charset="0"/>
                <a:ea typeface="ＭＳ Ｐゴシック" charset="0"/>
                <a:cs typeface="Hoefler Text" charset="0"/>
                <a:sym typeface="Hoefler Text" charset="0"/>
              </a:rPr>
              <a:t>Reigned 31 years in Jerusalem. (641-609 BC)</a:t>
            </a:r>
          </a:p>
          <a:p>
            <a:pPr marL="585788" indent="-546100" algn="l">
              <a:spcBef>
                <a:spcPts val="1025"/>
              </a:spcBef>
              <a:buClr>
                <a:srgbClr val="FFFF00"/>
              </a:buClr>
              <a:buSzPct val="100000"/>
              <a:buFont typeface="Monotype Sorts" charset="0"/>
              <a:buChar char="F"/>
            </a:pPr>
            <a:r>
              <a:rPr lang="en-US" sz="3200" dirty="0">
                <a:solidFill>
                  <a:schemeClr val="tx1"/>
                </a:solidFill>
                <a:latin typeface="Book Antiqua" panose="02040602050305030304" pitchFamily="18" charset="0"/>
                <a:ea typeface="ＭＳ Ｐゴシック" charset="0"/>
                <a:cs typeface="Hoefler Text" charset="0"/>
                <a:sym typeface="Hoefler Text" charset="0"/>
              </a:rPr>
              <a:t>Josiah did what was right in the sight of the Lord – (2 Kings 22:2;       2 </a:t>
            </a:r>
            <a:r>
              <a:rPr lang="en-US" sz="3200" dirty="0" err="1">
                <a:solidFill>
                  <a:schemeClr val="tx1"/>
                </a:solidFill>
                <a:latin typeface="Book Antiqua" panose="02040602050305030304" pitchFamily="18" charset="0"/>
                <a:ea typeface="ＭＳ Ｐゴシック" charset="0"/>
                <a:cs typeface="Hoefler Text" charset="0"/>
                <a:sym typeface="Hoefler Text" charset="0"/>
              </a:rPr>
              <a:t>Chro</a:t>
            </a:r>
            <a:r>
              <a:rPr lang="en-US" sz="3200" dirty="0">
                <a:solidFill>
                  <a:schemeClr val="tx1"/>
                </a:solidFill>
                <a:latin typeface="Book Antiqua" panose="02040602050305030304" pitchFamily="18" charset="0"/>
                <a:ea typeface="ＭＳ Ｐゴシック" charset="0"/>
                <a:cs typeface="Hoefler Text" charset="0"/>
                <a:sym typeface="Hoefler Text" charset="0"/>
              </a:rPr>
              <a:t>. 34:2)</a:t>
            </a:r>
          </a:p>
        </p:txBody>
      </p:sp>
      <p:sp>
        <p:nvSpPr>
          <p:cNvPr id="17414" name="AutoShape 6"/>
          <p:cNvSpPr>
            <a:spLocks/>
          </p:cNvSpPr>
          <p:nvPr/>
        </p:nvSpPr>
        <p:spPr bwMode="auto">
          <a:xfrm>
            <a:off x="1003300" y="1257300"/>
            <a:ext cx="10274300" cy="3073400"/>
          </a:xfrm>
          <a:custGeom>
            <a:avLst/>
            <a:gdLst/>
            <a:ahLst/>
            <a:cxnLst/>
            <a:rect l="0" t="0" r="r" b="b"/>
            <a:pathLst>
              <a:path w="21600" h="16971">
                <a:moveTo>
                  <a:pt x="534" y="0"/>
                </a:moveTo>
                <a:cubicBezTo>
                  <a:pt x="239" y="0"/>
                  <a:pt x="0" y="628"/>
                  <a:pt x="0" y="1403"/>
                </a:cubicBezTo>
                <a:lnTo>
                  <a:pt x="0" y="15569"/>
                </a:lnTo>
                <a:cubicBezTo>
                  <a:pt x="0" y="16343"/>
                  <a:pt x="239" y="16971"/>
                  <a:pt x="534" y="16971"/>
                </a:cubicBezTo>
                <a:lnTo>
                  <a:pt x="6365" y="16971"/>
                </a:lnTo>
                <a:lnTo>
                  <a:pt x="7174" y="21600"/>
                </a:lnTo>
                <a:lnTo>
                  <a:pt x="7982" y="16971"/>
                </a:lnTo>
                <a:lnTo>
                  <a:pt x="21066" y="16971"/>
                </a:lnTo>
                <a:cubicBezTo>
                  <a:pt x="21361" y="16971"/>
                  <a:pt x="21600" y="16343"/>
                  <a:pt x="21600" y="15569"/>
                </a:cubicBezTo>
                <a:lnTo>
                  <a:pt x="21600" y="1403"/>
                </a:lnTo>
                <a:cubicBezTo>
                  <a:pt x="21600" y="628"/>
                  <a:pt x="21361" y="0"/>
                  <a:pt x="21066" y="0"/>
                </a:cubicBezTo>
                <a:lnTo>
                  <a:pt x="534" y="0"/>
                </a:lnTo>
                <a:close/>
                <a:moveTo>
                  <a:pt x="534" y="0"/>
                </a:moveTo>
              </a:path>
            </a:pathLst>
          </a:custGeom>
          <a:gradFill rotWithShape="0">
            <a:gsLst>
              <a:gs pos="0">
                <a:srgbClr val="252169">
                  <a:alpha val="76999"/>
                </a:srgbClr>
              </a:gs>
              <a:gs pos="100000">
                <a:srgbClr val="1B3646">
                  <a:alpha val="70999"/>
                </a:srgbClr>
              </a:gs>
            </a:gsLst>
            <a:lin ang="0" scaled="1"/>
          </a:gradFill>
          <a:ln>
            <a:noFill/>
          </a:ln>
          <a:effectLst>
            <a:outerShdw blurRad="177800" dist="126999" dir="1859984" algn="ctr" rotWithShape="0">
              <a:schemeClr val="bg2">
                <a:alpha val="67999"/>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200" b="1" dirty="0">
                <a:solidFill>
                  <a:srgbClr val="FFFF00"/>
                </a:solidFill>
                <a:latin typeface="Elephant" panose="02020904090505020303" pitchFamily="18" charset="0"/>
                <a:ea typeface="ＭＳ Ｐゴシック" charset="0"/>
                <a:cs typeface="American Typewriter" charset="0"/>
              </a:rPr>
              <a:t>Ezekiel 23:35 </a:t>
            </a:r>
            <a:r>
              <a:rPr lang="ja-JP" altLang="en-US" sz="3200" b="1" dirty="0" smtClean="0">
                <a:solidFill>
                  <a:schemeClr val="tx1"/>
                </a:solidFill>
                <a:latin typeface="Georgia" panose="02040502050405020303" pitchFamily="18" charset="0"/>
                <a:ea typeface="ＭＳ Ｐゴシック" charset="0"/>
                <a:cs typeface="American Typewriter" charset="0"/>
              </a:rPr>
              <a:t>“</a:t>
            </a:r>
            <a:r>
              <a:rPr lang="en-US" sz="3200" b="1" dirty="0">
                <a:solidFill>
                  <a:schemeClr val="tx1"/>
                </a:solidFill>
                <a:latin typeface="Georgia" panose="02040502050405020303" pitchFamily="18" charset="0"/>
                <a:ea typeface="ＭＳ Ｐゴシック" charset="0"/>
                <a:cs typeface="American Typewriter" charset="0"/>
              </a:rPr>
              <a:t>Therefore thus says the Lord God: </a:t>
            </a:r>
            <a:r>
              <a:rPr lang="ja-JP" altLang="en-US" sz="3200" b="1" dirty="0">
                <a:solidFill>
                  <a:schemeClr val="tx1"/>
                </a:solidFill>
                <a:latin typeface="Georgia" panose="02040502050405020303" pitchFamily="18" charset="0"/>
                <a:ea typeface="ＭＳ Ｐゴシック" charset="0"/>
                <a:cs typeface="American Typewriter" charset="0"/>
              </a:rPr>
              <a:t>‘</a:t>
            </a:r>
            <a:r>
              <a:rPr lang="en-US" sz="3200" b="1" dirty="0">
                <a:solidFill>
                  <a:schemeClr val="tx1"/>
                </a:solidFill>
                <a:latin typeface="Georgia" panose="02040502050405020303" pitchFamily="18" charset="0"/>
                <a:ea typeface="ＭＳ Ｐゴシック" charset="0"/>
                <a:cs typeface="American Typewriter" charset="0"/>
              </a:rPr>
              <a:t>Because you have forgotten Me and cast Me behind your back, </a:t>
            </a:r>
            <a:r>
              <a:rPr lang="en-US" sz="3200" b="1" dirty="0" smtClean="0">
                <a:solidFill>
                  <a:schemeClr val="tx1"/>
                </a:solidFill>
                <a:latin typeface="Georgia" panose="02040502050405020303" pitchFamily="18" charset="0"/>
                <a:ea typeface="ＭＳ Ｐゴシック" charset="0"/>
                <a:cs typeface="American Typewriter" charset="0"/>
              </a:rPr>
              <a:t>Therefore </a:t>
            </a:r>
            <a:r>
              <a:rPr lang="en-US" sz="3200" b="1" dirty="0">
                <a:solidFill>
                  <a:schemeClr val="tx1"/>
                </a:solidFill>
                <a:latin typeface="Georgia" panose="02040502050405020303" pitchFamily="18" charset="0"/>
                <a:ea typeface="ＭＳ Ｐゴシック" charset="0"/>
                <a:cs typeface="American Typewriter" charset="0"/>
              </a:rPr>
              <a:t>you shall bear the </a:t>
            </a:r>
            <a:r>
              <a:rPr lang="en-US" sz="3200" b="1" dirty="0" smtClean="0">
                <a:solidFill>
                  <a:schemeClr val="tx1"/>
                </a:solidFill>
                <a:latin typeface="Georgia" panose="02040502050405020303" pitchFamily="18" charset="0"/>
                <a:ea typeface="ＭＳ Ｐゴシック" charset="0"/>
                <a:cs typeface="American Typewriter" charset="0"/>
              </a:rPr>
              <a:t>penalty</a:t>
            </a:r>
            <a:r>
              <a:rPr lang="en-US" sz="3200" b="1" dirty="0">
                <a:solidFill>
                  <a:schemeClr val="tx1"/>
                </a:solidFill>
                <a:latin typeface="Georgia" panose="02040502050405020303" pitchFamily="18" charset="0"/>
                <a:ea typeface="ＭＳ Ｐゴシック" charset="0"/>
                <a:cs typeface="American Typewriter" charset="0"/>
              </a:rPr>
              <a:t> </a:t>
            </a:r>
            <a:r>
              <a:rPr lang="en-US" sz="3200" b="1" dirty="0" smtClean="0">
                <a:solidFill>
                  <a:schemeClr val="tx1"/>
                </a:solidFill>
                <a:latin typeface="Georgia" panose="02040502050405020303" pitchFamily="18" charset="0"/>
                <a:ea typeface="ＭＳ Ｐゴシック" charset="0"/>
                <a:cs typeface="American Typewriter" charset="0"/>
              </a:rPr>
              <a:t>of </a:t>
            </a:r>
            <a:r>
              <a:rPr lang="en-US" sz="3200" b="1" dirty="0">
                <a:solidFill>
                  <a:schemeClr val="tx1"/>
                </a:solidFill>
                <a:latin typeface="Georgia" panose="02040502050405020303" pitchFamily="18" charset="0"/>
                <a:ea typeface="ＭＳ Ｐゴシック" charset="0"/>
                <a:cs typeface="American Typewriter" charset="0"/>
              </a:rPr>
              <a:t>your lewdness and your harlotry.</a:t>
            </a:r>
            <a:r>
              <a:rPr lang="ja-JP" altLang="en-US" sz="3200" b="1" dirty="0">
                <a:solidFill>
                  <a:schemeClr val="tx1"/>
                </a:solidFill>
                <a:latin typeface="Georgia" panose="02040502050405020303" pitchFamily="18" charset="0"/>
                <a:ea typeface="ＭＳ Ｐゴシック" charset="0"/>
                <a:cs typeface="American Typewriter" charset="0"/>
              </a:rPr>
              <a:t>’</a:t>
            </a:r>
            <a:r>
              <a:rPr lang="en-US" sz="3200" b="1" dirty="0">
                <a:solidFill>
                  <a:schemeClr val="tx1"/>
                </a:solidFill>
                <a:latin typeface="Georgia" panose="02040502050405020303" pitchFamily="18" charset="0"/>
                <a:ea typeface="ＭＳ Ｐゴシック" charset="0"/>
                <a:cs typeface="American Typewriter" charset="0"/>
              </a:rPr>
              <a:t> </a:t>
            </a:r>
            <a:r>
              <a:rPr lang="ja-JP" altLang="en-US" sz="3200" b="1" dirty="0">
                <a:solidFill>
                  <a:schemeClr val="tx1"/>
                </a:solidFill>
                <a:latin typeface="Georgia" panose="02040502050405020303" pitchFamily="18" charset="0"/>
                <a:ea typeface="ＭＳ Ｐゴシック" charset="0"/>
                <a:cs typeface="American Typewriter" charset="0"/>
              </a:rPr>
              <a:t>”</a:t>
            </a:r>
            <a:endParaRPr lang="en-US" sz="3200" b="1" dirty="0">
              <a:solidFill>
                <a:schemeClr val="tx1"/>
              </a:solidFill>
              <a:latin typeface="Georgia" panose="02040502050405020303" pitchFamily="18" charset="0"/>
              <a:ea typeface="ＭＳ Ｐゴシック" charset="0"/>
              <a:cs typeface="American Typewriter"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74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nodeType="clickEffect">
                                  <p:stCondLst>
                                    <p:cond delay="0"/>
                                  </p:stCondLst>
                                  <p:childTnLst>
                                    <p:set>
                                      <p:cBhvr>
                                        <p:cTn id="10" dur="1" fill="hold">
                                          <p:stCondLst>
                                            <p:cond delay="499"/>
                                          </p:stCondLst>
                                        </p:cTn>
                                        <p:tgtEl>
                                          <p:spTgt spid="17412"/>
                                        </p:tgtEl>
                                        <p:attrNameLst>
                                          <p:attrName>style.visibility</p:attrName>
                                        </p:attrNameLst>
                                      </p:cBhvr>
                                      <p:to>
                                        <p:strVal val="visible"/>
                                      </p:to>
                                    </p:set>
                                  </p:childTnLst>
                                </p:cTn>
                              </p:par>
                            </p:childTnLst>
                          </p:cTn>
                        </p:par>
                        <p:par>
                          <p:cTn id="11" fill="hold" nodeType="afterGroup">
                            <p:stCondLst>
                              <p:cond delay="500"/>
                            </p:stCondLst>
                            <p:childTnLst>
                              <p:par>
                                <p:cTn id="12" presetID="168" presetClass="entr" presetSubtype="0" fill="hold" nodeType="afterEffect">
                                  <p:stCondLst>
                                    <p:cond delay="0"/>
                                  </p:stCondLst>
                                  <p:childTnLst>
                                    <p:set>
                                      <p:cBhvr>
                                        <p:cTn id="13" dur="1" fill="hold">
                                          <p:stCondLst>
                                            <p:cond delay="499"/>
                                          </p:stCondLst>
                                        </p:cTn>
                                        <p:tgtEl>
                                          <p:spTgt spid="17411"/>
                                        </p:tgtEl>
                                        <p:attrNameLst>
                                          <p:attrName>style.visibility</p:attrName>
                                        </p:attrNameLst>
                                      </p:cBhvr>
                                      <p:to>
                                        <p:strVal val="visible"/>
                                      </p:to>
                                    </p:se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7413">
                                            <p:bg/>
                                          </p:spTgt>
                                        </p:tgtEl>
                                        <p:attrNameLst>
                                          <p:attrName>style.visibility</p:attrName>
                                        </p:attrNameLst>
                                      </p:cBhvr>
                                      <p:to>
                                        <p:strVal val="visible"/>
                                      </p:to>
                                    </p:set>
                                    <p:animEffect transition="in" filter="wipe(left)">
                                      <p:cBhvr>
                                        <p:cTn id="17" dur="500"/>
                                        <p:tgtEl>
                                          <p:spTgt spid="17413">
                                            <p:bg/>
                                          </p:spTgt>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7413">
                                            <p:txEl>
                                              <p:pRg st="0" end="0"/>
                                            </p:txEl>
                                          </p:spTgt>
                                        </p:tgtEl>
                                        <p:attrNameLst>
                                          <p:attrName>style.visibility</p:attrName>
                                        </p:attrNameLst>
                                      </p:cBhvr>
                                      <p:to>
                                        <p:strVal val="visible"/>
                                      </p:to>
                                    </p:set>
                                    <p:animEffect transition="in" filter="wipe(left)">
                                      <p:cBhvr>
                                        <p:cTn id="21" dur="500"/>
                                        <p:tgtEl>
                                          <p:spTgt spid="17413">
                                            <p:txEl>
                                              <p:pRg st="0" end="0"/>
                                            </p:txEl>
                                          </p:spTgt>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7413">
                                            <p:txEl>
                                              <p:pRg st="1" end="1"/>
                                            </p:txEl>
                                          </p:spTgt>
                                        </p:tgtEl>
                                        <p:attrNameLst>
                                          <p:attrName>style.visibility</p:attrName>
                                        </p:attrNameLst>
                                      </p:cBhvr>
                                      <p:to>
                                        <p:strVal val="visible"/>
                                      </p:to>
                                    </p:set>
                                    <p:animEffect transition="in" filter="wipe(left)">
                                      <p:cBhvr>
                                        <p:cTn id="25" dur="500"/>
                                        <p:tgtEl>
                                          <p:spTgt spid="17413">
                                            <p:txEl>
                                              <p:pRg st="1" end="1"/>
                                            </p:txEl>
                                          </p:spTgt>
                                        </p:tgtEl>
                                      </p:cBhvr>
                                    </p:animEffect>
                                  </p:childTnLst>
                                </p:cTn>
                              </p:par>
                            </p:childTnLst>
                          </p:cTn>
                        </p:par>
                        <p:par>
                          <p:cTn id="26" fill="hold" nodeType="afterGroup">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7413">
                                            <p:txEl>
                                              <p:pRg st="2" end="2"/>
                                            </p:txEl>
                                          </p:spTgt>
                                        </p:tgtEl>
                                        <p:attrNameLst>
                                          <p:attrName>style.visibility</p:attrName>
                                        </p:attrNameLst>
                                      </p:cBhvr>
                                      <p:to>
                                        <p:strVal val="visible"/>
                                      </p:to>
                                    </p:set>
                                    <p:animEffect transition="in" filter="wipe(left)">
                                      <p:cBhvr>
                                        <p:cTn id="29" dur="500"/>
                                        <p:tgtEl>
                                          <p:spTgt spid="174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animBg="1" autoUpdateAnimBg="0" advAuto="0"/>
      <p:bldP spid="1741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2813"/>
            <a:ext cx="4216400" cy="75438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0483" name="Rectangle 3"/>
          <p:cNvSpPr>
            <a:spLocks/>
          </p:cNvSpPr>
          <p:nvPr/>
        </p:nvSpPr>
        <p:spPr bwMode="auto">
          <a:xfrm>
            <a:off x="4083050" y="2449513"/>
            <a:ext cx="8496300" cy="7010400"/>
          </a:xfrm>
          <a:prstGeom prst="rect">
            <a:avLst/>
          </a:prstGeom>
          <a:solidFill>
            <a:schemeClr val="bg1"/>
          </a:solidFill>
          <a:ln w="38100">
            <a:solidFill>
              <a:schemeClr val="tx1"/>
            </a:solidFill>
          </a:ln>
          <a:effectLst>
            <a:outerShdw blurRad="152400" dist="76199" dir="2700000" algn="ctr" rotWithShape="0">
              <a:schemeClr val="bg2">
                <a:alpha val="74998"/>
              </a:schemeClr>
            </a:outerShdw>
          </a:effectLst>
          <a:extLst/>
        </p:spPr>
        <p:txBody>
          <a:bodyPr lIns="0" tIns="0" rIns="0" bIns="0"/>
          <a:lstStyle/>
          <a:p>
            <a:pPr marL="723900" indent="-723900" algn="l">
              <a:spcBef>
                <a:spcPts val="1200"/>
              </a:spcBef>
              <a:buClr>
                <a:srgbClr val="FFFF66"/>
              </a:buClr>
              <a:buSzPct val="125000"/>
              <a:buFont typeface="Zapf Dingbats" charset="0"/>
              <a:buChar char="✦"/>
            </a:pPr>
            <a:r>
              <a:rPr lang="en-US" dirty="0">
                <a:solidFill>
                  <a:schemeClr val="tx1"/>
                </a:solidFill>
                <a:latin typeface="Book Antiqua" panose="02040602050305030304" pitchFamily="18" charset="0"/>
                <a:ea typeface="ＭＳ Ｐゴシック" charset="0"/>
                <a:cs typeface="Hoefler Text" charset="0"/>
                <a:sym typeface="Hoefler Text" charset="0"/>
              </a:rPr>
              <a:t>In his 8th year as king, Josiah began to seek the Lord – </a:t>
            </a:r>
            <a:r>
              <a:rPr lang="en-US" dirty="0" smtClean="0">
                <a:solidFill>
                  <a:schemeClr val="tx1"/>
                </a:solidFill>
                <a:latin typeface="Book Antiqua" panose="02040602050305030304" pitchFamily="18" charset="0"/>
                <a:ea typeface="ＭＳ Ｐゴシック" charset="0"/>
                <a:cs typeface="Hoefler Text" charset="0"/>
                <a:sym typeface="Hoefler Text" charset="0"/>
              </a:rPr>
              <a:t>                 </a:t>
            </a:r>
            <a:r>
              <a:rPr lang="en-US" b="1" dirty="0" smtClean="0">
                <a:solidFill>
                  <a:srgbClr val="FFFF00"/>
                </a:solidFill>
                <a:latin typeface="Georgia" panose="02040502050405020303" pitchFamily="18" charset="0"/>
                <a:ea typeface="ＭＳ Ｐゴシック" charset="0"/>
                <a:cs typeface="Hoefler Text" charset="0"/>
                <a:sym typeface="Hoefler Text" charset="0"/>
              </a:rPr>
              <a:t>2 Chronicles </a:t>
            </a:r>
            <a:r>
              <a:rPr lang="en-US" b="1" dirty="0">
                <a:solidFill>
                  <a:srgbClr val="FFFF00"/>
                </a:solidFill>
                <a:latin typeface="Georgia" panose="02040502050405020303" pitchFamily="18" charset="0"/>
                <a:ea typeface="ＭＳ Ｐゴシック" charset="0"/>
                <a:cs typeface="Hoefler Text" charset="0"/>
                <a:sym typeface="Hoefler Text" charset="0"/>
              </a:rPr>
              <a:t>34:</a:t>
            </a:r>
            <a:r>
              <a:rPr lang="en-US" b="1" dirty="0" smtClean="0">
                <a:solidFill>
                  <a:srgbClr val="FFFF00"/>
                </a:solidFill>
                <a:latin typeface="Georgia" panose="02040502050405020303" pitchFamily="18" charset="0"/>
                <a:ea typeface="ＭＳ Ｐゴシック" charset="0"/>
                <a:cs typeface="Hoefler Text" charset="0"/>
                <a:sym typeface="Hoefler Text" charset="0"/>
              </a:rPr>
              <a:t>3</a:t>
            </a:r>
          </a:p>
          <a:p>
            <a:pPr marL="723900" indent="-723900" algn="l">
              <a:spcBef>
                <a:spcPts val="1200"/>
              </a:spcBef>
              <a:buClr>
                <a:srgbClr val="FFFF66"/>
              </a:buClr>
              <a:buSzPct val="125000"/>
              <a:buFont typeface="Zapf Dingbats" charset="0"/>
              <a:buChar char="✦"/>
            </a:pPr>
            <a:r>
              <a:rPr lang="en-US" dirty="0" smtClean="0">
                <a:solidFill>
                  <a:schemeClr val="tx1"/>
                </a:solidFill>
                <a:latin typeface="Book Antiqua" panose="02040602050305030304" pitchFamily="18" charset="0"/>
                <a:ea typeface="ＭＳ Ｐゴシック" charset="0"/>
                <a:cs typeface="Hoefler Text" charset="0"/>
                <a:sym typeface="Hoefler Text" charset="0"/>
              </a:rPr>
              <a:t>In </a:t>
            </a:r>
            <a:r>
              <a:rPr lang="en-US" dirty="0">
                <a:solidFill>
                  <a:schemeClr val="tx1"/>
                </a:solidFill>
                <a:latin typeface="Book Antiqua" panose="02040602050305030304" pitchFamily="18" charset="0"/>
                <a:ea typeface="ＭＳ Ｐゴシック" charset="0"/>
                <a:cs typeface="Hoefler Text" charset="0"/>
                <a:sym typeface="Hoefler Text" charset="0"/>
              </a:rPr>
              <a:t>his 12th year he began to purge Judah </a:t>
            </a:r>
            <a:r>
              <a:rPr lang="en-US" dirty="0" smtClean="0">
                <a:solidFill>
                  <a:schemeClr val="tx1"/>
                </a:solidFill>
                <a:latin typeface="Book Antiqua" panose="02040602050305030304" pitchFamily="18" charset="0"/>
                <a:ea typeface="ＭＳ Ｐゴシック" charset="0"/>
                <a:cs typeface="Hoefler Text" charset="0"/>
                <a:sym typeface="Hoefler Text" charset="0"/>
              </a:rPr>
              <a:t>and </a:t>
            </a:r>
            <a:r>
              <a:rPr lang="en-US" dirty="0">
                <a:solidFill>
                  <a:schemeClr val="tx1"/>
                </a:solidFill>
                <a:latin typeface="Book Antiqua" panose="02040602050305030304" pitchFamily="18" charset="0"/>
                <a:ea typeface="ＭＳ Ｐゴシック" charset="0"/>
                <a:cs typeface="Hoefler Text" charset="0"/>
                <a:sym typeface="Hoefler Text" charset="0"/>
              </a:rPr>
              <a:t>Jerusalem – </a:t>
            </a:r>
            <a:r>
              <a:rPr lang="en-US" dirty="0" smtClean="0">
                <a:solidFill>
                  <a:schemeClr val="tx1"/>
                </a:solidFill>
                <a:latin typeface="Book Antiqua" panose="02040602050305030304" pitchFamily="18" charset="0"/>
                <a:ea typeface="ＭＳ Ｐゴシック" charset="0"/>
                <a:cs typeface="Hoefler Text" charset="0"/>
                <a:sym typeface="Hoefler Text" charset="0"/>
              </a:rPr>
              <a:t>                    </a:t>
            </a:r>
            <a:r>
              <a:rPr lang="en-US" b="1" dirty="0" smtClean="0">
                <a:solidFill>
                  <a:srgbClr val="FFFF00"/>
                </a:solidFill>
                <a:latin typeface="Georgia" panose="02040502050405020303" pitchFamily="18" charset="0"/>
                <a:ea typeface="ＭＳ Ｐゴシック" charset="0"/>
                <a:cs typeface="Hoefler Text" charset="0"/>
                <a:sym typeface="Hoefler Text" charset="0"/>
              </a:rPr>
              <a:t>2 Chronicles </a:t>
            </a:r>
            <a:r>
              <a:rPr lang="en-US" b="1" dirty="0">
                <a:solidFill>
                  <a:srgbClr val="FFFF00"/>
                </a:solidFill>
                <a:latin typeface="Georgia" panose="02040502050405020303" pitchFamily="18" charset="0"/>
                <a:ea typeface="ＭＳ Ｐゴシック" charset="0"/>
                <a:cs typeface="Hoefler Text" charset="0"/>
                <a:sym typeface="Hoefler Text" charset="0"/>
              </a:rPr>
              <a:t>34:3-</a:t>
            </a:r>
            <a:r>
              <a:rPr lang="en-US" b="1" dirty="0" smtClean="0">
                <a:solidFill>
                  <a:srgbClr val="FFFF00"/>
                </a:solidFill>
                <a:latin typeface="Georgia" panose="02040502050405020303" pitchFamily="18" charset="0"/>
                <a:ea typeface="ＭＳ Ｐゴシック" charset="0"/>
                <a:cs typeface="Hoefler Text" charset="0"/>
                <a:sym typeface="Hoefler Text" charset="0"/>
              </a:rPr>
              <a:t>7</a:t>
            </a:r>
          </a:p>
          <a:p>
            <a:pPr marL="723900" indent="-723900" algn="l">
              <a:spcBef>
                <a:spcPts val="1200"/>
              </a:spcBef>
              <a:buClr>
                <a:srgbClr val="FFFF66"/>
              </a:buClr>
              <a:buSzPct val="125000"/>
              <a:buFont typeface="Zapf Dingbats" charset="0"/>
              <a:buChar char="✦"/>
            </a:pPr>
            <a:r>
              <a:rPr lang="en-US" dirty="0" smtClean="0">
                <a:solidFill>
                  <a:schemeClr val="tx1"/>
                </a:solidFill>
                <a:latin typeface="Book Antiqua" panose="02040602050305030304" pitchFamily="18" charset="0"/>
                <a:ea typeface="ＭＳ Ｐゴシック" charset="0"/>
                <a:cs typeface="Hoefler Text" charset="0"/>
                <a:sym typeface="Hoefler Text" charset="0"/>
              </a:rPr>
              <a:t>In </a:t>
            </a:r>
            <a:r>
              <a:rPr lang="en-US" dirty="0">
                <a:solidFill>
                  <a:schemeClr val="tx1"/>
                </a:solidFill>
                <a:latin typeface="Book Antiqua" panose="02040602050305030304" pitchFamily="18" charset="0"/>
                <a:ea typeface="ＭＳ Ｐゴシック" charset="0"/>
                <a:cs typeface="Hoefler Text" charset="0"/>
                <a:sym typeface="Hoefler Text" charset="0"/>
              </a:rPr>
              <a:t>his 18th year, Josiah began the repairs of the house of the Lord. It was during theses repairs that the book of law was found (</a:t>
            </a:r>
            <a:r>
              <a:rPr lang="en-US" sz="3600" b="1" dirty="0">
                <a:solidFill>
                  <a:srgbClr val="FFFF00"/>
                </a:solidFill>
                <a:latin typeface="Georgia" panose="02040502050405020303" pitchFamily="18" charset="0"/>
                <a:ea typeface="ＭＳ Ｐゴシック" charset="0"/>
                <a:cs typeface="Hoefler Text" charset="0"/>
                <a:sym typeface="Hoefler Text" charset="0"/>
              </a:rPr>
              <a:t>2 Kings 22:8-13; 2 </a:t>
            </a:r>
            <a:r>
              <a:rPr lang="en-US" sz="3600" b="1" dirty="0" smtClean="0">
                <a:solidFill>
                  <a:srgbClr val="FFFF00"/>
                </a:solidFill>
                <a:latin typeface="Georgia" panose="02040502050405020303" pitchFamily="18" charset="0"/>
                <a:ea typeface="ＭＳ Ｐゴシック" charset="0"/>
                <a:cs typeface="Hoefler Text" charset="0"/>
                <a:sym typeface="Hoefler Text" charset="0"/>
              </a:rPr>
              <a:t>Chronicles </a:t>
            </a:r>
            <a:r>
              <a:rPr lang="en-US" sz="3600" b="1" dirty="0">
                <a:solidFill>
                  <a:srgbClr val="FFFF00"/>
                </a:solidFill>
                <a:latin typeface="Georgia" panose="02040502050405020303" pitchFamily="18" charset="0"/>
                <a:ea typeface="ＭＳ Ｐゴシック" charset="0"/>
                <a:cs typeface="Hoefler Text" charset="0"/>
                <a:sym typeface="Hoefler Text" charset="0"/>
              </a:rPr>
              <a:t>34:8,14</a:t>
            </a:r>
            <a:r>
              <a:rPr lang="en-US" dirty="0">
                <a:solidFill>
                  <a:schemeClr val="tx1"/>
                </a:solidFill>
                <a:latin typeface="Book Antiqua" panose="02040602050305030304" pitchFamily="18" charset="0"/>
                <a:ea typeface="ＭＳ Ｐゴシック" charset="0"/>
                <a:cs typeface="Hoefler Text" charset="0"/>
                <a:sym typeface="Hoefler Text" charset="0"/>
              </a:rPr>
              <a:t>).</a:t>
            </a:r>
          </a:p>
        </p:txBody>
      </p:sp>
      <p:sp>
        <p:nvSpPr>
          <p:cNvPr id="2" name="TextBox 1"/>
          <p:cNvSpPr txBox="1"/>
          <p:nvPr/>
        </p:nvSpPr>
        <p:spPr>
          <a:xfrm>
            <a:off x="4673600" y="1074817"/>
            <a:ext cx="7315200" cy="1107996"/>
          </a:xfrm>
          <a:prstGeom prst="rect">
            <a:avLst/>
          </a:prstGeom>
          <a:solidFill>
            <a:schemeClr val="bg1"/>
          </a:solidFill>
          <a:ln w="28575">
            <a:solidFill>
              <a:srgbClr val="FFFF00"/>
            </a:solidFill>
          </a:ln>
        </p:spPr>
        <p:txBody>
          <a:bodyPr wrap="square" rtlCol="0">
            <a:spAutoFit/>
          </a:bodyPr>
          <a:lstStyle/>
          <a:p>
            <a:r>
              <a:rPr lang="en-US" sz="6600" b="1" cap="small" dirty="0" smtClean="0">
                <a:latin typeface="Elephant" panose="02020904090505020303" pitchFamily="18" charset="0"/>
              </a:rPr>
              <a:t>King Josiah</a:t>
            </a:r>
            <a:endParaRPr lang="en-US" sz="6600" b="1" cap="small" dirty="0">
              <a:latin typeface="Elephant" panose="02020904090505020303"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2813"/>
            <a:ext cx="4216400" cy="75438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1507" name="Rectangle 3"/>
          <p:cNvSpPr>
            <a:spLocks/>
          </p:cNvSpPr>
          <p:nvPr/>
        </p:nvSpPr>
        <p:spPr bwMode="auto">
          <a:xfrm>
            <a:off x="4183888" y="2805113"/>
            <a:ext cx="8496300" cy="6350000"/>
          </a:xfrm>
          <a:prstGeom prst="rect">
            <a:avLst/>
          </a:prstGeom>
          <a:solidFill>
            <a:schemeClr val="bg1"/>
          </a:solidFill>
          <a:ln>
            <a:solidFill>
              <a:schemeClr val="tx1"/>
            </a:solidFill>
          </a:ln>
          <a:effectLst>
            <a:outerShdw blurRad="152400" dist="76199" dir="2700000" algn="ctr" rotWithShape="0">
              <a:schemeClr val="bg2">
                <a:alpha val="74998"/>
              </a:schemeClr>
            </a:outerShdw>
          </a:effectLst>
          <a:extLst/>
        </p:spPr>
        <p:txBody>
          <a:bodyPr lIns="0" tIns="0" rIns="0" bIns="0"/>
          <a:lstStyle/>
          <a:p>
            <a:pPr marL="723900" indent="-723900" algn="l">
              <a:spcBef>
                <a:spcPts val="1200"/>
              </a:spcBef>
              <a:buClr>
                <a:srgbClr val="FFFF66"/>
              </a:buClr>
              <a:buSzPct val="125000"/>
              <a:buFont typeface="Zapf Dingbats" charset="0"/>
              <a:buChar char="✦"/>
            </a:pPr>
            <a:r>
              <a:rPr lang="en-US" dirty="0">
                <a:solidFill>
                  <a:schemeClr val="tx1"/>
                </a:solidFill>
                <a:latin typeface="Book Antiqua" panose="02040602050305030304" pitchFamily="18" charset="0"/>
                <a:ea typeface="ＭＳ Ｐゴシック" charset="0"/>
                <a:cs typeface="Hoefler Text" charset="0"/>
                <a:sym typeface="Hoefler Text" charset="0"/>
              </a:rPr>
              <a:t>Upon reading it, Josiah rent his clothes – </a:t>
            </a:r>
            <a:r>
              <a:rPr lang="en-US" b="1" dirty="0">
                <a:solidFill>
                  <a:srgbClr val="FFFF00"/>
                </a:solidFill>
                <a:latin typeface="Georgia" panose="02040502050405020303" pitchFamily="18" charset="0"/>
                <a:ea typeface="ＭＳ Ｐゴシック" charset="0"/>
                <a:cs typeface="Hoefler Text" charset="0"/>
                <a:sym typeface="Hoefler Text" charset="0"/>
              </a:rPr>
              <a:t>2 Kings 22:11,19;                2 </a:t>
            </a:r>
            <a:r>
              <a:rPr lang="en-US" b="1" dirty="0" smtClean="0">
                <a:solidFill>
                  <a:srgbClr val="FFFF00"/>
                </a:solidFill>
                <a:latin typeface="Georgia" panose="02040502050405020303" pitchFamily="18" charset="0"/>
                <a:ea typeface="ＭＳ Ｐゴシック" charset="0"/>
                <a:cs typeface="Hoefler Text" charset="0"/>
                <a:sym typeface="Hoefler Text" charset="0"/>
              </a:rPr>
              <a:t>Chronicles </a:t>
            </a:r>
            <a:r>
              <a:rPr lang="en-US" b="1" dirty="0">
                <a:solidFill>
                  <a:srgbClr val="FFFF00"/>
                </a:solidFill>
                <a:latin typeface="Georgia" panose="02040502050405020303" pitchFamily="18" charset="0"/>
                <a:ea typeface="ＭＳ Ｐゴシック" charset="0"/>
                <a:cs typeface="Hoefler Text" charset="0"/>
                <a:sym typeface="Hoefler Text" charset="0"/>
              </a:rPr>
              <a:t>34:19</a:t>
            </a:r>
            <a:r>
              <a:rPr lang="en-US" dirty="0">
                <a:solidFill>
                  <a:schemeClr val="tx1"/>
                </a:solidFill>
                <a:latin typeface="Book Antiqua" panose="02040602050305030304" pitchFamily="18" charset="0"/>
                <a:ea typeface="ＭＳ Ｐゴシック" charset="0"/>
                <a:cs typeface="Hoefler Text" charset="0"/>
                <a:sym typeface="Hoefler Text" charset="0"/>
              </a:rPr>
              <a:t>; </a:t>
            </a:r>
            <a:endParaRPr lang="en-US" dirty="0" smtClean="0">
              <a:solidFill>
                <a:schemeClr val="tx1"/>
              </a:solidFill>
              <a:latin typeface="Book Antiqua" panose="02040602050305030304" pitchFamily="18" charset="0"/>
              <a:ea typeface="ＭＳ Ｐゴシック" charset="0"/>
              <a:cs typeface="Hoefler Text" charset="0"/>
              <a:sym typeface="Hoefler Text" charset="0"/>
            </a:endParaRPr>
          </a:p>
          <a:p>
            <a:pPr marL="723900" indent="-723900" algn="l">
              <a:spcBef>
                <a:spcPts val="1200"/>
              </a:spcBef>
              <a:buClr>
                <a:srgbClr val="FFFF66"/>
              </a:buClr>
              <a:buSzPct val="125000"/>
              <a:buFont typeface="Zapf Dingbats" charset="0"/>
              <a:buChar char="✦"/>
            </a:pPr>
            <a:r>
              <a:rPr lang="en-US" dirty="0" smtClean="0">
                <a:solidFill>
                  <a:schemeClr val="tx1"/>
                </a:solidFill>
                <a:latin typeface="Book Antiqua" panose="02040602050305030304" pitchFamily="18" charset="0"/>
                <a:ea typeface="ＭＳ Ｐゴシック" charset="0"/>
                <a:cs typeface="Hoefler Text" charset="0"/>
                <a:sym typeface="Hoefler Text" charset="0"/>
              </a:rPr>
              <a:t>He </a:t>
            </a:r>
            <a:r>
              <a:rPr lang="en-US" dirty="0">
                <a:solidFill>
                  <a:schemeClr val="tx1"/>
                </a:solidFill>
                <a:latin typeface="Book Antiqua" panose="02040602050305030304" pitchFamily="18" charset="0"/>
                <a:ea typeface="ＭＳ Ｐゴシック" charset="0"/>
                <a:cs typeface="Hoefler Text" charset="0"/>
                <a:sym typeface="Hoefler Text" charset="0"/>
              </a:rPr>
              <a:t>sent </a:t>
            </a:r>
            <a:r>
              <a:rPr lang="en-US" dirty="0" err="1">
                <a:solidFill>
                  <a:schemeClr val="tx1"/>
                </a:solidFill>
                <a:latin typeface="Book Antiqua" panose="02040602050305030304" pitchFamily="18" charset="0"/>
                <a:ea typeface="ＭＳ Ｐゴシック" charset="0"/>
                <a:cs typeface="Hoefler Text" charset="0"/>
                <a:sym typeface="Hoefler Text" charset="0"/>
              </a:rPr>
              <a:t>Hilkiah</a:t>
            </a:r>
            <a:r>
              <a:rPr lang="en-US" dirty="0">
                <a:solidFill>
                  <a:schemeClr val="tx1"/>
                </a:solidFill>
                <a:latin typeface="Book Antiqua" panose="02040602050305030304" pitchFamily="18" charset="0"/>
                <a:ea typeface="ＭＳ Ｐゴシック" charset="0"/>
                <a:cs typeface="Hoefler Text" charset="0"/>
                <a:sym typeface="Hoefler Text" charset="0"/>
              </a:rPr>
              <a:t> the priest and others to go and </a:t>
            </a:r>
            <a:r>
              <a:rPr lang="ja-JP" altLang="en-US" dirty="0">
                <a:solidFill>
                  <a:schemeClr val="tx1"/>
                </a:solidFill>
                <a:latin typeface="Book Antiqua" panose="02040602050305030304" pitchFamily="18" charset="0"/>
                <a:ea typeface="ＭＳ Ｐゴシック" charset="0"/>
                <a:cs typeface="Hoefler Text" charset="0"/>
                <a:sym typeface="Hoefler Text" charset="0"/>
              </a:rPr>
              <a:t>“</a:t>
            </a:r>
            <a:r>
              <a:rPr lang="en-US" dirty="0">
                <a:solidFill>
                  <a:schemeClr val="tx1"/>
                </a:solidFill>
                <a:latin typeface="Book Antiqua" panose="02040602050305030304" pitchFamily="18" charset="0"/>
                <a:ea typeface="ＭＳ Ｐゴシック" charset="0"/>
                <a:cs typeface="Hoefler Text" charset="0"/>
                <a:sym typeface="Hoefler Text" charset="0"/>
              </a:rPr>
              <a:t>inquire of the Lord</a:t>
            </a:r>
            <a:r>
              <a:rPr lang="ja-JP" altLang="en-US" dirty="0">
                <a:solidFill>
                  <a:schemeClr val="tx1"/>
                </a:solidFill>
                <a:latin typeface="Book Antiqua" panose="02040602050305030304" pitchFamily="18" charset="0"/>
                <a:ea typeface="ＭＳ Ｐゴシック" charset="0"/>
                <a:cs typeface="Hoefler Text" charset="0"/>
                <a:sym typeface="Hoefler Text" charset="0"/>
              </a:rPr>
              <a:t>”</a:t>
            </a:r>
            <a:r>
              <a:rPr lang="en-US" dirty="0">
                <a:solidFill>
                  <a:schemeClr val="tx1"/>
                </a:solidFill>
                <a:latin typeface="Book Antiqua" panose="02040602050305030304" pitchFamily="18" charset="0"/>
                <a:ea typeface="ＭＳ Ｐゴシック" charset="0"/>
                <a:cs typeface="Hoefler Text" charset="0"/>
                <a:sym typeface="Hoefler Text" charset="0"/>
              </a:rPr>
              <a:t> because he knew that the judgment of God was resting on Judah because his fathers had not kept the Law!! – </a:t>
            </a:r>
            <a:r>
              <a:rPr lang="en-US" b="1" dirty="0">
                <a:solidFill>
                  <a:srgbClr val="FFFF00"/>
                </a:solidFill>
                <a:latin typeface="Georgia" panose="02040502050405020303" pitchFamily="18" charset="0"/>
                <a:ea typeface="ＭＳ Ｐゴシック" charset="0"/>
                <a:cs typeface="Hoefler Text" charset="0"/>
                <a:sym typeface="Hoefler Text" charset="0"/>
              </a:rPr>
              <a:t>2 Kings 22:12-20; </a:t>
            </a:r>
            <a:r>
              <a:rPr lang="en-US" b="1" dirty="0" smtClean="0">
                <a:solidFill>
                  <a:srgbClr val="FFFF00"/>
                </a:solidFill>
                <a:latin typeface="Georgia" panose="02040502050405020303" pitchFamily="18" charset="0"/>
                <a:ea typeface="ＭＳ Ｐゴシック" charset="0"/>
                <a:cs typeface="Hoefler Text" charset="0"/>
                <a:sym typeface="Hoefler Text" charset="0"/>
              </a:rPr>
              <a:t>2 Chronicles </a:t>
            </a:r>
            <a:r>
              <a:rPr lang="en-US" b="1" dirty="0">
                <a:solidFill>
                  <a:srgbClr val="FFFF00"/>
                </a:solidFill>
                <a:latin typeface="Georgia" panose="02040502050405020303" pitchFamily="18" charset="0"/>
                <a:ea typeface="ＭＳ Ｐゴシック" charset="0"/>
                <a:cs typeface="Hoefler Text" charset="0"/>
                <a:sym typeface="Hoefler Text" charset="0"/>
              </a:rPr>
              <a:t>34:20-28</a:t>
            </a:r>
          </a:p>
        </p:txBody>
      </p:sp>
      <p:pic>
        <p:nvPicPr>
          <p:cNvPr id="307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6400" y="1030288"/>
            <a:ext cx="734695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left)">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2813"/>
            <a:ext cx="4216400" cy="75438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2531" name="Rectangle 3"/>
          <p:cNvSpPr>
            <a:spLocks/>
          </p:cNvSpPr>
          <p:nvPr/>
        </p:nvSpPr>
        <p:spPr bwMode="auto">
          <a:xfrm>
            <a:off x="4368800" y="3352800"/>
            <a:ext cx="8051800" cy="5867400"/>
          </a:xfrm>
          <a:prstGeom prst="rect">
            <a:avLst/>
          </a:prstGeom>
          <a:solidFill>
            <a:schemeClr val="bg1"/>
          </a:solidFill>
          <a:ln w="28575">
            <a:solidFill>
              <a:schemeClr val="tx1"/>
            </a:solidFill>
          </a:ln>
          <a:effectLst>
            <a:outerShdw blurRad="152400" dist="76199" dir="2700000" algn="ctr" rotWithShape="0">
              <a:schemeClr val="bg2">
                <a:alpha val="74998"/>
              </a:schemeClr>
            </a:outerShdw>
          </a:effectLst>
          <a:extLst/>
        </p:spPr>
        <p:txBody>
          <a:bodyPr lIns="0" tIns="0" rIns="0" bIns="0"/>
          <a:lstStyle/>
          <a:p>
            <a:pPr marL="723900" indent="-723900" algn="l">
              <a:spcBef>
                <a:spcPts val="1200"/>
              </a:spcBef>
              <a:buClr>
                <a:srgbClr val="FFFF66"/>
              </a:buClr>
              <a:buSzPct val="125000"/>
              <a:buFont typeface="Zapf Dingbats" charset="0"/>
              <a:buChar char="✦"/>
            </a:pPr>
            <a:r>
              <a:rPr lang="en-US" sz="3200" dirty="0">
                <a:solidFill>
                  <a:schemeClr val="tx1"/>
                </a:solidFill>
                <a:latin typeface="Book Antiqua" panose="02040602050305030304" pitchFamily="18" charset="0"/>
                <a:ea typeface="ＭＳ Ｐゴシック" charset="0"/>
                <a:cs typeface="Hoefler Text" charset="0"/>
                <a:sym typeface="Hoefler Text" charset="0"/>
              </a:rPr>
              <a:t>After reading the Law of the Covenant – Josiah made a covenant with the Lord and demanded that the people take a stand - </a:t>
            </a:r>
            <a:r>
              <a:rPr lang="en-US" sz="3200" b="1" dirty="0">
                <a:solidFill>
                  <a:srgbClr val="FFFF00"/>
                </a:solidFill>
                <a:latin typeface="Georgia" panose="02040502050405020303" pitchFamily="18" charset="0"/>
                <a:ea typeface="ＭＳ Ｐゴシック" charset="0"/>
                <a:cs typeface="Hoefler Text" charset="0"/>
                <a:sym typeface="Hoefler Text" charset="0"/>
              </a:rPr>
              <a:t>2 Kings 23:3; </a:t>
            </a:r>
            <a:r>
              <a:rPr lang="en-US" sz="3200" b="1" dirty="0" smtClean="0">
                <a:solidFill>
                  <a:srgbClr val="FFFF00"/>
                </a:solidFill>
                <a:latin typeface="Georgia" panose="02040502050405020303" pitchFamily="18" charset="0"/>
                <a:ea typeface="ＭＳ Ｐゴシック" charset="0"/>
                <a:cs typeface="Hoefler Text" charset="0"/>
                <a:sym typeface="Hoefler Text" charset="0"/>
              </a:rPr>
              <a:t>                                 2 Chronicles </a:t>
            </a:r>
            <a:r>
              <a:rPr lang="en-US" sz="3200" b="1" dirty="0">
                <a:solidFill>
                  <a:srgbClr val="FFFF00"/>
                </a:solidFill>
                <a:latin typeface="Georgia" panose="02040502050405020303" pitchFamily="18" charset="0"/>
                <a:ea typeface="ＭＳ Ｐゴシック" charset="0"/>
                <a:cs typeface="Hoefler Text" charset="0"/>
                <a:sym typeface="Hoefler Text" charset="0"/>
              </a:rPr>
              <a:t>34:30-</a:t>
            </a:r>
            <a:r>
              <a:rPr lang="en-US" sz="3200" b="1" dirty="0" smtClean="0">
                <a:solidFill>
                  <a:srgbClr val="FFFF00"/>
                </a:solidFill>
                <a:latin typeface="Georgia" panose="02040502050405020303" pitchFamily="18" charset="0"/>
                <a:ea typeface="ＭＳ Ｐゴシック" charset="0"/>
                <a:cs typeface="Hoefler Text" charset="0"/>
                <a:sym typeface="Hoefler Text" charset="0"/>
              </a:rPr>
              <a:t>32</a:t>
            </a:r>
          </a:p>
          <a:p>
            <a:pPr marL="723900" indent="-723900" algn="l">
              <a:spcBef>
                <a:spcPts val="1200"/>
              </a:spcBef>
              <a:buClr>
                <a:srgbClr val="FFFF66"/>
              </a:buClr>
              <a:buSzPct val="125000"/>
              <a:buFont typeface="Zapf Dingbats" charset="0"/>
              <a:buChar char="✦"/>
            </a:pPr>
            <a:r>
              <a:rPr lang="en-US" sz="3200" dirty="0" smtClean="0">
                <a:solidFill>
                  <a:schemeClr val="tx1"/>
                </a:solidFill>
                <a:latin typeface="Book Antiqua" panose="02040602050305030304" pitchFamily="18" charset="0"/>
                <a:ea typeface="ＭＳ Ｐゴシック" charset="0"/>
                <a:cs typeface="Hoefler Text" charset="0"/>
                <a:sym typeface="Hoefler Text" charset="0"/>
              </a:rPr>
              <a:t>Purged </a:t>
            </a:r>
            <a:r>
              <a:rPr lang="en-US" sz="3200" dirty="0">
                <a:solidFill>
                  <a:schemeClr val="tx1"/>
                </a:solidFill>
                <a:latin typeface="Book Antiqua" panose="02040602050305030304" pitchFamily="18" charset="0"/>
                <a:ea typeface="ＭＳ Ｐゴシック" charset="0"/>
                <a:cs typeface="Hoefler Text" charset="0"/>
                <a:sym typeface="Hoefler Text" charset="0"/>
              </a:rPr>
              <a:t>all the land of false worship – </a:t>
            </a:r>
            <a:r>
              <a:rPr lang="en-US" sz="3200" dirty="0" smtClean="0">
                <a:solidFill>
                  <a:schemeClr val="tx1"/>
                </a:solidFill>
                <a:latin typeface="Book Antiqua" panose="02040602050305030304" pitchFamily="18" charset="0"/>
                <a:ea typeface="ＭＳ Ｐゴシック" charset="0"/>
                <a:cs typeface="Hoefler Text" charset="0"/>
                <a:sym typeface="Hoefler Text" charset="0"/>
              </a:rPr>
              <a:t>   </a:t>
            </a:r>
            <a:r>
              <a:rPr lang="en-US" sz="3200" b="1" dirty="0" smtClean="0">
                <a:solidFill>
                  <a:srgbClr val="FFFF00"/>
                </a:solidFill>
                <a:latin typeface="Georgia" panose="02040502050405020303" pitchFamily="18" charset="0"/>
                <a:ea typeface="ＭＳ Ｐゴシック" charset="0"/>
                <a:cs typeface="Hoefler Text" charset="0"/>
                <a:sym typeface="Hoefler Text" charset="0"/>
              </a:rPr>
              <a:t>1 </a:t>
            </a:r>
            <a:r>
              <a:rPr lang="en-US" sz="3200" b="1" dirty="0">
                <a:solidFill>
                  <a:srgbClr val="FFFF00"/>
                </a:solidFill>
                <a:latin typeface="Georgia" panose="02040502050405020303" pitchFamily="18" charset="0"/>
                <a:ea typeface="ＭＳ Ｐゴシック" charset="0"/>
                <a:cs typeface="Hoefler Text" charset="0"/>
                <a:sym typeface="Hoefler Text" charset="0"/>
              </a:rPr>
              <a:t>Kings 13:2; 2 Kings 23:4-25;         </a:t>
            </a:r>
            <a:r>
              <a:rPr lang="en-US" sz="3200" b="1" dirty="0" smtClean="0">
                <a:solidFill>
                  <a:srgbClr val="FFFF00"/>
                </a:solidFill>
                <a:latin typeface="Georgia" panose="02040502050405020303" pitchFamily="18" charset="0"/>
                <a:ea typeface="ＭＳ Ｐゴシック" charset="0"/>
                <a:cs typeface="Hoefler Text" charset="0"/>
                <a:sym typeface="Hoefler Text" charset="0"/>
              </a:rPr>
              <a:t>                       2 Chronicles </a:t>
            </a:r>
            <a:r>
              <a:rPr lang="en-US" sz="3200" b="1" dirty="0">
                <a:solidFill>
                  <a:srgbClr val="FFFF00"/>
                </a:solidFill>
                <a:latin typeface="Georgia" panose="02040502050405020303" pitchFamily="18" charset="0"/>
                <a:ea typeface="ＭＳ Ｐゴシック" charset="0"/>
                <a:cs typeface="Hoefler Text" charset="0"/>
                <a:sym typeface="Hoefler Text" charset="0"/>
              </a:rPr>
              <a:t>34:</a:t>
            </a:r>
            <a:r>
              <a:rPr lang="en-US" sz="3200" b="1" dirty="0" smtClean="0">
                <a:solidFill>
                  <a:srgbClr val="FFFF00"/>
                </a:solidFill>
                <a:latin typeface="Georgia" panose="02040502050405020303" pitchFamily="18" charset="0"/>
                <a:ea typeface="ＭＳ Ｐゴシック" charset="0"/>
                <a:cs typeface="Hoefler Text" charset="0"/>
                <a:sym typeface="Hoefler Text" charset="0"/>
              </a:rPr>
              <a:t>33</a:t>
            </a:r>
          </a:p>
          <a:p>
            <a:pPr marL="723900" indent="-723900" algn="l">
              <a:spcBef>
                <a:spcPts val="1200"/>
              </a:spcBef>
              <a:buClr>
                <a:srgbClr val="FFFF66"/>
              </a:buClr>
              <a:buSzPct val="125000"/>
              <a:buFont typeface="Zapf Dingbats" charset="0"/>
              <a:buChar char="✦"/>
            </a:pPr>
            <a:r>
              <a:rPr lang="en-US" sz="3200" dirty="0" smtClean="0">
                <a:solidFill>
                  <a:schemeClr val="tx1"/>
                </a:solidFill>
                <a:latin typeface="Book Antiqua" panose="02040602050305030304" pitchFamily="18" charset="0"/>
                <a:ea typeface="ＭＳ Ｐゴシック" charset="0"/>
                <a:cs typeface="Hoefler Text" charset="0"/>
                <a:sym typeface="Hoefler Text" charset="0"/>
              </a:rPr>
              <a:t>Kept </a:t>
            </a:r>
            <a:r>
              <a:rPr lang="en-US" sz="3200" dirty="0">
                <a:solidFill>
                  <a:schemeClr val="tx1"/>
                </a:solidFill>
                <a:latin typeface="Book Antiqua" panose="02040602050305030304" pitchFamily="18" charset="0"/>
                <a:ea typeface="ＭＳ Ｐゴシック" charset="0"/>
                <a:cs typeface="Hoefler Text" charset="0"/>
                <a:sym typeface="Hoefler Text" charset="0"/>
              </a:rPr>
              <a:t>the Passover – </a:t>
            </a:r>
            <a:r>
              <a:rPr lang="en-US" sz="3200" b="1" dirty="0">
                <a:solidFill>
                  <a:srgbClr val="FFFF00"/>
                </a:solidFill>
                <a:latin typeface="Georgia" panose="02040502050405020303" pitchFamily="18" charset="0"/>
                <a:ea typeface="ＭＳ Ｐゴシック" charset="0"/>
                <a:cs typeface="Hoefler Text" charset="0"/>
                <a:sym typeface="Hoefler Text" charset="0"/>
              </a:rPr>
              <a:t>2 Kings 23:21-25; 2 </a:t>
            </a:r>
            <a:r>
              <a:rPr lang="en-US" sz="3200" b="1" dirty="0" smtClean="0">
                <a:solidFill>
                  <a:srgbClr val="FFFF00"/>
                </a:solidFill>
                <a:latin typeface="Georgia" panose="02040502050405020303" pitchFamily="18" charset="0"/>
                <a:ea typeface="ＭＳ Ｐゴシック" charset="0"/>
                <a:cs typeface="Hoefler Text" charset="0"/>
                <a:sym typeface="Hoefler Text" charset="0"/>
              </a:rPr>
              <a:t>Chronicles </a:t>
            </a:r>
            <a:r>
              <a:rPr lang="en-US" sz="3200" b="1" dirty="0">
                <a:solidFill>
                  <a:srgbClr val="FFFF00"/>
                </a:solidFill>
                <a:latin typeface="Georgia" panose="02040502050405020303" pitchFamily="18" charset="0"/>
                <a:ea typeface="ＭＳ Ｐゴシック" charset="0"/>
                <a:cs typeface="Hoefler Text" charset="0"/>
                <a:sym typeface="Hoefler Text" charset="0"/>
              </a:rPr>
              <a:t>35:1-19</a:t>
            </a:r>
          </a:p>
        </p:txBody>
      </p:sp>
      <p:sp>
        <p:nvSpPr>
          <p:cNvPr id="22533" name="Rectangle 5"/>
          <p:cNvSpPr>
            <a:spLocks/>
          </p:cNvSpPr>
          <p:nvPr/>
        </p:nvSpPr>
        <p:spPr bwMode="auto">
          <a:xfrm>
            <a:off x="2516124" y="2209800"/>
            <a:ext cx="10210800" cy="6731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nchor="ctr"/>
          <a:lstStyle/>
          <a:p>
            <a:r>
              <a:rPr lang="en-US" b="1" dirty="0">
                <a:solidFill>
                  <a:srgbClr val="FED198"/>
                </a:solidFill>
                <a:latin typeface="Georgia" panose="02040502050405020303" pitchFamily="18" charset="0"/>
                <a:ea typeface="ＭＳ Ｐゴシック" charset="0"/>
                <a:cs typeface="Pegasus Regular" charset="0"/>
                <a:sym typeface="Pegasus Regular" charset="0"/>
              </a:rPr>
              <a:t>2 Kings 23:1-25; 2 Chron. 34:29-35:19</a:t>
            </a: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0840" y="685800"/>
            <a:ext cx="734695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500" fill="hold"/>
                                        <p:tgtEl>
                                          <p:spTgt spid="22533"/>
                                        </p:tgtEl>
                                        <p:attrNameLst>
                                          <p:attrName>ppt_w</p:attrName>
                                        </p:attrNameLst>
                                      </p:cBhvr>
                                      <p:tavLst>
                                        <p:tav tm="0">
                                          <p:val>
                                            <p:fltVal val="0"/>
                                          </p:val>
                                        </p:tav>
                                        <p:tav tm="100000">
                                          <p:val>
                                            <p:strVal val="#ppt_w"/>
                                          </p:val>
                                        </p:tav>
                                      </p:tavLst>
                                    </p:anim>
                                    <p:anim calcmode="lin" valueType="num">
                                      <p:cBhvr>
                                        <p:cTn id="8" dur="500" fill="hold"/>
                                        <p:tgtEl>
                                          <p:spTgt spid="2253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Effect transition="in" filter="wipe(left)">
                                      <p:cBhvr>
                                        <p:cTn id="13" dur="500"/>
                                        <p:tgtEl>
                                          <p:spTgt spid="225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2531">
                                            <p:txEl>
                                              <p:pRg st="1" end="1"/>
                                            </p:txEl>
                                          </p:spTgt>
                                        </p:tgtEl>
                                        <p:attrNameLst>
                                          <p:attrName>style.visibility</p:attrName>
                                        </p:attrNameLst>
                                      </p:cBhvr>
                                      <p:to>
                                        <p:strVal val="visible"/>
                                      </p:to>
                                    </p:set>
                                    <p:animEffect transition="in" filter="wipe(left)">
                                      <p:cBhvr>
                                        <p:cTn id="18" dur="500"/>
                                        <p:tgtEl>
                                          <p:spTgt spid="2253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animEffect transition="in" filter="wipe(left)">
                                      <p:cBhvr>
                                        <p:cTn id="23"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2813"/>
            <a:ext cx="4216400" cy="75438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3555" name="Rectangle 3"/>
          <p:cNvSpPr>
            <a:spLocks/>
          </p:cNvSpPr>
          <p:nvPr/>
        </p:nvSpPr>
        <p:spPr bwMode="auto">
          <a:xfrm>
            <a:off x="3665495" y="3197194"/>
            <a:ext cx="9232900" cy="6297613"/>
          </a:xfrm>
          <a:prstGeom prst="rect">
            <a:avLst/>
          </a:prstGeom>
          <a:solidFill>
            <a:schemeClr val="bg1"/>
          </a:solidFill>
          <a:ln>
            <a:solidFill>
              <a:srgbClr val="FFC000"/>
            </a:solidFill>
          </a:ln>
          <a:effectLst>
            <a:outerShdw blurRad="152400" dist="76199" dir="2700000" algn="ctr" rotWithShape="0">
              <a:schemeClr val="bg2">
                <a:alpha val="74998"/>
              </a:schemeClr>
            </a:outerShdw>
          </a:effectLst>
          <a:extLst/>
        </p:spPr>
        <p:txBody>
          <a:bodyPr lIns="0" tIns="0" rIns="0" bIns="0"/>
          <a:lstStyle/>
          <a:p>
            <a:pPr marL="723900" indent="-723900" algn="l">
              <a:spcBef>
                <a:spcPts val="1200"/>
              </a:spcBef>
              <a:buClr>
                <a:srgbClr val="FFFF66"/>
              </a:buClr>
              <a:buSzPct val="125000"/>
              <a:buFont typeface="Zapf Dingbats" charset="0"/>
              <a:buChar char="✦"/>
            </a:pPr>
            <a:r>
              <a:rPr lang="en-US" sz="3600" dirty="0">
                <a:solidFill>
                  <a:schemeClr val="tx1"/>
                </a:solidFill>
                <a:latin typeface="Book Antiqua" panose="02040602050305030304" pitchFamily="18" charset="0"/>
                <a:ea typeface="ＭＳ Ｐゴシック" charset="0"/>
                <a:cs typeface="Hoefler Text" charset="0"/>
                <a:sym typeface="Hoefler Text" charset="0"/>
              </a:rPr>
              <a:t>Knowledge of TRUTH is essential for True worship and acceptable service – BUT ignorance brings destruction – </a:t>
            </a:r>
            <a:r>
              <a:rPr lang="en-US" sz="3600" dirty="0" smtClean="0">
                <a:solidFill>
                  <a:schemeClr val="tx1"/>
                </a:solidFill>
                <a:latin typeface="Book Antiqua" panose="02040602050305030304" pitchFamily="18" charset="0"/>
                <a:ea typeface="ＭＳ Ｐゴシック" charset="0"/>
                <a:cs typeface="Hoefler Text" charset="0"/>
                <a:sym typeface="Hoefler Text" charset="0"/>
              </a:rPr>
              <a:t>                 </a:t>
            </a:r>
            <a:r>
              <a:rPr lang="en-US" sz="3600" b="1" dirty="0" smtClean="0">
                <a:solidFill>
                  <a:srgbClr val="FFFF00"/>
                </a:solidFill>
                <a:latin typeface="Georgia" panose="02040502050405020303" pitchFamily="18" charset="0"/>
                <a:ea typeface="ＭＳ Ｐゴシック" charset="0"/>
                <a:cs typeface="Hoefler Text" charset="0"/>
                <a:sym typeface="Hoefler Text" charset="0"/>
              </a:rPr>
              <a:t>Hosea </a:t>
            </a:r>
            <a:r>
              <a:rPr lang="en-US" sz="3600" b="1" dirty="0">
                <a:solidFill>
                  <a:srgbClr val="FFFF00"/>
                </a:solidFill>
                <a:latin typeface="Georgia" panose="02040502050405020303" pitchFamily="18" charset="0"/>
                <a:ea typeface="ＭＳ Ｐゴシック" charset="0"/>
                <a:cs typeface="Hoefler Text" charset="0"/>
                <a:sym typeface="Hoefler Text" charset="0"/>
              </a:rPr>
              <a:t>4:</a:t>
            </a:r>
            <a:r>
              <a:rPr lang="en-US" sz="3600" b="1" dirty="0" smtClean="0">
                <a:solidFill>
                  <a:srgbClr val="FFFF00"/>
                </a:solidFill>
                <a:latin typeface="Georgia" panose="02040502050405020303" pitchFamily="18" charset="0"/>
                <a:ea typeface="ＭＳ Ｐゴシック" charset="0"/>
                <a:cs typeface="Hoefler Text" charset="0"/>
                <a:sym typeface="Hoefler Text" charset="0"/>
              </a:rPr>
              <a:t>6</a:t>
            </a:r>
          </a:p>
          <a:p>
            <a:pPr marL="723900" indent="-723900" algn="l">
              <a:spcBef>
                <a:spcPts val="1200"/>
              </a:spcBef>
              <a:buClr>
                <a:srgbClr val="FFFF66"/>
              </a:buClr>
              <a:buSzPct val="125000"/>
              <a:buFont typeface="Zapf Dingbats" charset="0"/>
              <a:buChar char="✦"/>
            </a:pPr>
            <a:r>
              <a:rPr lang="en-US" sz="3600" dirty="0" smtClean="0">
                <a:solidFill>
                  <a:schemeClr val="tx1"/>
                </a:solidFill>
                <a:latin typeface="Book Antiqua" panose="02040602050305030304" pitchFamily="18" charset="0"/>
                <a:ea typeface="ＭＳ Ｐゴシック" charset="0"/>
                <a:cs typeface="Hoefler Text" charset="0"/>
                <a:sym typeface="Hoefler Text" charset="0"/>
              </a:rPr>
              <a:t>Proper </a:t>
            </a:r>
            <a:r>
              <a:rPr lang="en-US" sz="3600" dirty="0">
                <a:solidFill>
                  <a:schemeClr val="tx1"/>
                </a:solidFill>
                <a:latin typeface="Book Antiqua" panose="02040602050305030304" pitchFamily="18" charset="0"/>
                <a:ea typeface="ＭＳ Ｐゴシック" charset="0"/>
                <a:cs typeface="Hoefler Text" charset="0"/>
                <a:sym typeface="Hoefler Text" charset="0"/>
              </a:rPr>
              <a:t>respect for TRUTH brings hearing, repentance and reform – but unconcern </a:t>
            </a:r>
            <a:r>
              <a:rPr lang="en-US" sz="3600" dirty="0" smtClean="0">
                <a:solidFill>
                  <a:schemeClr val="tx1"/>
                </a:solidFill>
                <a:latin typeface="Book Antiqua" panose="02040602050305030304" pitchFamily="18" charset="0"/>
                <a:ea typeface="ＭＳ Ｐゴシック" charset="0"/>
                <a:cs typeface="Hoefler Text" charset="0"/>
                <a:sym typeface="Hoefler Text" charset="0"/>
              </a:rPr>
              <a:t>and </a:t>
            </a:r>
            <a:r>
              <a:rPr lang="en-US" sz="3600" dirty="0">
                <a:solidFill>
                  <a:schemeClr val="tx1"/>
                </a:solidFill>
                <a:latin typeface="Book Antiqua" panose="02040602050305030304" pitchFamily="18" charset="0"/>
                <a:ea typeface="ＭＳ Ｐゴシック" charset="0"/>
                <a:cs typeface="Hoefler Text" charset="0"/>
                <a:sym typeface="Hoefler Text" charset="0"/>
              </a:rPr>
              <a:t>indifference brings ignorance </a:t>
            </a:r>
            <a:r>
              <a:rPr lang="en-US" sz="3600" dirty="0" smtClean="0">
                <a:solidFill>
                  <a:schemeClr val="tx1"/>
                </a:solidFill>
                <a:latin typeface="Book Antiqua" panose="02040602050305030304" pitchFamily="18" charset="0"/>
                <a:ea typeface="ＭＳ Ｐゴシック" charset="0"/>
                <a:cs typeface="Hoefler Text" charset="0"/>
                <a:sym typeface="Hoefler Text" charset="0"/>
              </a:rPr>
              <a:t>and </a:t>
            </a:r>
            <a:r>
              <a:rPr lang="en-US" sz="3600" dirty="0">
                <a:solidFill>
                  <a:schemeClr val="tx1"/>
                </a:solidFill>
                <a:latin typeface="Book Antiqua" panose="02040602050305030304" pitchFamily="18" charset="0"/>
                <a:ea typeface="ＭＳ Ｐゴシック" charset="0"/>
                <a:cs typeface="Hoefler Text" charset="0"/>
                <a:sym typeface="Hoefler Text" charset="0"/>
              </a:rPr>
              <a:t>compromise! – </a:t>
            </a:r>
            <a:r>
              <a:rPr lang="en-US" sz="3600" dirty="0" smtClean="0">
                <a:solidFill>
                  <a:schemeClr val="tx1"/>
                </a:solidFill>
                <a:latin typeface="Book Antiqua" panose="02040602050305030304" pitchFamily="18" charset="0"/>
                <a:ea typeface="ＭＳ Ｐゴシック" charset="0"/>
                <a:cs typeface="Hoefler Text" charset="0"/>
                <a:sym typeface="Hoefler Text" charset="0"/>
              </a:rPr>
              <a:t>                                     </a:t>
            </a:r>
            <a:r>
              <a:rPr lang="en-US" sz="3600" b="1" dirty="0" smtClean="0">
                <a:solidFill>
                  <a:srgbClr val="FFFF00"/>
                </a:solidFill>
                <a:latin typeface="Georgia" panose="02040502050405020303" pitchFamily="18" charset="0"/>
                <a:ea typeface="ＭＳ Ｐゴシック" charset="0"/>
                <a:cs typeface="Hoefler Text" charset="0"/>
                <a:sym typeface="Hoefler Text" charset="0"/>
              </a:rPr>
              <a:t>2 Timothy </a:t>
            </a:r>
            <a:r>
              <a:rPr lang="en-US" sz="3600" b="1" dirty="0">
                <a:solidFill>
                  <a:srgbClr val="FFFF00"/>
                </a:solidFill>
                <a:latin typeface="Georgia" panose="02040502050405020303" pitchFamily="18" charset="0"/>
                <a:ea typeface="ＭＳ Ｐゴシック" charset="0"/>
                <a:cs typeface="Hoefler Text" charset="0"/>
                <a:sym typeface="Hoefler Text" charset="0"/>
              </a:rPr>
              <a:t>4:2-</a:t>
            </a:r>
            <a:r>
              <a:rPr lang="en-US" sz="3600" b="1" dirty="0" smtClean="0">
                <a:solidFill>
                  <a:srgbClr val="FFFF00"/>
                </a:solidFill>
                <a:latin typeface="Georgia" panose="02040502050405020303" pitchFamily="18" charset="0"/>
                <a:ea typeface="ＭＳ Ｐゴシック" charset="0"/>
                <a:cs typeface="Hoefler Text" charset="0"/>
                <a:sym typeface="Hoefler Text" charset="0"/>
              </a:rPr>
              <a:t>4</a:t>
            </a:r>
          </a:p>
          <a:p>
            <a:pPr marL="723900" indent="-723900" algn="l">
              <a:spcBef>
                <a:spcPts val="1200"/>
              </a:spcBef>
              <a:buClr>
                <a:srgbClr val="FFFF66"/>
              </a:buClr>
              <a:buSzPct val="125000"/>
              <a:buFont typeface="Zapf Dingbats" charset="0"/>
              <a:buChar char="✦"/>
            </a:pPr>
            <a:r>
              <a:rPr lang="en-US" sz="3600" dirty="0" smtClean="0">
                <a:solidFill>
                  <a:schemeClr val="tx1"/>
                </a:solidFill>
                <a:latin typeface="Book Antiqua" panose="02040602050305030304" pitchFamily="18" charset="0"/>
                <a:ea typeface="ＭＳ Ｐゴシック" charset="0"/>
                <a:cs typeface="Hoefler Text" charset="0"/>
                <a:sym typeface="Hoefler Text" charset="0"/>
              </a:rPr>
              <a:t>There </a:t>
            </a:r>
            <a:r>
              <a:rPr lang="en-US" sz="3600" dirty="0">
                <a:solidFill>
                  <a:schemeClr val="tx1"/>
                </a:solidFill>
                <a:latin typeface="Book Antiqua" panose="02040602050305030304" pitchFamily="18" charset="0"/>
                <a:ea typeface="ＭＳ Ｐゴシック" charset="0"/>
                <a:cs typeface="Hoefler Text" charset="0"/>
                <a:sym typeface="Hoefler Text" charset="0"/>
              </a:rPr>
              <a:t>is an epidemic of Biblical illiteracy today! - </a:t>
            </a:r>
          </a:p>
        </p:txBody>
      </p:sp>
      <p:sp>
        <p:nvSpPr>
          <p:cNvPr id="2" name="TextBox 1"/>
          <p:cNvSpPr txBox="1"/>
          <p:nvPr/>
        </p:nvSpPr>
        <p:spPr>
          <a:xfrm>
            <a:off x="4319545" y="762000"/>
            <a:ext cx="7924800" cy="2123658"/>
          </a:xfrm>
          <a:prstGeom prst="rect">
            <a:avLst/>
          </a:prstGeom>
          <a:solidFill>
            <a:schemeClr val="bg1"/>
          </a:solidFill>
          <a:ln>
            <a:solidFill>
              <a:schemeClr val="tx1"/>
            </a:solidFill>
          </a:ln>
        </p:spPr>
        <p:txBody>
          <a:bodyPr wrap="square" rtlCol="0">
            <a:spAutoFit/>
          </a:bodyPr>
          <a:lstStyle/>
          <a:p>
            <a:r>
              <a:rPr lang="en-US" sz="6600" b="1" cap="small" dirty="0" smtClean="0">
                <a:solidFill>
                  <a:srgbClr val="FFC000"/>
                </a:solidFill>
                <a:latin typeface="Georgia" panose="02040502050405020303" pitchFamily="18" charset="0"/>
              </a:rPr>
              <a:t>Making Application</a:t>
            </a:r>
            <a:endParaRPr lang="en-US" sz="6600" b="1" cap="small" dirty="0">
              <a:solidFill>
                <a:srgbClr val="FFC000"/>
              </a:solidFill>
              <a:latin typeface="Georgia" panose="02040502050405020303"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down)">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down)">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wipe(down)">
                                      <p:cBhvr>
                                        <p:cTn id="17"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1"/>
          <p:cNvSpPr>
            <a:spLocks/>
          </p:cNvSpPr>
          <p:nvPr/>
        </p:nvSpPr>
        <p:spPr bwMode="auto">
          <a:xfrm>
            <a:off x="139700" y="2197100"/>
            <a:ext cx="1574800" cy="6273800"/>
          </a:xfrm>
          <a:prstGeom prst="roundRect">
            <a:avLst>
              <a:gd name="adj" fmla="val 12093"/>
            </a:avLst>
          </a:prstGeom>
          <a:gradFill rotWithShape="0">
            <a:gsLst>
              <a:gs pos="0">
                <a:srgbClr val="4C4C4C"/>
              </a:gs>
              <a:gs pos="100000">
                <a:srgbClr val="464658">
                  <a:alpha val="34999"/>
                </a:srgbClr>
              </a:gs>
            </a:gsLst>
            <a:lin ang="5400000" scaled="1"/>
          </a:gradFill>
          <a:ln>
            <a:noFill/>
          </a:ln>
          <a:effectLst>
            <a:outerShdw blurRad="177800" dist="406399" dir="5400000" algn="ctr" rotWithShape="0">
              <a:schemeClr val="bg2">
                <a:alpha val="67999"/>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graphicFrame>
        <p:nvGraphicFramePr>
          <p:cNvPr id="25602" name="Object 2"/>
          <p:cNvGraphicFramePr>
            <a:graphicFrameLocks/>
          </p:cNvGraphicFramePr>
          <p:nvPr>
            <p:extLst>
              <p:ext uri="{D42A27DB-BD31-4B8C-83A1-F6EECF244321}">
                <p14:modId xmlns:p14="http://schemas.microsoft.com/office/powerpoint/2010/main" val="2652061389"/>
              </p:ext>
            </p:extLst>
          </p:nvPr>
        </p:nvGraphicFramePr>
        <p:xfrm>
          <a:off x="642938" y="1427163"/>
          <a:ext cx="11156950" cy="8269287"/>
        </p:xfrm>
        <a:graphic>
          <a:graphicData uri="http://schemas.openxmlformats.org/presentationml/2006/ole">
            <mc:AlternateContent xmlns:mc="http://schemas.openxmlformats.org/markup-compatibility/2006">
              <mc:Choice xmlns:v="urn:schemas-microsoft-com:vml" Requires="v">
                <p:oleObj spid="_x0000_s25619" name="Chart" r:id="rId4" imgW="11763487" imgH="8715275" progId="MSGraph.Chart.8">
                  <p:embed/>
                </p:oleObj>
              </mc:Choice>
              <mc:Fallback>
                <p:oleObj name="Chart" r:id="rId4" imgW="11763487" imgH="8715275" progId="MSGraph.Chart.8">
                  <p:embed/>
                  <p:pic>
                    <p:nvPicPr>
                      <p:cNvPr id="0" name="Object 2"/>
                      <p:cNvPicPr>
                        <a:picLocks noChangeArrowheads="1"/>
                      </p:cNvPicPr>
                      <p:nvPr/>
                    </p:nvPicPr>
                    <p:blipFill>
                      <a:blip r:embed="rId5"/>
                      <a:srcRect/>
                      <a:stretch>
                        <a:fillRect/>
                      </a:stretch>
                    </p:blipFill>
                    <p:spPr bwMode="auto">
                      <a:xfrm>
                        <a:off x="642938" y="1427163"/>
                        <a:ext cx="11156950" cy="8269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603" name="Rectangle 3"/>
          <p:cNvSpPr>
            <a:spLocks/>
          </p:cNvSpPr>
          <p:nvPr/>
        </p:nvSpPr>
        <p:spPr bwMode="auto">
          <a:xfrm>
            <a:off x="1435100" y="8997950"/>
            <a:ext cx="106553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nchor="ctr"/>
          <a:lstStyle/>
          <a:p>
            <a:pPr>
              <a:spcBef>
                <a:spcPts val="1300"/>
              </a:spcBef>
              <a:tabLst>
                <a:tab pos="596900" algn="l"/>
                <a:tab pos="914400" algn="l"/>
              </a:tabLst>
            </a:pPr>
            <a:r>
              <a:rPr lang="en-US" sz="2400">
                <a:solidFill>
                  <a:schemeClr val="tx1"/>
                </a:solidFill>
                <a:latin typeface="Verdana" charset="0"/>
                <a:ea typeface="ＭＳ Ｐゴシック" charset="0"/>
                <a:cs typeface="Verdana" charset="0"/>
                <a:sym typeface="Verdana" charset="0"/>
              </a:rPr>
              <a:t>(American Bible Society, </a:t>
            </a:r>
            <a:r>
              <a:rPr lang="en-US" sz="2400">
                <a:solidFill>
                  <a:schemeClr val="tx1"/>
                </a:solidFill>
                <a:latin typeface="Verdana Italic" charset="0"/>
                <a:ea typeface="ＭＳ Ｐゴシック" charset="0"/>
                <a:cs typeface="Verdana Italic" charset="0"/>
                <a:sym typeface="Verdana Italic" charset="0"/>
              </a:rPr>
              <a:t>The State of the Bible</a:t>
            </a:r>
            <a:r>
              <a:rPr lang="en-US" sz="2400">
                <a:solidFill>
                  <a:schemeClr val="tx1"/>
                </a:solidFill>
                <a:latin typeface="Verdana" charset="0"/>
                <a:ea typeface="ＭＳ Ｐゴシック" charset="0"/>
                <a:cs typeface="Verdana" charset="0"/>
                <a:sym typeface="Verdana" charset="0"/>
              </a:rPr>
              <a:t> 2012)</a:t>
            </a:r>
          </a:p>
        </p:txBody>
      </p:sp>
      <p:pic>
        <p:nvPicPr>
          <p:cNvPr id="2560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127000"/>
            <a:ext cx="6045200" cy="1157288"/>
          </a:xfrm>
          <a:prstGeom prst="rect">
            <a:avLst/>
          </a:prstGeom>
          <a:noFill/>
          <a:ln>
            <a:noFill/>
          </a:ln>
          <a:effectLst>
            <a:outerShdw blurRad="165100" dist="165100" dir="209999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5605" name="Rectangle 5"/>
          <p:cNvSpPr>
            <a:spLocks/>
          </p:cNvSpPr>
          <p:nvPr/>
        </p:nvSpPr>
        <p:spPr bwMode="auto">
          <a:xfrm>
            <a:off x="409575" y="2336800"/>
            <a:ext cx="10398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American Typewriter" charset="0"/>
              </a:rPr>
              <a:t>Age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560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Lef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hoto - Horizont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Photo - Vertic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hoto - 6 Up">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6 Up">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Photo - 6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000000"/>
      </a:accent1>
      <a:accent2>
        <a:srgbClr val="333399"/>
      </a:accent2>
      <a:accent3>
        <a:srgbClr val="AAAAAA"/>
      </a:accent3>
      <a:accent4>
        <a:srgbClr val="DADADA"/>
      </a:accent4>
      <a:accent5>
        <a:srgbClr val="AAAAAA"/>
      </a:accent5>
      <a:accent6>
        <a:srgbClr val="2D2D8A"/>
      </a:accent6>
      <a:hlink>
        <a:srgbClr val="009999"/>
      </a:hlink>
      <a:folHlink>
        <a:srgbClr val="99CC00"/>
      </a:folHlink>
    </a:clrScheme>
    <a:fontScheme name="Title &amp; Bullets">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 2 Colum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Bullets &amp; Photo">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Righ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 Top">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Center">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727</TotalTime>
  <Pages>0</Pages>
  <Words>2500</Words>
  <Characters>0</Characters>
  <Application>Microsoft Office PowerPoint</Application>
  <PresentationFormat>Custom</PresentationFormat>
  <Lines>0</Lines>
  <Paragraphs>169</Paragraphs>
  <Slides>22</Slides>
  <Notes>22</Notes>
  <HiddenSlides>0</HiddenSlides>
  <MMClips>0</MMClips>
  <ScaleCrop>false</ScaleCrop>
  <HeadingPairs>
    <vt:vector size="6" baseType="variant">
      <vt:variant>
        <vt:lpstr>Theme</vt:lpstr>
      </vt:variant>
      <vt:variant>
        <vt:i4>13</vt:i4>
      </vt:variant>
      <vt:variant>
        <vt:lpstr>Embedded OLE Servers</vt:lpstr>
      </vt:variant>
      <vt:variant>
        <vt:i4>2</vt:i4>
      </vt:variant>
      <vt:variant>
        <vt:lpstr>Slide Titles</vt:lpstr>
      </vt:variant>
      <vt:variant>
        <vt:i4>22</vt:i4>
      </vt:variant>
    </vt:vector>
  </HeadingPairs>
  <TitlesOfParts>
    <vt:vector size="37" baseType="lpstr">
      <vt:lpstr>Title &amp; Subtitle</vt:lpstr>
      <vt:lpstr>Title &amp; Bullets</vt:lpstr>
      <vt:lpstr>Title &amp; Bullets - 2 Column</vt:lpstr>
      <vt:lpstr>Title, Bullets &amp; Photo</vt:lpstr>
      <vt:lpstr>Title &amp; Bullets - Right</vt:lpstr>
      <vt:lpstr>Title - Top</vt:lpstr>
      <vt:lpstr>Bullets</vt:lpstr>
      <vt:lpstr>Blank</vt:lpstr>
      <vt:lpstr>Title - Center</vt:lpstr>
      <vt:lpstr>Title &amp; Bullets - Left</vt:lpstr>
      <vt:lpstr>Photo - Horizontal</vt:lpstr>
      <vt:lpstr>Photo - Vertical</vt:lpstr>
      <vt:lpstr>Photo - 6 Up</vt:lpstr>
      <vt:lpstr>Chart</vt:lpstr>
      <vt:lpstr>Microsoft Graph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dc:creator>
  <cp:lastModifiedBy>Keith Greer</cp:lastModifiedBy>
  <cp:revision>15</cp:revision>
  <cp:lastPrinted>2014-04-07T15:51:16Z</cp:lastPrinted>
  <dcterms:modified xsi:type="dcterms:W3CDTF">2014-04-07T15:55:53Z</dcterms:modified>
</cp:coreProperties>
</file>