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58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262F-A35D-45D3-9EF9-BDF145F9127E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C6BE-1390-4250-AF39-EAFF37F1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53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262F-A35D-45D3-9EF9-BDF145F9127E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C6BE-1390-4250-AF39-EAFF37F1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485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262F-A35D-45D3-9EF9-BDF145F9127E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C6BE-1390-4250-AF39-EAFF37F1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471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262F-A35D-45D3-9EF9-BDF145F9127E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C6BE-1390-4250-AF39-EAFF37F1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37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262F-A35D-45D3-9EF9-BDF145F9127E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C6BE-1390-4250-AF39-EAFF37F1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389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262F-A35D-45D3-9EF9-BDF145F9127E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C6BE-1390-4250-AF39-EAFF37F1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3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262F-A35D-45D3-9EF9-BDF145F9127E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C6BE-1390-4250-AF39-EAFF37F1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02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262F-A35D-45D3-9EF9-BDF145F9127E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C6BE-1390-4250-AF39-EAFF37F1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194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262F-A35D-45D3-9EF9-BDF145F9127E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C6BE-1390-4250-AF39-EAFF37F1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862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262F-A35D-45D3-9EF9-BDF145F9127E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C6BE-1390-4250-AF39-EAFF37F1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244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262F-A35D-45D3-9EF9-BDF145F9127E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C6BE-1390-4250-AF39-EAFF37F1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48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D262F-A35D-45D3-9EF9-BDF145F9127E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2C6BE-1390-4250-AF39-EAFF37F12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48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1470025"/>
          </a:xfrm>
        </p:spPr>
        <p:txBody>
          <a:bodyPr/>
          <a:lstStyle/>
          <a:p>
            <a:r>
              <a:rPr lang="en-US" b="1" dirty="0" smtClean="0"/>
              <a:t>English Translations of the Bible</a:t>
            </a:r>
            <a:endParaRPr lang="en-US" b="1" dirty="0"/>
          </a:p>
        </p:txBody>
      </p:sp>
      <p:pic>
        <p:nvPicPr>
          <p:cNvPr id="2054" name="Picture 6" descr="http://g.christianbook.com/g/cms/7/3019677/bibsale0413_421x2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571750"/>
            <a:ext cx="4010025" cy="283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4104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History of the English Bible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John </a:t>
            </a:r>
            <a:r>
              <a:rPr lang="en-US" b="1" dirty="0" smtClean="0"/>
              <a:t>Wycliffe</a:t>
            </a:r>
            <a:r>
              <a:rPr lang="en-US" dirty="0" smtClean="0"/>
              <a:t> (1382) - translated </a:t>
            </a:r>
            <a:r>
              <a:rPr lang="en-US" dirty="0"/>
              <a:t>the Bible into English from </a:t>
            </a:r>
            <a:r>
              <a:rPr lang="en-US" dirty="0" smtClean="0"/>
              <a:t>Latin.</a:t>
            </a:r>
            <a:endParaRPr lang="en-US" dirty="0"/>
          </a:p>
          <a:p>
            <a:r>
              <a:rPr lang="en-US" b="1" dirty="0" smtClean="0"/>
              <a:t>William Tyndale</a:t>
            </a:r>
            <a:r>
              <a:rPr lang="en-US" dirty="0" smtClean="0"/>
              <a:t> (1526) - translated </a:t>
            </a:r>
            <a:r>
              <a:rPr lang="en-US" dirty="0"/>
              <a:t>the Greek NT into </a:t>
            </a:r>
            <a:r>
              <a:rPr lang="en-US" dirty="0" smtClean="0"/>
              <a:t>English.</a:t>
            </a:r>
            <a:endParaRPr lang="en-US" dirty="0"/>
          </a:p>
          <a:p>
            <a:r>
              <a:rPr lang="en-US" b="1" dirty="0" smtClean="0"/>
              <a:t>Geneva </a:t>
            </a:r>
            <a:r>
              <a:rPr lang="en-US" b="1" dirty="0"/>
              <a:t>Bible</a:t>
            </a:r>
            <a:r>
              <a:rPr lang="en-US" dirty="0"/>
              <a:t> (1560</a:t>
            </a:r>
            <a:r>
              <a:rPr lang="en-US" dirty="0" smtClean="0"/>
              <a:t>) - brought </a:t>
            </a:r>
            <a:r>
              <a:rPr lang="en-US" dirty="0"/>
              <a:t>to America by the settlers of Jamestown and the Pilgrims on the Mayflower.</a:t>
            </a:r>
          </a:p>
          <a:p>
            <a:r>
              <a:rPr lang="en-US" b="1" dirty="0" smtClean="0"/>
              <a:t>The Bishops Bible</a:t>
            </a:r>
            <a:r>
              <a:rPr lang="en-US" dirty="0" smtClean="0"/>
              <a:t> (1568) - Bible of the churches. </a:t>
            </a:r>
          </a:p>
          <a:p>
            <a:r>
              <a:rPr lang="en-US" b="1" dirty="0" smtClean="0"/>
              <a:t>King </a:t>
            </a:r>
            <a:r>
              <a:rPr lang="en-US" b="1" dirty="0"/>
              <a:t>James Version</a:t>
            </a:r>
            <a:r>
              <a:rPr lang="en-US" dirty="0"/>
              <a:t> (1611</a:t>
            </a:r>
            <a:r>
              <a:rPr lang="en-US" dirty="0" smtClean="0"/>
              <a:t>) - Sought </a:t>
            </a:r>
            <a:r>
              <a:rPr lang="en-US" dirty="0"/>
              <a:t>to provide an English translation for both public and private </a:t>
            </a:r>
            <a:r>
              <a:rPr lang="en-US" dirty="0" smtClean="0"/>
              <a:t>use.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028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A Contrast in Translation Styles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199"/>
            <a:ext cx="8229600" cy="914401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chemeClr val="bg1"/>
                </a:solidFill>
              </a:rPr>
              <a:t>Is the Book of Mormon on par with the Bible? 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4098" name="Picture 2" descr="http://images.christianpost.com/blog/full/21939/bomvbible.png%3Fw%3D487%26h%3D2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174" y="3115608"/>
            <a:ext cx="5023426" cy="2599392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3927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ucg.org/files/images/articleimages/types-of-bible-translation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"/>
            <a:ext cx="8582025" cy="487889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4140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Choosing the Right Translation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Choose a Formal Equivalence translation. </a:t>
            </a:r>
          </a:p>
          <a:p>
            <a:pPr lvl="0"/>
            <a:r>
              <a:rPr lang="en-US" dirty="0" smtClean="0"/>
              <a:t>Read </a:t>
            </a:r>
            <a:r>
              <a:rPr lang="en-US" dirty="0"/>
              <a:t>what the translation says about how it was translated.</a:t>
            </a:r>
          </a:p>
          <a:p>
            <a:pPr lvl="0"/>
            <a:r>
              <a:rPr lang="en-US" dirty="0"/>
              <a:t>Read some verses or chapters that you are familiar with. </a:t>
            </a:r>
          </a:p>
          <a:p>
            <a:pPr lvl="0"/>
            <a:r>
              <a:rPr lang="en-US" dirty="0"/>
              <a:t>Find a copy that you can read with ease (language style and font size). </a:t>
            </a:r>
          </a:p>
          <a:p>
            <a:pPr lvl="0"/>
            <a:r>
              <a:rPr lang="en-US" dirty="0"/>
              <a:t>Beware of notes in study Bibles! </a:t>
            </a:r>
          </a:p>
        </p:txBody>
      </p:sp>
    </p:spTree>
    <p:extLst>
      <p:ext uri="{BB962C8B-B14F-4D97-AF65-F5344CB8AC3E}">
        <p14:creationId xmlns:p14="http://schemas.microsoft.com/office/powerpoint/2010/main" val="3027817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The Need For Translations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“Go into all the world and preach the gospel to every creature” (Mark 16:15). </a:t>
            </a:r>
          </a:p>
          <a:p>
            <a:endParaRPr lang="en-US" sz="1800" b="1" dirty="0" smtClean="0"/>
          </a:p>
          <a:p>
            <a:r>
              <a:rPr lang="en-US" b="1" dirty="0" smtClean="0"/>
              <a:t>As </a:t>
            </a:r>
            <a:r>
              <a:rPr lang="en-US" b="1" dirty="0"/>
              <a:t>the </a:t>
            </a:r>
            <a:r>
              <a:rPr lang="en-US" b="1" dirty="0" smtClean="0"/>
              <a:t>gospel </a:t>
            </a:r>
            <a:r>
              <a:rPr lang="en-US" b="1" dirty="0"/>
              <a:t>continued to be spread further away from the Roman Empire, there came to be a need for copies of the </a:t>
            </a:r>
            <a:r>
              <a:rPr lang="en-US" b="1" dirty="0" smtClean="0"/>
              <a:t>New Testament </a:t>
            </a:r>
            <a:r>
              <a:rPr lang="en-US" b="1" dirty="0"/>
              <a:t>in </a:t>
            </a:r>
            <a:r>
              <a:rPr lang="en-US" b="1" dirty="0" smtClean="0"/>
              <a:t>the </a:t>
            </a:r>
            <a:r>
              <a:rPr lang="en-US" b="1" dirty="0"/>
              <a:t>native </a:t>
            </a:r>
            <a:r>
              <a:rPr lang="en-US" b="1" dirty="0" smtClean="0"/>
              <a:t>tongues of these areas.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52445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The Need For Translations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772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Eastern Versions</a:t>
            </a:r>
            <a:r>
              <a:rPr lang="en-US" dirty="0"/>
              <a:t>	</a:t>
            </a:r>
            <a:r>
              <a:rPr lang="en-US" b="1" u="sng" dirty="0" smtClean="0"/>
              <a:t>Western </a:t>
            </a:r>
            <a:r>
              <a:rPr lang="en-US" b="1" u="sng" dirty="0"/>
              <a:t>Versions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Syriac</a:t>
            </a:r>
            <a:r>
              <a:rPr lang="en-US" dirty="0"/>
              <a:t> (2-3 cen.)		</a:t>
            </a:r>
            <a:r>
              <a:rPr lang="en-US" dirty="0" smtClean="0"/>
              <a:t>Old </a:t>
            </a:r>
            <a:r>
              <a:rPr lang="en-US" dirty="0"/>
              <a:t>Latin (2</a:t>
            </a:r>
            <a:r>
              <a:rPr lang="en-US" baseline="30000" dirty="0"/>
              <a:t>nd</a:t>
            </a:r>
            <a:r>
              <a:rPr lang="en-US" dirty="0"/>
              <a:t> cen.)</a:t>
            </a:r>
          </a:p>
          <a:p>
            <a:pPr marL="0" indent="0">
              <a:buNone/>
            </a:pPr>
            <a:r>
              <a:rPr lang="en-US" dirty="0"/>
              <a:t>Coptic (3-4 cen.)		</a:t>
            </a:r>
            <a:r>
              <a:rPr lang="en-US" dirty="0" smtClean="0"/>
              <a:t>Latin </a:t>
            </a:r>
            <a:r>
              <a:rPr lang="en-US" dirty="0"/>
              <a:t>Vulgate (383-405)</a:t>
            </a:r>
          </a:p>
          <a:p>
            <a:pPr marL="0" indent="0">
              <a:buNone/>
            </a:pPr>
            <a:r>
              <a:rPr lang="en-US" dirty="0"/>
              <a:t>Armenian (5</a:t>
            </a:r>
            <a:r>
              <a:rPr lang="en-US" baseline="30000" dirty="0"/>
              <a:t>th</a:t>
            </a:r>
            <a:r>
              <a:rPr lang="en-US" dirty="0"/>
              <a:t> cen.)	</a:t>
            </a:r>
            <a:r>
              <a:rPr lang="en-US" dirty="0" smtClean="0"/>
              <a:t>Gothic </a:t>
            </a:r>
            <a:r>
              <a:rPr lang="en-US" dirty="0"/>
              <a:t>(4</a:t>
            </a:r>
            <a:r>
              <a:rPr lang="en-US" baseline="30000" dirty="0"/>
              <a:t>th</a:t>
            </a:r>
            <a:r>
              <a:rPr lang="en-US" dirty="0"/>
              <a:t> cen.)</a:t>
            </a:r>
          </a:p>
          <a:p>
            <a:pPr marL="0" indent="0">
              <a:buNone/>
            </a:pPr>
            <a:r>
              <a:rPr lang="en-US" dirty="0"/>
              <a:t>Georgian (5</a:t>
            </a:r>
            <a:r>
              <a:rPr lang="en-US" baseline="30000" dirty="0"/>
              <a:t>th</a:t>
            </a:r>
            <a:r>
              <a:rPr lang="en-US" dirty="0"/>
              <a:t> cen.)	</a:t>
            </a:r>
            <a:r>
              <a:rPr lang="en-US" dirty="0" smtClean="0"/>
              <a:t>Old </a:t>
            </a:r>
            <a:r>
              <a:rPr lang="en-US" dirty="0"/>
              <a:t>Slavonic (9</a:t>
            </a:r>
            <a:r>
              <a:rPr lang="en-US" baseline="30000" dirty="0"/>
              <a:t>th</a:t>
            </a:r>
            <a:r>
              <a:rPr lang="en-US" dirty="0"/>
              <a:t> cen.)</a:t>
            </a:r>
          </a:p>
          <a:p>
            <a:pPr marL="0" indent="0">
              <a:buNone/>
            </a:pPr>
            <a:r>
              <a:rPr lang="en-US" dirty="0"/>
              <a:t>Ethiopic (5-6 cen.)</a:t>
            </a:r>
          </a:p>
          <a:p>
            <a:pPr marL="0" indent="0">
              <a:buNone/>
            </a:pPr>
            <a:r>
              <a:rPr lang="en-US" dirty="0"/>
              <a:t>Arabic (8-9 cen.)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38157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Why We Can Have Confidence in the Accuracy of English Translations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641934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Why We Can Have Confidence in the Accuracy of English Translations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45720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Multiple Manuscripts</a:t>
            </a:r>
          </a:p>
          <a:p>
            <a:endParaRPr lang="en-US" b="1" dirty="0"/>
          </a:p>
          <a:p>
            <a:pPr lvl="0"/>
            <a:r>
              <a:rPr lang="en-US" dirty="0"/>
              <a:t>Over </a:t>
            </a:r>
            <a:r>
              <a:rPr lang="en-US" dirty="0" smtClean="0"/>
              <a:t>5,600 </a:t>
            </a:r>
            <a:r>
              <a:rPr lang="en-US" dirty="0"/>
              <a:t>manuscripts of the </a:t>
            </a:r>
            <a:r>
              <a:rPr lang="en-US" dirty="0" smtClean="0"/>
              <a:t>New Testament. </a:t>
            </a:r>
            <a:endParaRPr lang="en-US" dirty="0"/>
          </a:p>
          <a:p>
            <a:r>
              <a:rPr lang="en-US" dirty="0"/>
              <a:t>Over 800 manuscripts of the </a:t>
            </a:r>
            <a:r>
              <a:rPr lang="en-US" dirty="0" smtClean="0"/>
              <a:t>Old Testament. </a:t>
            </a:r>
            <a:endParaRPr lang="en-US" b="1" dirty="0"/>
          </a:p>
        </p:txBody>
      </p:sp>
      <p:pic>
        <p:nvPicPr>
          <p:cNvPr id="3074" name="Picture 2" descr="http://www.bible-researcher.com/papy66b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8725" y="2286000"/>
            <a:ext cx="3724275" cy="4190598"/>
          </a:xfrm>
          <a:prstGeom prst="rect">
            <a:avLst/>
          </a:prstGeom>
          <a:noFill/>
          <a:ln w="31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757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Why We Can Have Confidence in the Accuracy of English Translations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Multiple Manuscripts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Translated From “Dead Languages”</a:t>
            </a:r>
          </a:p>
        </p:txBody>
      </p:sp>
    </p:spTree>
    <p:extLst>
      <p:ext uri="{BB962C8B-B14F-4D97-AF65-F5344CB8AC3E}">
        <p14:creationId xmlns:p14="http://schemas.microsoft.com/office/powerpoint/2010/main" val="348757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Why We Can Have Confidence in the Accuracy of English Translations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Multiple Manuscripts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Translated From “Dead Languages”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Early Translations</a:t>
            </a:r>
          </a:p>
        </p:txBody>
      </p:sp>
    </p:spTree>
    <p:extLst>
      <p:ext uri="{BB962C8B-B14F-4D97-AF65-F5344CB8AC3E}">
        <p14:creationId xmlns:p14="http://schemas.microsoft.com/office/powerpoint/2010/main" val="2797950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Why We Can Have Confidence in the Accuracy of English Translations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Multiple Manuscripts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Translated From “Dead Languages”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Early Translations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Dead Sea Scrolls</a:t>
            </a:r>
          </a:p>
        </p:txBody>
      </p:sp>
    </p:spTree>
    <p:extLst>
      <p:ext uri="{BB962C8B-B14F-4D97-AF65-F5344CB8AC3E}">
        <p14:creationId xmlns:p14="http://schemas.microsoft.com/office/powerpoint/2010/main" val="1034287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Why We Can Have Confidence in the Accuracy of English Translations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Multiple Manuscripts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Translated From “Dead Languages”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Early Translations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Dead Sea Scrolls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Writings of Church Fathers</a:t>
            </a:r>
          </a:p>
        </p:txBody>
      </p:sp>
    </p:spTree>
    <p:extLst>
      <p:ext uri="{BB962C8B-B14F-4D97-AF65-F5344CB8AC3E}">
        <p14:creationId xmlns:p14="http://schemas.microsoft.com/office/powerpoint/2010/main" val="2620182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355</Words>
  <Application>Microsoft Office PowerPoint</Application>
  <PresentationFormat>On-screen Show (4:3)</PresentationFormat>
  <Paragraphs>51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English Translations of the Bible</vt:lpstr>
      <vt:lpstr>The Need For Translations</vt:lpstr>
      <vt:lpstr>The Need For Translations</vt:lpstr>
      <vt:lpstr>Why We Can Have Confidence in the Accuracy of English Translations</vt:lpstr>
      <vt:lpstr>Why We Can Have Confidence in the Accuracy of English Translations</vt:lpstr>
      <vt:lpstr>Why We Can Have Confidence in the Accuracy of English Translations</vt:lpstr>
      <vt:lpstr>Why We Can Have Confidence in the Accuracy of English Translations</vt:lpstr>
      <vt:lpstr>Why We Can Have Confidence in the Accuracy of English Translations</vt:lpstr>
      <vt:lpstr>Why We Can Have Confidence in the Accuracy of English Translations</vt:lpstr>
      <vt:lpstr>History of the English Bible</vt:lpstr>
      <vt:lpstr>A Contrast in Translation Styles</vt:lpstr>
      <vt:lpstr>PowerPoint Presentation</vt:lpstr>
      <vt:lpstr>Choosing the Right Translation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Translations of the Bible</dc:title>
  <dc:creator>Heath</dc:creator>
  <cp:lastModifiedBy>Guest</cp:lastModifiedBy>
  <cp:revision>15</cp:revision>
  <dcterms:created xsi:type="dcterms:W3CDTF">2014-02-15T17:51:15Z</dcterms:created>
  <dcterms:modified xsi:type="dcterms:W3CDTF">2014-02-17T14:39:24Z</dcterms:modified>
</cp:coreProperties>
</file>