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  <p:sldId id="264" r:id="rId7"/>
    <p:sldId id="263" r:id="rId8"/>
    <p:sldId id="265" r:id="rId9"/>
    <p:sldId id="266" r:id="rId10"/>
    <p:sldId id="268" r:id="rId11"/>
    <p:sldId id="270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8C2F-447D-4E52-8844-438A39118F2F}" type="datetimeFigureOut">
              <a:rPr lang="en-US" smtClean="0"/>
              <a:t>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A720-2156-4B55-A531-03913A8AF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28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8C2F-447D-4E52-8844-438A39118F2F}" type="datetimeFigureOut">
              <a:rPr lang="en-US" smtClean="0"/>
              <a:t>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A720-2156-4B55-A531-03913A8AF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52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8C2F-447D-4E52-8844-438A39118F2F}" type="datetimeFigureOut">
              <a:rPr lang="en-US" smtClean="0"/>
              <a:t>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A720-2156-4B55-A531-03913A8AF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7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8C2F-447D-4E52-8844-438A39118F2F}" type="datetimeFigureOut">
              <a:rPr lang="en-US" smtClean="0"/>
              <a:t>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A720-2156-4B55-A531-03913A8AF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86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8C2F-447D-4E52-8844-438A39118F2F}" type="datetimeFigureOut">
              <a:rPr lang="en-US" smtClean="0"/>
              <a:t>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A720-2156-4B55-A531-03913A8AF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92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8C2F-447D-4E52-8844-438A39118F2F}" type="datetimeFigureOut">
              <a:rPr lang="en-US" smtClean="0"/>
              <a:t>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A720-2156-4B55-A531-03913A8AF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9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8C2F-447D-4E52-8844-438A39118F2F}" type="datetimeFigureOut">
              <a:rPr lang="en-US" smtClean="0"/>
              <a:t>2/9/2014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A720-2156-4B55-A531-03913A8AF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73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8C2F-447D-4E52-8844-438A39118F2F}" type="datetimeFigureOut">
              <a:rPr lang="en-US" smtClean="0"/>
              <a:t>2/9/2014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A720-2156-4B55-A531-03913A8AF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0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8C2F-447D-4E52-8844-438A39118F2F}" type="datetimeFigureOut">
              <a:rPr lang="en-US" smtClean="0"/>
              <a:t>2/9/2014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A720-2156-4B55-A531-03913A8AF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2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8C2F-447D-4E52-8844-438A39118F2F}" type="datetimeFigureOut">
              <a:rPr lang="en-US" smtClean="0"/>
              <a:t>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A720-2156-4B55-A531-03913A8AF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4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8C2F-447D-4E52-8844-438A39118F2F}" type="datetimeFigureOut">
              <a:rPr lang="en-US" smtClean="0"/>
              <a:t>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A720-2156-4B55-A531-03913A8AF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4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58C2F-447D-4E52-8844-438A39118F2F}" type="datetimeFigureOut">
              <a:rPr lang="en-US" smtClean="0"/>
              <a:t>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7A720-2156-4B55-A531-03913A8AF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55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thebibletrial.com/images/picture_bo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" r="833"/>
          <a:stretch/>
        </p:blipFill>
        <p:spPr bwMode="auto">
          <a:xfrm>
            <a:off x="0" y="1975929"/>
            <a:ext cx="9144000" cy="2653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The Inspiration of the Bible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524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How Can We Know That the Bible Is Really God’s Inspired Word?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2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4</a:t>
            </a:r>
            <a:r>
              <a:rPr lang="en-US" b="1" i="1" dirty="0" smtClean="0">
                <a:solidFill>
                  <a:srgbClr val="002060"/>
                </a:solidFill>
              </a:rPr>
              <a:t>. Scientific Foreknowledge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Life is in the blood (Lev. 17:11) </a:t>
            </a:r>
          </a:p>
          <a:p>
            <a:r>
              <a:rPr lang="en-US" b="1" dirty="0" smtClean="0"/>
              <a:t>Shape of the earth (Is. 40:22)</a:t>
            </a:r>
          </a:p>
          <a:p>
            <a:r>
              <a:rPr lang="en-US" b="1" dirty="0" smtClean="0"/>
              <a:t>Number of stars (Jer. 33:22)</a:t>
            </a:r>
          </a:p>
          <a:p>
            <a:r>
              <a:rPr lang="en-US" b="1" dirty="0" smtClean="0"/>
              <a:t>Sanitation laws of Leviticus</a:t>
            </a:r>
          </a:p>
        </p:txBody>
      </p:sp>
    </p:spTree>
    <p:extLst>
      <p:ext uri="{BB962C8B-B14F-4D97-AF65-F5344CB8AC3E}">
        <p14:creationId xmlns:p14="http://schemas.microsoft.com/office/powerpoint/2010/main" val="70266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5. Brevity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b="1" dirty="0"/>
              <a:t>Where did God come from? </a:t>
            </a:r>
          </a:p>
          <a:p>
            <a:pPr lvl="0"/>
            <a:r>
              <a:rPr lang="en-US" b="1" dirty="0"/>
              <a:t>What does Jesus look like?</a:t>
            </a:r>
          </a:p>
          <a:p>
            <a:pPr lvl="0"/>
            <a:r>
              <a:rPr lang="en-US" b="1" dirty="0"/>
              <a:t>What happened to Noah’s Ark and the Ark of the Covenant?</a:t>
            </a:r>
          </a:p>
          <a:p>
            <a:pPr lvl="0"/>
            <a:r>
              <a:rPr lang="en-US" b="1" dirty="0"/>
              <a:t>What happened to Jesus between ages 12-30?</a:t>
            </a:r>
          </a:p>
          <a:p>
            <a:pPr lvl="0"/>
            <a:r>
              <a:rPr lang="en-US" b="1" dirty="0"/>
              <a:t>What happened to </a:t>
            </a:r>
            <a:r>
              <a:rPr lang="en-US" b="1" dirty="0" smtClean="0"/>
              <a:t>Joseph and Mary?</a:t>
            </a:r>
            <a:endParaRPr lang="en-US" b="1" dirty="0"/>
          </a:p>
          <a:p>
            <a:pPr lvl="0"/>
            <a:r>
              <a:rPr lang="en-US" b="1" dirty="0"/>
              <a:t>What happened to the apostles? </a:t>
            </a:r>
          </a:p>
          <a:p>
            <a:pPr lvl="0"/>
            <a:r>
              <a:rPr lang="en-US" b="1" dirty="0"/>
              <a:t>Details of the </a:t>
            </a:r>
            <a:r>
              <a:rPr lang="en-US" b="1" dirty="0" smtClean="0"/>
              <a:t>crucifixion.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3891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6. Impartiality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Noah the Drunk </a:t>
            </a:r>
          </a:p>
          <a:p>
            <a:r>
              <a:rPr lang="en-US" b="1" dirty="0" smtClean="0"/>
              <a:t>Abraham the Liar</a:t>
            </a:r>
          </a:p>
          <a:p>
            <a:r>
              <a:rPr lang="en-US" b="1" dirty="0" smtClean="0"/>
              <a:t>Moses the Insubordinate</a:t>
            </a:r>
          </a:p>
          <a:p>
            <a:r>
              <a:rPr lang="en-US" b="1" dirty="0" smtClean="0"/>
              <a:t>David the Adulterer and Murderer</a:t>
            </a:r>
          </a:p>
          <a:p>
            <a:r>
              <a:rPr lang="en-US" b="1" dirty="0" smtClean="0"/>
              <a:t>Peter the Coward and Hypocrite</a:t>
            </a:r>
          </a:p>
        </p:txBody>
      </p:sp>
    </p:spTree>
    <p:extLst>
      <p:ext uri="{BB962C8B-B14F-4D97-AF65-F5344CB8AC3E}">
        <p14:creationId xmlns:p14="http://schemas.microsoft.com/office/powerpoint/2010/main" val="68867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002060"/>
                </a:solidFill>
              </a:rPr>
              <a:t>How Can We Know the Bible Is Inspired?</a:t>
            </a:r>
            <a:endParaRPr lang="en-US" sz="3600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 smtClean="0"/>
              <a:t>Unity of the Bible’s Message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 smtClean="0"/>
              <a:t>Historical and Geographical Accuracy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 smtClean="0"/>
              <a:t>Fulfilled Prophecy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 smtClean="0"/>
              <a:t>Scientific Foreknowledge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 smtClean="0"/>
              <a:t>Brevity of the Bible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 smtClean="0"/>
              <a:t>Impartiality of the Bible</a:t>
            </a:r>
          </a:p>
        </p:txBody>
      </p:sp>
      <p:pic>
        <p:nvPicPr>
          <p:cNvPr id="5" name="Picture 2" descr="http://www.thebibletrial.com/images/picture_bo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" t="27472" r="833" b="4372"/>
          <a:stretch/>
        </p:blipFill>
        <p:spPr bwMode="auto">
          <a:xfrm>
            <a:off x="0" y="5049672"/>
            <a:ext cx="9144000" cy="1808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42045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Bible Claims To Be Inspired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“All Scripture is given by inspiration of God, and is profitable for doctrine, for reproof, for correction, for instruction in righteousness.”</a:t>
            </a:r>
            <a:endParaRPr lang="en-US" b="1" dirty="0"/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2 Timothy 3:16</a:t>
            </a:r>
            <a:endParaRPr lang="en-US" b="1" dirty="0"/>
          </a:p>
        </p:txBody>
      </p:sp>
      <p:pic>
        <p:nvPicPr>
          <p:cNvPr id="102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214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2060"/>
                </a:solidFill>
              </a:rPr>
              <a:t>1. The Unity of the Bible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Collection of 66 books</a:t>
            </a:r>
          </a:p>
          <a:p>
            <a:r>
              <a:rPr lang="en-US" b="1" dirty="0" smtClean="0"/>
              <a:t>Three languages</a:t>
            </a:r>
          </a:p>
          <a:p>
            <a:r>
              <a:rPr lang="en-US" b="1" dirty="0" smtClean="0"/>
              <a:t>Forty different writers</a:t>
            </a:r>
          </a:p>
          <a:p>
            <a:r>
              <a:rPr lang="en-US" b="1" dirty="0" smtClean="0"/>
              <a:t>Three continents</a:t>
            </a:r>
          </a:p>
          <a:p>
            <a:r>
              <a:rPr lang="en-US" b="1" dirty="0" smtClean="0"/>
              <a:t>Over a period of 1,600 years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1445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1 4"/>
          <p:cNvSpPr/>
          <p:nvPr/>
        </p:nvSpPr>
        <p:spPr>
          <a:xfrm>
            <a:off x="5029200" y="1447800"/>
            <a:ext cx="3886200" cy="3429000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2060"/>
                </a:solidFill>
              </a:rPr>
              <a:t>1. The Unity of the Bible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Collection of 66 books</a:t>
            </a:r>
          </a:p>
          <a:p>
            <a:r>
              <a:rPr lang="en-US" b="1" dirty="0" smtClean="0"/>
              <a:t>Three languages</a:t>
            </a:r>
          </a:p>
          <a:p>
            <a:r>
              <a:rPr lang="en-US" b="1" dirty="0" smtClean="0"/>
              <a:t>Forty different writers</a:t>
            </a:r>
          </a:p>
          <a:p>
            <a:r>
              <a:rPr lang="en-US" b="1" dirty="0" smtClean="0"/>
              <a:t>Three continents</a:t>
            </a:r>
          </a:p>
          <a:p>
            <a:r>
              <a:rPr lang="en-US" b="1" dirty="0" smtClean="0"/>
              <a:t>Over a period of 1,600 years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867400" y="2425005"/>
            <a:ext cx="2133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One Perfect Harmonious Message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81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2. Historical &amp; Geographical Accuracy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Hittites: Gen. 23:10, 26:34</a:t>
            </a:r>
          </a:p>
          <a:p>
            <a:r>
              <a:rPr lang="en-US" b="1" dirty="0" smtClean="0"/>
              <a:t>The Book of Acts</a:t>
            </a:r>
          </a:p>
          <a:p>
            <a:pPr lvl="1"/>
            <a:r>
              <a:rPr lang="en-US" b="1" dirty="0" smtClean="0"/>
              <a:t>32 countries</a:t>
            </a:r>
          </a:p>
          <a:p>
            <a:pPr lvl="1"/>
            <a:r>
              <a:rPr lang="en-US" b="1" dirty="0" smtClean="0"/>
              <a:t>54 cities</a:t>
            </a:r>
          </a:p>
          <a:p>
            <a:pPr lvl="1"/>
            <a:r>
              <a:rPr lang="en-US" b="1" dirty="0" smtClean="0"/>
              <a:t>9 Mediterranean islands</a:t>
            </a:r>
          </a:p>
          <a:p>
            <a:pPr lvl="1"/>
            <a:r>
              <a:rPr lang="en-US" b="1" dirty="0" smtClean="0"/>
              <a:t>95 people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338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3. Fulfilled Prophecy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“Remember the former things of old, for I am God, and there is no other; I am God, and there is none like Me, declaring the end from the beginning, and from ancient times things that are not yet done, saying, ‘My counsel shall stand, and I will do all My pleasure.’” 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Isaiah 46:9-10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683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3. Fulfilled Prophecy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King Cyrus was named and his work was foretold more than 150 years before he was born (Is. 44:28-45:1). </a:t>
            </a:r>
          </a:p>
          <a:p>
            <a:r>
              <a:rPr lang="en-US" b="1" dirty="0" smtClean="0"/>
              <a:t>King Josiah was named and his work was foretold more than 300 years before he was born (1 Kings 13:2).</a:t>
            </a:r>
          </a:p>
        </p:txBody>
      </p:sp>
    </p:spTree>
    <p:extLst>
      <p:ext uri="{BB962C8B-B14F-4D97-AF65-F5344CB8AC3E}">
        <p14:creationId xmlns:p14="http://schemas.microsoft.com/office/powerpoint/2010/main" val="342338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3. Fulfilled Prophecy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There are 332 prophecies in the OT that were fulfilled by one man - Jesus Christ.</a:t>
            </a:r>
          </a:p>
          <a:p>
            <a:r>
              <a:rPr lang="en-US" b="1" dirty="0" smtClean="0"/>
              <a:t>Chance of one man fulfilling just eight of these prophecies is one in </a:t>
            </a:r>
            <a:r>
              <a:rPr lang="en-US" sz="3600" b="1" dirty="0" smtClean="0"/>
              <a:t>100,000,000,000,000,000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101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2060"/>
                </a:solidFill>
              </a:rPr>
              <a:t>3. Fulfilled Prophecy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100,000,000,000,000,000 dollar coins would cover the entire state of Texas two feet deep! </a:t>
            </a:r>
          </a:p>
          <a:p>
            <a:r>
              <a:rPr lang="en-US" b="1" dirty="0" smtClean="0"/>
              <a:t>Mark one of these                                                      dollar coins, blindfold                                                    a man, and tell him                                                               that he has to find                                                                it on the first try.</a:t>
            </a:r>
          </a:p>
        </p:txBody>
      </p:sp>
      <p:pic>
        <p:nvPicPr>
          <p:cNvPr id="1026" name="Picture 2" descr="http://www.nc4ea.org/nc4ea/assets/Image/TX-smal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971800"/>
            <a:ext cx="3684683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094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469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Inspiration of the Bible</vt:lpstr>
      <vt:lpstr>The Bible Claims To Be Inspired</vt:lpstr>
      <vt:lpstr>1. The Unity of the Bible</vt:lpstr>
      <vt:lpstr>1. The Unity of the Bible</vt:lpstr>
      <vt:lpstr>2. Historical &amp; Geographical Accuracy</vt:lpstr>
      <vt:lpstr>3. Fulfilled Prophecy</vt:lpstr>
      <vt:lpstr>3. Fulfilled Prophecy</vt:lpstr>
      <vt:lpstr>3. Fulfilled Prophecy</vt:lpstr>
      <vt:lpstr>3. Fulfilled Prophecy</vt:lpstr>
      <vt:lpstr>4. Scientific Foreknowledge</vt:lpstr>
      <vt:lpstr>5. Brevity</vt:lpstr>
      <vt:lpstr>6. Impartiality</vt:lpstr>
      <vt:lpstr>How Can We Know the Bible Is Inspired?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Inspiration of the Bible</dc:title>
  <dc:creator>Heath</dc:creator>
  <cp:lastModifiedBy>Guest</cp:lastModifiedBy>
  <cp:revision>12</cp:revision>
  <dcterms:created xsi:type="dcterms:W3CDTF">2013-03-14T12:56:32Z</dcterms:created>
  <dcterms:modified xsi:type="dcterms:W3CDTF">2014-02-09T22:26:21Z</dcterms:modified>
</cp:coreProperties>
</file>