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2" r:id="rId4"/>
    <p:sldId id="263" r:id="rId5"/>
    <p:sldId id="264" r:id="rId6"/>
    <p:sldId id="265" r:id="rId7"/>
    <p:sldId id="266" r:id="rId8"/>
    <p:sldId id="267" r:id="rId9"/>
    <p:sldId id="268" r:id="rId10"/>
    <p:sldId id="273" r:id="rId11"/>
    <p:sldId id="272" r:id="rId12"/>
    <p:sldId id="269" r:id="rId13"/>
    <p:sldId id="270" r:id="rId14"/>
    <p:sldId id="25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6B6C78-E6B7-420A-859B-3B172108841D}"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3322116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6B6C78-E6B7-420A-859B-3B172108841D}"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1563086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6B6C78-E6B7-420A-859B-3B172108841D}"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2583142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6B6C78-E6B7-420A-859B-3B172108841D}"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2420565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6B6C78-E6B7-420A-859B-3B172108841D}"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3995672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6B6C78-E6B7-420A-859B-3B172108841D}"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1854473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6B6C78-E6B7-420A-859B-3B172108841D}" type="datetimeFigureOut">
              <a:rPr lang="en-US" smtClean="0"/>
              <a:t>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3533078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6B6C78-E6B7-420A-859B-3B172108841D}" type="datetimeFigureOut">
              <a:rPr lang="en-US" smtClean="0"/>
              <a:t>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2114163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6B6C78-E6B7-420A-859B-3B172108841D}" type="datetimeFigureOut">
              <a:rPr lang="en-US" smtClean="0"/>
              <a:t>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2929323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6B6C78-E6B7-420A-859B-3B172108841D}"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211093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6B6C78-E6B7-420A-859B-3B172108841D}"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6BBD71-4A3F-4510-AC16-CD58CD611F16}" type="slidenum">
              <a:rPr lang="en-US" smtClean="0"/>
              <a:t>‹#›</a:t>
            </a:fld>
            <a:endParaRPr lang="en-US"/>
          </a:p>
        </p:txBody>
      </p:sp>
    </p:spTree>
    <p:extLst>
      <p:ext uri="{BB962C8B-B14F-4D97-AF65-F5344CB8AC3E}">
        <p14:creationId xmlns:p14="http://schemas.microsoft.com/office/powerpoint/2010/main" val="2207077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6B6C78-E6B7-420A-859B-3B172108841D}" type="datetimeFigureOut">
              <a:rPr lang="en-US" smtClean="0"/>
              <a:t>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6BBD71-4A3F-4510-AC16-CD58CD611F16}" type="slidenum">
              <a:rPr lang="en-US" smtClean="0"/>
              <a:t>‹#›</a:t>
            </a:fld>
            <a:endParaRPr lang="en-US"/>
          </a:p>
        </p:txBody>
      </p:sp>
    </p:spTree>
    <p:extLst>
      <p:ext uri="{BB962C8B-B14F-4D97-AF65-F5344CB8AC3E}">
        <p14:creationId xmlns:p14="http://schemas.microsoft.com/office/powerpoint/2010/main" val="1203001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828800"/>
          </a:xfrm>
        </p:spPr>
        <p:txBody>
          <a:bodyPr>
            <a:normAutofit/>
          </a:bodyPr>
          <a:lstStyle/>
          <a:p>
            <a:r>
              <a:rPr lang="en-US" sz="5400" b="1" dirty="0" smtClean="0">
                <a:ln w="12700">
                  <a:solidFill>
                    <a:schemeClr val="tx1"/>
                  </a:solidFill>
                </a:ln>
                <a:solidFill>
                  <a:srgbClr val="0070C0"/>
                </a:solidFill>
                <a:effectLst>
                  <a:outerShdw blurRad="38100" dist="38100" dir="2700000" algn="tl">
                    <a:srgbClr val="000000">
                      <a:alpha val="43137"/>
                    </a:srgbClr>
                  </a:outerShdw>
                </a:effectLst>
              </a:rPr>
              <a:t>The Hardening of Pharaoh’s Heart</a:t>
            </a:r>
            <a:endParaRPr lang="en-US" sz="5400" b="1" dirty="0">
              <a:ln w="12700">
                <a:solidFill>
                  <a:schemeClr val="tx1"/>
                </a:solidFill>
              </a:ln>
              <a:solidFill>
                <a:srgbClr val="0070C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457200" y="2895600"/>
            <a:ext cx="4343400" cy="2667000"/>
          </a:xfrm>
          <a:noFill/>
          <a:ln>
            <a:noFill/>
          </a:ln>
        </p:spPr>
        <p:txBody>
          <a:bodyPr>
            <a:normAutofit/>
          </a:bodyPr>
          <a:lstStyle/>
          <a:p>
            <a:pPr algn="l"/>
            <a:r>
              <a:rPr lang="en-US" sz="2800" dirty="0" smtClean="0">
                <a:solidFill>
                  <a:schemeClr val="tx1"/>
                </a:solidFill>
              </a:rPr>
              <a:t>“And I will harden Pharaoh’s heart, and multiply My signs and My wonders in the land of Egypt.”</a:t>
            </a:r>
          </a:p>
          <a:p>
            <a:pPr algn="r"/>
            <a:r>
              <a:rPr lang="en-US" sz="2800" dirty="0" smtClean="0">
                <a:solidFill>
                  <a:schemeClr val="tx1"/>
                </a:solidFill>
              </a:rPr>
              <a:t>Exodus 7:3</a:t>
            </a:r>
            <a:endParaRPr lang="en-US" sz="2800" dirty="0">
              <a:solidFill>
                <a:schemeClr val="tx1"/>
              </a:solidFill>
            </a:endParaRPr>
          </a:p>
        </p:txBody>
      </p:sp>
      <p:pic>
        <p:nvPicPr>
          <p:cNvPr id="1028" name="Picture 4" descr="http://4.bp.blogspot.com/-h1rGfeaSXHw/TzPsTVnjroI/AAAAAAAADb4/qSlQ6tpFDRY/s1600/Yul_Brynner_in_The_Ten_Commandments_film_trail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514600"/>
            <a:ext cx="2794329" cy="370522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7957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How God Hardened Pharaoh’s Heart</a:t>
            </a:r>
            <a:endParaRPr lang="en-US" dirty="0"/>
          </a:p>
        </p:txBody>
      </p:sp>
      <p:sp>
        <p:nvSpPr>
          <p:cNvPr id="3" name="Content Placeholder 2"/>
          <p:cNvSpPr>
            <a:spLocks noGrp="1"/>
          </p:cNvSpPr>
          <p:nvPr>
            <p:ph idx="1"/>
          </p:nvPr>
        </p:nvSpPr>
        <p:spPr/>
        <p:txBody>
          <a:bodyPr>
            <a:normAutofit/>
          </a:bodyPr>
          <a:lstStyle/>
          <a:p>
            <a:pPr lvl="0"/>
            <a:r>
              <a:rPr lang="en-US" dirty="0"/>
              <a:t>After the plague ended, Pharaoh </a:t>
            </a:r>
            <a:r>
              <a:rPr lang="en-US" i="1" dirty="0"/>
              <a:t>“sinned yet more; and he hardened his heart” </a:t>
            </a:r>
            <a:r>
              <a:rPr lang="en-US" dirty="0"/>
              <a:t>(v. 34). </a:t>
            </a:r>
            <a:endParaRPr lang="en-US" dirty="0" smtClean="0"/>
          </a:p>
          <a:p>
            <a:pPr lvl="0"/>
            <a:r>
              <a:rPr lang="en-US" dirty="0" smtClean="0"/>
              <a:t>Pharaoh </a:t>
            </a:r>
            <a:r>
              <a:rPr lang="en-US" dirty="0"/>
              <a:t>was in control of his actions. </a:t>
            </a:r>
            <a:endParaRPr lang="en-US" dirty="0" smtClean="0"/>
          </a:p>
          <a:p>
            <a:pPr lvl="0"/>
            <a:r>
              <a:rPr lang="en-US" dirty="0" smtClean="0"/>
              <a:t>He </a:t>
            </a:r>
            <a:r>
              <a:rPr lang="en-US" dirty="0"/>
              <a:t>hardened his heart, but he did so in response to God’s </a:t>
            </a:r>
            <a:r>
              <a:rPr lang="en-US" dirty="0" smtClean="0"/>
              <a:t>Word.</a:t>
            </a:r>
          </a:p>
          <a:p>
            <a:pPr lvl="0"/>
            <a:r>
              <a:rPr lang="en-US" dirty="0" smtClean="0"/>
              <a:t>Thus, it could rightly be said that </a:t>
            </a:r>
            <a:r>
              <a:rPr lang="en-US" dirty="0"/>
              <a:t>God </a:t>
            </a:r>
            <a:r>
              <a:rPr lang="en-US" dirty="0" smtClean="0"/>
              <a:t>hardened </a:t>
            </a:r>
            <a:r>
              <a:rPr lang="en-US" dirty="0"/>
              <a:t>Pharaoh’s heart. </a:t>
            </a:r>
          </a:p>
        </p:txBody>
      </p:sp>
    </p:spTree>
    <p:extLst>
      <p:ext uri="{BB962C8B-B14F-4D97-AF65-F5344CB8AC3E}">
        <p14:creationId xmlns:p14="http://schemas.microsoft.com/office/powerpoint/2010/main" val="3678840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How God Hardened Pharaoh’s Heart</a:t>
            </a:r>
            <a:endParaRPr lang="en-US" dirty="0"/>
          </a:p>
        </p:txBody>
      </p:sp>
      <p:sp>
        <p:nvSpPr>
          <p:cNvPr id="3" name="Content Placeholder 2"/>
          <p:cNvSpPr>
            <a:spLocks noGrp="1"/>
          </p:cNvSpPr>
          <p:nvPr>
            <p:ph idx="1"/>
          </p:nvPr>
        </p:nvSpPr>
        <p:spPr/>
        <p:txBody>
          <a:bodyPr>
            <a:normAutofit/>
          </a:bodyPr>
          <a:lstStyle/>
          <a:p>
            <a:pPr lvl="0"/>
            <a:r>
              <a:rPr lang="en-US" dirty="0"/>
              <a:t>After the plague ended, Pharaoh </a:t>
            </a:r>
            <a:r>
              <a:rPr lang="en-US" i="1" dirty="0"/>
              <a:t>“sinned yet more; and he hardened his heart” </a:t>
            </a:r>
            <a:r>
              <a:rPr lang="en-US" dirty="0"/>
              <a:t>(v. 34). </a:t>
            </a:r>
            <a:endParaRPr lang="en-US" dirty="0" smtClean="0"/>
          </a:p>
          <a:p>
            <a:pPr lvl="0"/>
            <a:r>
              <a:rPr lang="en-US" dirty="0" smtClean="0"/>
              <a:t>Pharaoh </a:t>
            </a:r>
            <a:r>
              <a:rPr lang="en-US" dirty="0"/>
              <a:t>was in control of his actions. </a:t>
            </a:r>
            <a:endParaRPr lang="en-US" dirty="0" smtClean="0"/>
          </a:p>
          <a:p>
            <a:pPr lvl="0"/>
            <a:r>
              <a:rPr lang="en-US" dirty="0" smtClean="0"/>
              <a:t>He </a:t>
            </a:r>
            <a:r>
              <a:rPr lang="en-US" dirty="0"/>
              <a:t>hardened his heart, but he did so in response to God’s </a:t>
            </a:r>
            <a:r>
              <a:rPr lang="en-US" dirty="0" smtClean="0"/>
              <a:t>Word.</a:t>
            </a:r>
          </a:p>
          <a:p>
            <a:pPr lvl="0"/>
            <a:r>
              <a:rPr lang="en-US" dirty="0" smtClean="0"/>
              <a:t>Thus, it could rightly be said that </a:t>
            </a:r>
            <a:r>
              <a:rPr lang="en-US" dirty="0"/>
              <a:t>God </a:t>
            </a:r>
            <a:r>
              <a:rPr lang="en-US" dirty="0" smtClean="0"/>
              <a:t>hardened </a:t>
            </a:r>
            <a:r>
              <a:rPr lang="en-US" dirty="0"/>
              <a:t>Pharaoh’s heart. </a:t>
            </a:r>
          </a:p>
        </p:txBody>
      </p:sp>
      <p:sp>
        <p:nvSpPr>
          <p:cNvPr id="4" name="Rectangle 3"/>
          <p:cNvSpPr/>
          <p:nvPr/>
        </p:nvSpPr>
        <p:spPr>
          <a:xfrm>
            <a:off x="304800" y="2743200"/>
            <a:ext cx="8534400" cy="3505200"/>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09600" y="2971800"/>
            <a:ext cx="8001000" cy="3046988"/>
          </a:xfrm>
          <a:prstGeom prst="rect">
            <a:avLst/>
          </a:prstGeom>
          <a:noFill/>
        </p:spPr>
        <p:txBody>
          <a:bodyPr wrap="square" rtlCol="0">
            <a:spAutoFit/>
          </a:bodyPr>
          <a:lstStyle/>
          <a:p>
            <a:pPr marL="457200" indent="-457200">
              <a:buFont typeface="Arial" panose="020B0604020202020204" pitchFamily="34" charset="0"/>
              <a:buChar char="•"/>
            </a:pPr>
            <a:r>
              <a:rPr lang="en-US" sz="3200" b="1" dirty="0" smtClean="0">
                <a:solidFill>
                  <a:schemeClr val="bg1"/>
                </a:solidFill>
              </a:rPr>
              <a:t>Pharaoh’s </a:t>
            </a:r>
            <a:r>
              <a:rPr lang="en-US" sz="3200" b="1" dirty="0">
                <a:solidFill>
                  <a:schemeClr val="bg1"/>
                </a:solidFill>
              </a:rPr>
              <a:t>heart was already hard and rebellious. </a:t>
            </a:r>
            <a:endParaRPr lang="en-US" sz="3200" b="1" dirty="0" smtClean="0">
              <a:solidFill>
                <a:schemeClr val="bg1"/>
              </a:solidFill>
            </a:endParaRPr>
          </a:p>
          <a:p>
            <a:pPr marL="457200" indent="-457200">
              <a:buFont typeface="Arial" panose="020B0604020202020204" pitchFamily="34" charset="0"/>
              <a:buChar char="•"/>
            </a:pPr>
            <a:r>
              <a:rPr lang="en-US" sz="3200" b="1" dirty="0" smtClean="0">
                <a:solidFill>
                  <a:schemeClr val="bg1"/>
                </a:solidFill>
              </a:rPr>
              <a:t>God’s </a:t>
            </a:r>
            <a:r>
              <a:rPr lang="en-US" sz="3200" b="1" dirty="0">
                <a:solidFill>
                  <a:schemeClr val="bg1"/>
                </a:solidFill>
              </a:rPr>
              <a:t>Word, delivered through Moses, only served to further harden Pharaoh’s heart. </a:t>
            </a:r>
          </a:p>
          <a:p>
            <a:pPr marL="457200" indent="-457200">
              <a:buFont typeface="Arial" panose="020B0604020202020204" pitchFamily="34" charset="0"/>
              <a:buChar char="•"/>
            </a:pPr>
            <a:r>
              <a:rPr lang="en-US" sz="3200" b="1" dirty="0" smtClean="0">
                <a:solidFill>
                  <a:schemeClr val="bg1"/>
                </a:solidFill>
              </a:rPr>
              <a:t>Each </a:t>
            </a:r>
            <a:r>
              <a:rPr lang="en-US" sz="3200" b="1" dirty="0">
                <a:solidFill>
                  <a:schemeClr val="bg1"/>
                </a:solidFill>
              </a:rPr>
              <a:t>plague only made his heart more hardened. </a:t>
            </a:r>
          </a:p>
        </p:txBody>
      </p:sp>
    </p:spTree>
    <p:extLst>
      <p:ext uri="{BB962C8B-B14F-4D97-AF65-F5344CB8AC3E}">
        <p14:creationId xmlns:p14="http://schemas.microsoft.com/office/powerpoint/2010/main" val="946239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chemeClr val="bg1"/>
                </a:solidFill>
              </a:rPr>
              <a:t>How God Hardened Pharaoh’s Heart</a:t>
            </a:r>
            <a:endParaRPr lang="en-US" dirty="0">
              <a:solidFill>
                <a:schemeClr val="bg1"/>
              </a:solidFill>
            </a:endParaRPr>
          </a:p>
        </p:txBody>
      </p:sp>
      <p:sp>
        <p:nvSpPr>
          <p:cNvPr id="3" name="Content Placeholder 2"/>
          <p:cNvSpPr>
            <a:spLocks noGrp="1"/>
          </p:cNvSpPr>
          <p:nvPr>
            <p:ph idx="1"/>
          </p:nvPr>
        </p:nvSpPr>
        <p:spPr>
          <a:xfrm>
            <a:off x="457200" y="1600200"/>
            <a:ext cx="8229600" cy="5029200"/>
          </a:xfrm>
        </p:spPr>
        <p:txBody>
          <a:bodyPr>
            <a:normAutofit fontScale="85000" lnSpcReduction="10000"/>
          </a:bodyPr>
          <a:lstStyle/>
          <a:p>
            <a:pPr marL="514350" lvl="0" indent="-514350">
              <a:buFont typeface="+mj-lt"/>
              <a:buAutoNum type="arabicPeriod"/>
            </a:pPr>
            <a:r>
              <a:rPr lang="en-US" b="1" dirty="0">
                <a:solidFill>
                  <a:schemeClr val="bg1"/>
                </a:solidFill>
              </a:rPr>
              <a:t>God allowed Pharaoh to exercise his own free </a:t>
            </a:r>
            <a:r>
              <a:rPr lang="en-US" b="1" dirty="0" smtClean="0">
                <a:solidFill>
                  <a:schemeClr val="bg1"/>
                </a:solidFill>
              </a:rPr>
              <a:t>will. </a:t>
            </a:r>
            <a:endParaRPr lang="en-US" b="1" dirty="0">
              <a:solidFill>
                <a:schemeClr val="bg1"/>
              </a:solidFill>
            </a:endParaRPr>
          </a:p>
          <a:p>
            <a:pPr marL="514350" lvl="0" indent="-514350">
              <a:buFont typeface="+mj-lt"/>
              <a:buAutoNum type="arabicPeriod"/>
            </a:pPr>
            <a:r>
              <a:rPr lang="en-US" b="1" dirty="0">
                <a:solidFill>
                  <a:schemeClr val="bg1"/>
                </a:solidFill>
              </a:rPr>
              <a:t>God knew what Pharaoh was going to do (Foreknowledge).</a:t>
            </a:r>
          </a:p>
          <a:p>
            <a:pPr marL="514350" lvl="0" indent="-514350">
              <a:buFont typeface="+mj-lt"/>
              <a:buAutoNum type="arabicPeriod"/>
            </a:pPr>
            <a:r>
              <a:rPr lang="en-US" b="1" dirty="0">
                <a:solidFill>
                  <a:schemeClr val="bg1"/>
                </a:solidFill>
              </a:rPr>
              <a:t>God used Pharaoh’s rebellious heart as a means of accomplishing His will (Determined Counsel). </a:t>
            </a:r>
          </a:p>
          <a:p>
            <a:pPr marL="514350" lvl="0" indent="-514350">
              <a:buFont typeface="+mj-lt"/>
              <a:buAutoNum type="arabicPeriod"/>
            </a:pPr>
            <a:r>
              <a:rPr lang="en-US" b="1" dirty="0">
                <a:solidFill>
                  <a:schemeClr val="bg1"/>
                </a:solidFill>
              </a:rPr>
              <a:t>God hardened Pharaoh’s heart, not through any miraculous means, but through His Word and the Plagues. </a:t>
            </a:r>
          </a:p>
          <a:p>
            <a:pPr marL="514350" lvl="0" indent="-514350">
              <a:buFont typeface="+mj-lt"/>
              <a:buAutoNum type="arabicPeriod"/>
            </a:pPr>
            <a:r>
              <a:rPr lang="en-US" b="1" dirty="0">
                <a:solidFill>
                  <a:schemeClr val="bg1"/>
                </a:solidFill>
              </a:rPr>
              <a:t>Through His Word and the Plagues, God was able </a:t>
            </a:r>
            <a:r>
              <a:rPr lang="en-US" b="1" dirty="0" smtClean="0">
                <a:solidFill>
                  <a:schemeClr val="bg1"/>
                </a:solidFill>
              </a:rPr>
              <a:t>to harden </a:t>
            </a:r>
            <a:r>
              <a:rPr lang="en-US" b="1" dirty="0">
                <a:solidFill>
                  <a:schemeClr val="bg1"/>
                </a:solidFill>
              </a:rPr>
              <a:t>Pharaoh’s heart </a:t>
            </a:r>
            <a:r>
              <a:rPr lang="en-US" b="1" dirty="0" smtClean="0">
                <a:solidFill>
                  <a:schemeClr val="bg1"/>
                </a:solidFill>
              </a:rPr>
              <a:t>while, </a:t>
            </a:r>
            <a:r>
              <a:rPr lang="en-US" b="1" dirty="0">
                <a:solidFill>
                  <a:schemeClr val="bg1"/>
                </a:solidFill>
              </a:rPr>
              <a:t>at the same </a:t>
            </a:r>
            <a:r>
              <a:rPr lang="en-US" b="1" dirty="0" smtClean="0">
                <a:solidFill>
                  <a:schemeClr val="bg1"/>
                </a:solidFill>
              </a:rPr>
              <a:t>time, </a:t>
            </a:r>
            <a:r>
              <a:rPr lang="en-US" b="1" dirty="0">
                <a:solidFill>
                  <a:schemeClr val="bg1"/>
                </a:solidFill>
              </a:rPr>
              <a:t>soften the hearts of many of Pharaoh’s servants and citizens. </a:t>
            </a:r>
          </a:p>
        </p:txBody>
      </p:sp>
    </p:spTree>
    <p:extLst>
      <p:ext uri="{BB962C8B-B14F-4D97-AF65-F5344CB8AC3E}">
        <p14:creationId xmlns:p14="http://schemas.microsoft.com/office/powerpoint/2010/main" val="424346659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0000"/>
          </a:solidFill>
          <a:ln>
            <a:solidFill>
              <a:schemeClr val="tx1"/>
            </a:solidFill>
          </a:ln>
          <a:effectLst>
            <a:outerShdw blurRad="50800" dist="38100" dir="2700000" algn="tl" rotWithShape="0">
              <a:prstClr val="black">
                <a:alpha val="40000"/>
              </a:prstClr>
            </a:outerShdw>
          </a:effectLst>
        </p:spPr>
        <p:txBody>
          <a:bodyPr>
            <a:normAutofit/>
          </a:bodyPr>
          <a:lstStyle/>
          <a:p>
            <a:r>
              <a:rPr lang="en-US" sz="4800" b="1" dirty="0" smtClean="0">
                <a:ln>
                  <a:solidFill>
                    <a:schemeClr val="tx1"/>
                  </a:solidFill>
                </a:ln>
                <a:solidFill>
                  <a:schemeClr val="bg1"/>
                </a:solidFill>
              </a:rPr>
              <a:t>Warning For Today</a:t>
            </a:r>
            <a:endParaRPr lang="en-US" sz="4800" b="1" dirty="0">
              <a:ln>
                <a:solidFill>
                  <a:schemeClr val="tx1"/>
                </a:solidFill>
              </a:ln>
              <a:solidFill>
                <a:schemeClr val="bg1"/>
              </a:solidFill>
            </a:endParaRPr>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lvl="0"/>
            <a:r>
              <a:rPr lang="en-US" dirty="0"/>
              <a:t>We must be careful to maintain a humble heart before God, </a:t>
            </a:r>
            <a:r>
              <a:rPr lang="en-US" dirty="0" smtClean="0"/>
              <a:t>yielding </a:t>
            </a:r>
            <a:r>
              <a:rPr lang="en-US" dirty="0"/>
              <a:t>ourselves to His Word and His Will (Ex. 10:3</a:t>
            </a:r>
            <a:r>
              <a:rPr lang="en-US" dirty="0" smtClean="0"/>
              <a:t>).</a:t>
            </a:r>
            <a:endParaRPr lang="en-US" dirty="0"/>
          </a:p>
          <a:p>
            <a:pPr lvl="0"/>
            <a:r>
              <a:rPr lang="en-US" dirty="0"/>
              <a:t>We must develop a love for the </a:t>
            </a:r>
            <a:r>
              <a:rPr lang="en-US" dirty="0" smtClean="0"/>
              <a:t>truth - God’s Word </a:t>
            </a:r>
            <a:r>
              <a:rPr lang="en-US" dirty="0"/>
              <a:t>(2 Thess. 2:9-12). </a:t>
            </a:r>
          </a:p>
          <a:p>
            <a:pPr lvl="0"/>
            <a:r>
              <a:rPr lang="en-US" dirty="0" smtClean="0"/>
              <a:t>We </a:t>
            </a:r>
            <a:r>
              <a:rPr lang="en-US" dirty="0"/>
              <a:t>must </a:t>
            </a:r>
            <a:r>
              <a:rPr lang="en-US" dirty="0" smtClean="0"/>
              <a:t>never </a:t>
            </a:r>
            <a:r>
              <a:rPr lang="en-US" dirty="0"/>
              <a:t>turn so far away from God that He gives us up (Rom. 1:18-32).</a:t>
            </a:r>
          </a:p>
          <a:p>
            <a:pPr marL="457200" lvl="1" indent="0">
              <a:buNone/>
            </a:pPr>
            <a:r>
              <a:rPr lang="en-US" dirty="0"/>
              <a:t>v. 24 – </a:t>
            </a:r>
            <a:r>
              <a:rPr lang="en-US" i="1" dirty="0"/>
              <a:t>“God also gave them up to uncleanness”</a:t>
            </a:r>
            <a:endParaRPr lang="en-US" dirty="0"/>
          </a:p>
          <a:p>
            <a:pPr marL="457200" lvl="1" indent="0">
              <a:buNone/>
            </a:pPr>
            <a:r>
              <a:rPr lang="en-US" dirty="0"/>
              <a:t>v. 26 – </a:t>
            </a:r>
            <a:r>
              <a:rPr lang="en-US" i="1" dirty="0"/>
              <a:t>“God gave them up to vile passions”</a:t>
            </a:r>
            <a:endParaRPr lang="en-US" dirty="0"/>
          </a:p>
          <a:p>
            <a:pPr marL="457200" lvl="1" indent="0">
              <a:buNone/>
            </a:pPr>
            <a:r>
              <a:rPr lang="en-US" dirty="0"/>
              <a:t>v. 28 – </a:t>
            </a:r>
            <a:r>
              <a:rPr lang="en-US" i="1" dirty="0"/>
              <a:t>“God gave them over to a debased mind”</a:t>
            </a:r>
            <a:r>
              <a:rPr lang="en-US" dirty="0"/>
              <a:t>  </a:t>
            </a:r>
          </a:p>
          <a:p>
            <a:endParaRPr lang="en-US" dirty="0"/>
          </a:p>
        </p:txBody>
      </p:sp>
    </p:spTree>
    <p:extLst>
      <p:ext uri="{BB962C8B-B14F-4D97-AF65-F5344CB8AC3E}">
        <p14:creationId xmlns:p14="http://schemas.microsoft.com/office/powerpoint/2010/main" val="424346659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12837"/>
            <a:ext cx="8229600" cy="4525963"/>
          </a:xfrm>
        </p:spPr>
        <p:txBody>
          <a:bodyPr>
            <a:normAutofit/>
          </a:bodyPr>
          <a:lstStyle/>
          <a:p>
            <a:pPr marL="0" indent="0">
              <a:buNone/>
            </a:pPr>
            <a:r>
              <a:rPr lang="en-US" sz="3600" b="1" dirty="0" smtClean="0"/>
              <a:t>“Blessed is the one who fears the Lord always, but whoever hardens his heart will fall into calamity.”</a:t>
            </a:r>
          </a:p>
          <a:p>
            <a:pPr marL="0" indent="0" algn="r">
              <a:buNone/>
            </a:pPr>
            <a:r>
              <a:rPr lang="en-US" b="1" dirty="0" smtClean="0"/>
              <a:t>Proverbs 28:14, ESV</a:t>
            </a:r>
          </a:p>
          <a:p>
            <a:pPr marL="0" indent="0">
              <a:buNone/>
            </a:pPr>
            <a:endParaRPr lang="en-US" sz="3600" b="1" dirty="0"/>
          </a:p>
        </p:txBody>
      </p:sp>
      <p:pic>
        <p:nvPicPr>
          <p:cNvPr id="2052" name="Picture 4" descr="http://www.stanthonysf.org/blog/wp-content/uploads/2009/2009/05/heart_of_ston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409949"/>
            <a:ext cx="4238625" cy="276225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70632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Proof Text For Calvinists?</a:t>
            </a:r>
            <a:endParaRPr lang="en-US" b="1" i="1" dirty="0"/>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dirty="0"/>
              <a:t>“God made Pharaoh wicked; that is from a wicked seed” </a:t>
            </a:r>
            <a:r>
              <a:rPr lang="en-US" sz="2600" dirty="0"/>
              <a:t>(Martin Luther, </a:t>
            </a:r>
            <a:r>
              <a:rPr lang="en-US" sz="2600" i="1" dirty="0"/>
              <a:t>“Bondage of the Will”</a:t>
            </a:r>
            <a:r>
              <a:rPr lang="en-US" sz="2600" dirty="0"/>
              <a:t>). </a:t>
            </a:r>
          </a:p>
          <a:p>
            <a:endParaRPr lang="en-US" sz="900" dirty="0" smtClean="0"/>
          </a:p>
          <a:p>
            <a:r>
              <a:rPr lang="en-US" dirty="0" smtClean="0"/>
              <a:t>God </a:t>
            </a:r>
            <a:r>
              <a:rPr lang="en-US" dirty="0"/>
              <a:t>“bends them to do his judgments, just as if they carried their orders engraved on their minds… all the counsels and actions of men must be held to be governed by his providence, so that he not only exerts power in the elect… but also forces the reprobate to do him service” </a:t>
            </a:r>
            <a:r>
              <a:rPr lang="en-US" sz="2400" dirty="0"/>
              <a:t>(John Calvin, </a:t>
            </a:r>
            <a:r>
              <a:rPr lang="en-US" sz="2400" i="1" dirty="0"/>
              <a:t>“Institutes of the Christian Religion”</a:t>
            </a:r>
            <a:r>
              <a:rPr lang="en-US" sz="2400" dirty="0"/>
              <a:t>). </a:t>
            </a:r>
          </a:p>
          <a:p>
            <a:endParaRPr lang="en-US" dirty="0"/>
          </a:p>
        </p:txBody>
      </p:sp>
    </p:spTree>
    <p:extLst>
      <p:ext uri="{BB962C8B-B14F-4D97-AF65-F5344CB8AC3E}">
        <p14:creationId xmlns:p14="http://schemas.microsoft.com/office/powerpoint/2010/main" val="24441596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God’s Foreknowledge, Determined Counsel, and Man’s Free Will</a:t>
            </a:r>
            <a:endParaRPr lang="en-US" b="1" i="1" dirty="0"/>
          </a:p>
        </p:txBody>
      </p:sp>
      <p:sp>
        <p:nvSpPr>
          <p:cNvPr id="3" name="Content Placeholder 2"/>
          <p:cNvSpPr>
            <a:spLocks noGrp="1"/>
          </p:cNvSpPr>
          <p:nvPr>
            <p:ph idx="1"/>
          </p:nvPr>
        </p:nvSpPr>
        <p:spPr>
          <a:xfrm>
            <a:off x="457200" y="2286000"/>
            <a:ext cx="8229600" cy="3840163"/>
          </a:xfrm>
        </p:spPr>
        <p:txBody>
          <a:bodyPr/>
          <a:lstStyle/>
          <a:p>
            <a:pPr marL="0" indent="0">
              <a:buNone/>
            </a:pPr>
            <a:r>
              <a:rPr lang="en-US" b="1" dirty="0" smtClean="0"/>
              <a:t>“Him, being delivered by the </a:t>
            </a:r>
            <a:r>
              <a:rPr lang="en-US" b="1" u="sng" dirty="0" smtClean="0">
                <a:solidFill>
                  <a:srgbClr val="FF0000"/>
                </a:solidFill>
              </a:rPr>
              <a:t>determined purpose</a:t>
            </a:r>
            <a:r>
              <a:rPr lang="en-US" b="1" dirty="0" smtClean="0"/>
              <a:t> and </a:t>
            </a:r>
            <a:r>
              <a:rPr lang="en-US" b="1" u="sng" dirty="0" smtClean="0">
                <a:solidFill>
                  <a:srgbClr val="FF0000"/>
                </a:solidFill>
              </a:rPr>
              <a:t>foreknowledge</a:t>
            </a:r>
            <a:r>
              <a:rPr lang="en-US" b="1" dirty="0" smtClean="0">
                <a:solidFill>
                  <a:srgbClr val="FF0000"/>
                </a:solidFill>
              </a:rPr>
              <a:t> </a:t>
            </a:r>
            <a:r>
              <a:rPr lang="en-US" b="1" dirty="0" smtClean="0"/>
              <a:t>of God, </a:t>
            </a:r>
            <a:r>
              <a:rPr lang="en-US" b="1" u="sng" dirty="0" smtClean="0">
                <a:solidFill>
                  <a:srgbClr val="FF0000"/>
                </a:solidFill>
              </a:rPr>
              <a:t>you</a:t>
            </a:r>
            <a:r>
              <a:rPr lang="en-US" b="1" dirty="0" smtClean="0"/>
              <a:t> have taken by lawless hands, have crucified, and put to death” </a:t>
            </a:r>
          </a:p>
          <a:p>
            <a:pPr marL="0" indent="0" algn="r">
              <a:buNone/>
            </a:pPr>
            <a:r>
              <a:rPr lang="en-US" b="1" dirty="0" smtClean="0"/>
              <a:t>Acts 2:23</a:t>
            </a:r>
          </a:p>
          <a:p>
            <a:endParaRPr lang="en-US" b="1" dirty="0"/>
          </a:p>
        </p:txBody>
      </p:sp>
    </p:spTree>
    <p:extLst>
      <p:ext uri="{BB962C8B-B14F-4D97-AF65-F5344CB8AC3E}">
        <p14:creationId xmlns:p14="http://schemas.microsoft.com/office/powerpoint/2010/main" val="2862221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God’s Foreknowledge</a:t>
            </a:r>
            <a:endParaRPr lang="en-US" b="1" i="1" dirty="0"/>
          </a:p>
        </p:txBody>
      </p:sp>
      <p:sp>
        <p:nvSpPr>
          <p:cNvPr id="3" name="Content Placeholder 2"/>
          <p:cNvSpPr>
            <a:spLocks noGrp="1"/>
          </p:cNvSpPr>
          <p:nvPr>
            <p:ph idx="1"/>
          </p:nvPr>
        </p:nvSpPr>
        <p:spPr/>
        <p:txBody>
          <a:bodyPr/>
          <a:lstStyle/>
          <a:p>
            <a:pPr lvl="0"/>
            <a:r>
              <a:rPr lang="en-US" b="1" dirty="0"/>
              <a:t>God knew Pharaoh would not let Israel go. </a:t>
            </a:r>
          </a:p>
          <a:p>
            <a:pPr lvl="1"/>
            <a:r>
              <a:rPr lang="en-US" i="1" dirty="0"/>
              <a:t>“But I am sure that the king of Egypt will not let you go”</a:t>
            </a:r>
            <a:r>
              <a:rPr lang="en-US" dirty="0"/>
              <a:t> (3:19). </a:t>
            </a:r>
            <a:endParaRPr lang="en-US" dirty="0" smtClean="0"/>
          </a:p>
          <a:p>
            <a:pPr lvl="1"/>
            <a:endParaRPr lang="en-US" sz="800" dirty="0"/>
          </a:p>
          <a:p>
            <a:pPr lvl="0"/>
            <a:r>
              <a:rPr lang="en-US" b="1" dirty="0"/>
              <a:t>God also know when Pharaoh would let Israel go. </a:t>
            </a:r>
          </a:p>
          <a:p>
            <a:pPr lvl="1"/>
            <a:r>
              <a:rPr lang="en-US" i="1" dirty="0"/>
              <a:t>“Afterward, he will let you go from here”</a:t>
            </a:r>
            <a:r>
              <a:rPr lang="en-US" dirty="0"/>
              <a:t> (11:1). </a:t>
            </a:r>
          </a:p>
          <a:p>
            <a:endParaRPr lang="en-US" dirty="0"/>
          </a:p>
        </p:txBody>
      </p:sp>
    </p:spTree>
    <p:extLst>
      <p:ext uri="{BB962C8B-B14F-4D97-AF65-F5344CB8AC3E}">
        <p14:creationId xmlns:p14="http://schemas.microsoft.com/office/powerpoint/2010/main" val="4092328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God’s Determined Counsel</a:t>
            </a:r>
            <a:endParaRPr lang="en-US" b="1" i="1" dirty="0"/>
          </a:p>
        </p:txBody>
      </p:sp>
      <p:sp>
        <p:nvSpPr>
          <p:cNvPr id="3" name="Content Placeholder 2"/>
          <p:cNvSpPr>
            <a:spLocks noGrp="1"/>
          </p:cNvSpPr>
          <p:nvPr>
            <p:ph idx="1"/>
          </p:nvPr>
        </p:nvSpPr>
        <p:spPr/>
        <p:txBody>
          <a:bodyPr>
            <a:normAutofit/>
          </a:bodyPr>
          <a:lstStyle/>
          <a:p>
            <a:r>
              <a:rPr lang="en-US" dirty="0"/>
              <a:t>Exodus 9:16-17 – God raised up Pharaoh, knowing he was a proud man with a hard heart. </a:t>
            </a:r>
            <a:endParaRPr lang="en-US" sz="2400" dirty="0"/>
          </a:p>
          <a:p>
            <a:pPr marL="0" indent="0">
              <a:buNone/>
            </a:pPr>
            <a:endParaRPr lang="en-US" sz="800" dirty="0"/>
          </a:p>
          <a:p>
            <a:r>
              <a:rPr lang="en-US" dirty="0" smtClean="0"/>
              <a:t>Exodus </a:t>
            </a:r>
            <a:r>
              <a:rPr lang="en-US" dirty="0"/>
              <a:t>7:3-5 – God determined to:</a:t>
            </a:r>
            <a:endParaRPr lang="en-US" sz="2400" dirty="0"/>
          </a:p>
          <a:p>
            <a:pPr lvl="1"/>
            <a:r>
              <a:rPr lang="en-US" dirty="0"/>
              <a:t>Bring Israel out of Egypt.</a:t>
            </a:r>
            <a:endParaRPr lang="en-US" sz="2000" dirty="0"/>
          </a:p>
          <a:p>
            <a:pPr lvl="1"/>
            <a:r>
              <a:rPr lang="en-US" dirty="0"/>
              <a:t>Bring judgments upon Egypt.</a:t>
            </a:r>
            <a:endParaRPr lang="en-US" sz="2000" dirty="0"/>
          </a:p>
          <a:p>
            <a:pPr lvl="1"/>
            <a:r>
              <a:rPr lang="en-US" dirty="0"/>
              <a:t>Show His power and glorify His name in all the earth. </a:t>
            </a:r>
            <a:endParaRPr lang="en-US" sz="2000" dirty="0"/>
          </a:p>
          <a:p>
            <a:endParaRPr lang="en-US" dirty="0"/>
          </a:p>
        </p:txBody>
      </p:sp>
    </p:spTree>
    <p:extLst>
      <p:ext uri="{BB962C8B-B14F-4D97-AF65-F5344CB8AC3E}">
        <p14:creationId xmlns:p14="http://schemas.microsoft.com/office/powerpoint/2010/main" val="1865449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Pharaoh’s Free Will</a:t>
            </a:r>
            <a:endParaRPr lang="en-US" b="1" i="1" dirty="0"/>
          </a:p>
        </p:txBody>
      </p:sp>
      <p:sp>
        <p:nvSpPr>
          <p:cNvPr id="3" name="Content Placeholder 2"/>
          <p:cNvSpPr>
            <a:spLocks noGrp="1"/>
          </p:cNvSpPr>
          <p:nvPr>
            <p:ph idx="1"/>
          </p:nvPr>
        </p:nvSpPr>
        <p:spPr/>
        <p:txBody>
          <a:bodyPr>
            <a:normAutofit/>
          </a:bodyPr>
          <a:lstStyle/>
          <a:p>
            <a:pPr lvl="0"/>
            <a:r>
              <a:rPr lang="en-US" dirty="0"/>
              <a:t>He exalted himself against God’s people (9:17). </a:t>
            </a:r>
          </a:p>
          <a:p>
            <a:pPr lvl="0"/>
            <a:r>
              <a:rPr lang="en-US" dirty="0"/>
              <a:t>He did not fear the Lord (9:30). </a:t>
            </a:r>
          </a:p>
          <a:p>
            <a:pPr lvl="0"/>
            <a:r>
              <a:rPr lang="en-US" dirty="0"/>
              <a:t>He refused to humble himself before the Lord (10:3). </a:t>
            </a:r>
            <a:endParaRPr lang="en-US" dirty="0" smtClean="0"/>
          </a:p>
          <a:p>
            <a:pPr lvl="0"/>
            <a:endParaRPr lang="en-US" sz="800" dirty="0"/>
          </a:p>
          <a:p>
            <a:r>
              <a:rPr lang="en-US" dirty="0"/>
              <a:t>How </a:t>
            </a:r>
            <a:r>
              <a:rPr lang="en-US" dirty="0" smtClean="0"/>
              <a:t>could </a:t>
            </a:r>
            <a:r>
              <a:rPr lang="en-US" dirty="0"/>
              <a:t>God hold Pharaoh responsible for not letting Israel go if Pharaoh was not in </a:t>
            </a:r>
            <a:r>
              <a:rPr lang="en-US" dirty="0" smtClean="0"/>
              <a:t>control of his actions and decisions? </a:t>
            </a:r>
            <a:endParaRPr lang="en-US" dirty="0"/>
          </a:p>
        </p:txBody>
      </p:sp>
    </p:spTree>
    <p:extLst>
      <p:ext uri="{BB962C8B-B14F-4D97-AF65-F5344CB8AC3E}">
        <p14:creationId xmlns:p14="http://schemas.microsoft.com/office/powerpoint/2010/main" val="277516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Pharaoh’s Heart Through the Plagues</a:t>
            </a:r>
            <a:endParaRPr lang="en-US" b="1" i="1" dirty="0"/>
          </a:p>
        </p:txBody>
      </p:sp>
      <p:sp>
        <p:nvSpPr>
          <p:cNvPr id="3" name="Content Placeholder 2"/>
          <p:cNvSpPr>
            <a:spLocks noGrp="1"/>
          </p:cNvSpPr>
          <p:nvPr>
            <p:ph sz="half" idx="1"/>
          </p:nvPr>
        </p:nvSpPr>
        <p:spPr>
          <a:xfrm>
            <a:off x="457200" y="1600200"/>
            <a:ext cx="4038600" cy="4724400"/>
          </a:xfrm>
        </p:spPr>
        <p:txBody>
          <a:bodyPr>
            <a:normAutofit/>
          </a:bodyPr>
          <a:lstStyle/>
          <a:p>
            <a:r>
              <a:rPr lang="en-US" sz="2300" b="1" dirty="0"/>
              <a:t>Aaron’s Rod</a:t>
            </a:r>
            <a:r>
              <a:rPr lang="en-US" sz="2300" dirty="0"/>
              <a:t> – </a:t>
            </a:r>
            <a:r>
              <a:rPr lang="en-US" sz="2300" i="1" dirty="0" smtClean="0"/>
              <a:t>“</a:t>
            </a:r>
            <a:r>
              <a:rPr lang="en-US" sz="2300" i="1" dirty="0"/>
              <a:t>Pharaoh’s heart grew hard” </a:t>
            </a:r>
            <a:r>
              <a:rPr lang="en-US" sz="2300" dirty="0"/>
              <a:t>(7:13).   </a:t>
            </a:r>
          </a:p>
          <a:p>
            <a:r>
              <a:rPr lang="en-US" sz="2300" b="1" dirty="0"/>
              <a:t>Water To Blood</a:t>
            </a:r>
            <a:r>
              <a:rPr lang="en-US" sz="2300" dirty="0"/>
              <a:t> – </a:t>
            </a:r>
            <a:r>
              <a:rPr lang="en-US" sz="2300" i="1" dirty="0" smtClean="0"/>
              <a:t>“</a:t>
            </a:r>
            <a:r>
              <a:rPr lang="en-US" sz="2300" i="1" dirty="0"/>
              <a:t>Pharaoh’s heart grew hard” </a:t>
            </a:r>
            <a:r>
              <a:rPr lang="en-US" sz="2300" dirty="0"/>
              <a:t>(7:22).  </a:t>
            </a:r>
          </a:p>
          <a:p>
            <a:r>
              <a:rPr lang="en-US" sz="2300" b="1" dirty="0" smtClean="0"/>
              <a:t>Frogs</a:t>
            </a:r>
            <a:r>
              <a:rPr lang="en-US" sz="2300" dirty="0" smtClean="0"/>
              <a:t> – </a:t>
            </a:r>
            <a:r>
              <a:rPr lang="en-US" sz="2300" i="1" dirty="0"/>
              <a:t>“he hardened his heart and did not heed them”</a:t>
            </a:r>
            <a:r>
              <a:rPr lang="en-US" sz="2300" dirty="0"/>
              <a:t> (8:15).  </a:t>
            </a:r>
          </a:p>
          <a:p>
            <a:r>
              <a:rPr lang="en-US" sz="2300" b="1" dirty="0"/>
              <a:t>Lice</a:t>
            </a:r>
            <a:r>
              <a:rPr lang="en-US" sz="2300" dirty="0"/>
              <a:t> – </a:t>
            </a:r>
            <a:r>
              <a:rPr lang="en-US" sz="2300" i="1" dirty="0"/>
              <a:t>“Pharaoh’s heart grew hard” </a:t>
            </a:r>
            <a:r>
              <a:rPr lang="en-US" sz="2300" dirty="0"/>
              <a:t>(8:19).  </a:t>
            </a:r>
            <a:endParaRPr lang="en-US" sz="2300" dirty="0" smtClean="0"/>
          </a:p>
          <a:p>
            <a:r>
              <a:rPr lang="en-US" sz="2300" b="1" dirty="0" smtClean="0"/>
              <a:t>Flies</a:t>
            </a:r>
            <a:r>
              <a:rPr lang="en-US" sz="2300" dirty="0" smtClean="0"/>
              <a:t> – </a:t>
            </a:r>
            <a:r>
              <a:rPr lang="en-US" sz="2300" i="1" dirty="0" smtClean="0"/>
              <a:t>“Pharaoh hardened his heart at this time also” </a:t>
            </a:r>
            <a:r>
              <a:rPr lang="en-US" sz="2300" dirty="0" smtClean="0"/>
              <a:t>(8:32).  </a:t>
            </a:r>
            <a:endParaRPr lang="en-US" sz="2300" dirty="0"/>
          </a:p>
        </p:txBody>
      </p:sp>
      <p:sp>
        <p:nvSpPr>
          <p:cNvPr id="4" name="Content Placeholder 3"/>
          <p:cNvSpPr>
            <a:spLocks noGrp="1"/>
          </p:cNvSpPr>
          <p:nvPr>
            <p:ph sz="half" idx="2"/>
          </p:nvPr>
        </p:nvSpPr>
        <p:spPr>
          <a:xfrm>
            <a:off x="4648200" y="1600200"/>
            <a:ext cx="4038600" cy="4876800"/>
          </a:xfrm>
        </p:spPr>
        <p:txBody>
          <a:bodyPr>
            <a:noAutofit/>
          </a:bodyPr>
          <a:lstStyle/>
          <a:p>
            <a:r>
              <a:rPr lang="en-US" sz="2300" b="1" dirty="0" smtClean="0"/>
              <a:t>Death </a:t>
            </a:r>
            <a:r>
              <a:rPr lang="en-US" sz="2300" b="1" dirty="0"/>
              <a:t>of Livestock</a:t>
            </a:r>
            <a:r>
              <a:rPr lang="en-US" sz="2300" dirty="0"/>
              <a:t> – </a:t>
            </a:r>
            <a:r>
              <a:rPr lang="en-US" sz="2300" i="1" dirty="0" smtClean="0"/>
              <a:t>“</a:t>
            </a:r>
            <a:r>
              <a:rPr lang="en-US" sz="2300" i="1" dirty="0"/>
              <a:t>the heart of Pharaoh became hard”</a:t>
            </a:r>
            <a:r>
              <a:rPr lang="en-US" sz="2300" dirty="0"/>
              <a:t> (9:7). </a:t>
            </a:r>
          </a:p>
          <a:p>
            <a:r>
              <a:rPr lang="en-US" sz="2300" b="1" dirty="0" smtClean="0"/>
              <a:t>Boils</a:t>
            </a:r>
            <a:r>
              <a:rPr lang="en-US" sz="2300" dirty="0" smtClean="0"/>
              <a:t> </a:t>
            </a:r>
            <a:r>
              <a:rPr lang="en-US" sz="2300" dirty="0"/>
              <a:t>– </a:t>
            </a:r>
            <a:r>
              <a:rPr lang="en-US" sz="2300" i="1" dirty="0" smtClean="0"/>
              <a:t>“the </a:t>
            </a:r>
            <a:r>
              <a:rPr lang="en-US" sz="2300" i="1" dirty="0"/>
              <a:t>Lord hardened the heart of Pharaoh”</a:t>
            </a:r>
            <a:r>
              <a:rPr lang="en-US" sz="2300" dirty="0"/>
              <a:t> (9:12). </a:t>
            </a:r>
          </a:p>
          <a:p>
            <a:r>
              <a:rPr lang="en-US" sz="2300" b="1" dirty="0"/>
              <a:t>Hail</a:t>
            </a:r>
            <a:r>
              <a:rPr lang="en-US" sz="2300" dirty="0"/>
              <a:t> – </a:t>
            </a:r>
            <a:r>
              <a:rPr lang="en-US" sz="2300" i="1" dirty="0" smtClean="0"/>
              <a:t>“he </a:t>
            </a:r>
            <a:r>
              <a:rPr lang="en-US" sz="2300" i="1" dirty="0"/>
              <a:t>hardened his heart” </a:t>
            </a:r>
            <a:r>
              <a:rPr lang="en-US" sz="2300" dirty="0"/>
              <a:t>(9:34). </a:t>
            </a:r>
            <a:endParaRPr lang="en-US" sz="2300" dirty="0" smtClean="0"/>
          </a:p>
          <a:p>
            <a:r>
              <a:rPr lang="en-US" sz="2300" b="1" dirty="0"/>
              <a:t>Locusts</a:t>
            </a:r>
            <a:r>
              <a:rPr lang="en-US" sz="2300" dirty="0"/>
              <a:t> – </a:t>
            </a:r>
            <a:r>
              <a:rPr lang="en-US" sz="2300" i="1" dirty="0"/>
              <a:t>“the Lord hardened Pharaoh’s heart”</a:t>
            </a:r>
            <a:r>
              <a:rPr lang="en-US" sz="2300" dirty="0"/>
              <a:t> (10:20).  </a:t>
            </a:r>
          </a:p>
          <a:p>
            <a:r>
              <a:rPr lang="en-US" sz="2300" b="1" dirty="0"/>
              <a:t>Darkness</a:t>
            </a:r>
            <a:r>
              <a:rPr lang="en-US" sz="2300" dirty="0"/>
              <a:t> – </a:t>
            </a:r>
            <a:r>
              <a:rPr lang="en-US" sz="2300" i="1" dirty="0"/>
              <a:t>“the Lord hardened Pharaoh’s heart”</a:t>
            </a:r>
            <a:r>
              <a:rPr lang="en-US" sz="2300" dirty="0"/>
              <a:t> (10:27). </a:t>
            </a:r>
          </a:p>
        </p:txBody>
      </p:sp>
    </p:spTree>
    <p:extLst>
      <p:ext uri="{BB962C8B-B14F-4D97-AF65-F5344CB8AC3E}">
        <p14:creationId xmlns:p14="http://schemas.microsoft.com/office/powerpoint/2010/main" val="27751611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0" end="0"/>
                                            </p:txEl>
                                          </p:spTgt>
                                        </p:tgtEl>
                                        <p:attrNameLst>
                                          <p:attrName>style.visibility</p:attrName>
                                        </p:attrNameLst>
                                      </p:cBhvr>
                                      <p:to>
                                        <p:strVal val="visible"/>
                                      </p:to>
                                    </p:set>
                                    <p:animEffect transition="in" filter="fade">
                                      <p:cBhvr>
                                        <p:cTn id="32" dur="500"/>
                                        <p:tgtEl>
                                          <p:spTgt spid="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animEffect transition="in" filter="fade">
                                      <p:cBhvr>
                                        <p:cTn id="37" dur="500"/>
                                        <p:tgtEl>
                                          <p:spTgt spid="4">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2" end="2"/>
                                            </p:txEl>
                                          </p:spTgt>
                                        </p:tgtEl>
                                        <p:attrNameLst>
                                          <p:attrName>style.visibility</p:attrName>
                                        </p:attrNameLst>
                                      </p:cBhvr>
                                      <p:to>
                                        <p:strVal val="visible"/>
                                      </p:to>
                                    </p:set>
                                    <p:animEffect transition="in" filter="fade">
                                      <p:cBhvr>
                                        <p:cTn id="42" dur="500"/>
                                        <p:tgtEl>
                                          <p:spTgt spid="4">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3" end="3"/>
                                            </p:txEl>
                                          </p:spTgt>
                                        </p:tgtEl>
                                        <p:attrNameLst>
                                          <p:attrName>style.visibility</p:attrName>
                                        </p:attrNameLst>
                                      </p:cBhvr>
                                      <p:to>
                                        <p:strVal val="visible"/>
                                      </p:to>
                                    </p:set>
                                    <p:animEffect transition="in" filter="fade">
                                      <p:cBhvr>
                                        <p:cTn id="47" dur="500"/>
                                        <p:tgtEl>
                                          <p:spTgt spid="4">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4" end="4"/>
                                            </p:txEl>
                                          </p:spTgt>
                                        </p:tgtEl>
                                        <p:attrNameLst>
                                          <p:attrName>style.visibility</p:attrName>
                                        </p:attrNameLst>
                                      </p:cBhvr>
                                      <p:to>
                                        <p:strVal val="visible"/>
                                      </p:to>
                                    </p:set>
                                    <p:animEffect transition="in" filter="fade">
                                      <p:cBhvr>
                                        <p:cTn id="5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How God Hardened Pharaoh’s Heart</a:t>
            </a:r>
            <a:endParaRPr lang="en-US" b="1" i="1" dirty="0"/>
          </a:p>
        </p:txBody>
      </p:sp>
      <p:sp>
        <p:nvSpPr>
          <p:cNvPr id="3" name="Content Placeholder 2"/>
          <p:cNvSpPr>
            <a:spLocks noGrp="1"/>
          </p:cNvSpPr>
          <p:nvPr>
            <p:ph idx="1"/>
          </p:nvPr>
        </p:nvSpPr>
        <p:spPr>
          <a:xfrm>
            <a:off x="457200" y="1828800"/>
            <a:ext cx="8229600" cy="4297363"/>
          </a:xfrm>
        </p:spPr>
        <p:txBody>
          <a:bodyPr/>
          <a:lstStyle/>
          <a:p>
            <a:pPr marL="0" indent="0">
              <a:buNone/>
            </a:pPr>
            <a:r>
              <a:rPr lang="en-US" b="1" dirty="0" smtClean="0"/>
              <a:t>“So shall My word be that goes forth from My mouth; it shall not return to Me void, but it shall accomplish what I please, and it shall prosper in the thing for which I sent it.” </a:t>
            </a:r>
          </a:p>
          <a:p>
            <a:pPr marL="0" indent="0" algn="r">
              <a:buNone/>
            </a:pPr>
            <a:r>
              <a:rPr lang="en-US" b="1" dirty="0" smtClean="0"/>
              <a:t>Isaiah 55:11</a:t>
            </a:r>
          </a:p>
          <a:p>
            <a:pPr marL="0" indent="0" algn="r">
              <a:buNone/>
            </a:pPr>
            <a:endParaRPr lang="en-US" b="1" dirty="0"/>
          </a:p>
          <a:p>
            <a:pPr marL="0" indent="0" algn="ctr">
              <a:buNone/>
            </a:pPr>
            <a:r>
              <a:rPr lang="en-US" b="1" dirty="0" smtClean="0"/>
              <a:t>God’s Word performs God’s intended will.</a:t>
            </a:r>
          </a:p>
        </p:txBody>
      </p:sp>
    </p:spTree>
    <p:extLst>
      <p:ext uri="{BB962C8B-B14F-4D97-AF65-F5344CB8AC3E}">
        <p14:creationId xmlns:p14="http://schemas.microsoft.com/office/powerpoint/2010/main" val="27751611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How God Hardened Pharaoh’s Heart</a:t>
            </a:r>
            <a:endParaRPr lang="en-US" dirty="0"/>
          </a:p>
        </p:txBody>
      </p:sp>
      <p:sp>
        <p:nvSpPr>
          <p:cNvPr id="3" name="Content Placeholder 2"/>
          <p:cNvSpPr>
            <a:spLocks noGrp="1"/>
          </p:cNvSpPr>
          <p:nvPr>
            <p:ph idx="1"/>
          </p:nvPr>
        </p:nvSpPr>
        <p:spPr/>
        <p:txBody>
          <a:bodyPr>
            <a:normAutofit/>
          </a:bodyPr>
          <a:lstStyle/>
          <a:p>
            <a:pPr lvl="0"/>
            <a:r>
              <a:rPr lang="en-US" dirty="0"/>
              <a:t>A distinction is made between those who </a:t>
            </a:r>
            <a:r>
              <a:rPr lang="en-US" i="1" dirty="0"/>
              <a:t>feared the word of the Lord</a:t>
            </a:r>
            <a:r>
              <a:rPr lang="en-US" dirty="0"/>
              <a:t> and those who </a:t>
            </a:r>
            <a:r>
              <a:rPr lang="en-US" i="1" dirty="0"/>
              <a:t>did not regard the word of the Lord</a:t>
            </a:r>
            <a:r>
              <a:rPr lang="en-US" dirty="0"/>
              <a:t> </a:t>
            </a:r>
            <a:r>
              <a:rPr lang="en-US" dirty="0" smtClean="0"/>
              <a:t>(Ex. 9:20-21</a:t>
            </a:r>
            <a:r>
              <a:rPr lang="en-US" dirty="0"/>
              <a:t>). </a:t>
            </a:r>
            <a:endParaRPr lang="en-US" sz="2400" dirty="0"/>
          </a:p>
          <a:p>
            <a:pPr lvl="1"/>
            <a:endParaRPr lang="en-US" sz="1000" dirty="0" smtClean="0"/>
          </a:p>
          <a:p>
            <a:pPr lvl="1"/>
            <a:r>
              <a:rPr lang="en-US" dirty="0" smtClean="0"/>
              <a:t>Those </a:t>
            </a:r>
            <a:r>
              <a:rPr lang="en-US" dirty="0"/>
              <a:t>who feared the word of the Lord took it seriously and responded in a way that protected themselves and their possessions. </a:t>
            </a:r>
            <a:endParaRPr lang="en-US" sz="2000" dirty="0"/>
          </a:p>
          <a:p>
            <a:pPr lvl="1"/>
            <a:r>
              <a:rPr lang="en-US" dirty="0"/>
              <a:t>Those who did not regard the word of the Lord did not take it seriously and lost their possessions. </a:t>
            </a:r>
            <a:r>
              <a:rPr lang="en-US" dirty="0" smtClean="0"/>
              <a:t> </a:t>
            </a:r>
            <a:endParaRPr lang="en-US" sz="2400" dirty="0"/>
          </a:p>
          <a:p>
            <a:endParaRPr lang="en-US" dirty="0"/>
          </a:p>
        </p:txBody>
      </p:sp>
    </p:spTree>
    <p:extLst>
      <p:ext uri="{BB962C8B-B14F-4D97-AF65-F5344CB8AC3E}">
        <p14:creationId xmlns:p14="http://schemas.microsoft.com/office/powerpoint/2010/main" val="88519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910</Words>
  <Application>Microsoft Office PowerPoint</Application>
  <PresentationFormat>On-screen Show (4:3)</PresentationFormat>
  <Paragraphs>78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The Hardening of Pharaoh’s Heart</vt:lpstr>
      <vt:lpstr>Proof Text For Calvinists?</vt:lpstr>
      <vt:lpstr>God’s Foreknowledge, Determined Counsel, and Man’s Free Will</vt:lpstr>
      <vt:lpstr>God’s Foreknowledge</vt:lpstr>
      <vt:lpstr>God’s Determined Counsel</vt:lpstr>
      <vt:lpstr>Pharaoh’s Free Will</vt:lpstr>
      <vt:lpstr>Pharaoh’s Heart Through the Plagues</vt:lpstr>
      <vt:lpstr>How God Hardened Pharaoh’s Heart</vt:lpstr>
      <vt:lpstr>How God Hardened Pharaoh’s Heart</vt:lpstr>
      <vt:lpstr>How God Hardened Pharaoh’s Heart</vt:lpstr>
      <vt:lpstr>How God Hardened Pharaoh’s Heart</vt:lpstr>
      <vt:lpstr>How God Hardened Pharaoh’s Heart</vt:lpstr>
      <vt:lpstr>Warning For Today</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Hardening of Pharaoh’s Heart</dc:title>
  <dc:creator>Heath</dc:creator>
  <cp:lastModifiedBy>Guest</cp:lastModifiedBy>
  <cp:revision>18</cp:revision>
  <dcterms:created xsi:type="dcterms:W3CDTF">2014-02-08T18:55:55Z</dcterms:created>
  <dcterms:modified xsi:type="dcterms:W3CDTF">2014-02-09T22:27:05Z</dcterms:modified>
</cp:coreProperties>
</file>