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56" r:id="rId4"/>
    <p:sldId id="259" r:id="rId5"/>
    <p:sldId id="260" r:id="rId6"/>
    <p:sldId id="261" r:id="rId7"/>
    <p:sldId id="263" r:id="rId8"/>
    <p:sldId id="264" r:id="rId9"/>
    <p:sldId id="262" r:id="rId10"/>
    <p:sldId id="268" r:id="rId11"/>
    <p:sldId id="265" r:id="rId12"/>
    <p:sldId id="266" r:id="rId13"/>
    <p:sldId id="267" r:id="rId14"/>
    <p:sldId id="25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DB034-F4B0-473A-881E-CAD559189CB4}" type="datetimeFigureOut">
              <a:rPr lang="en-US" smtClean="0"/>
              <a:t>11/23/2013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7A653-B9B2-47EB-9B39-EE40A1C75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697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DB034-F4B0-473A-881E-CAD559189CB4}" type="datetimeFigureOut">
              <a:rPr lang="en-US" smtClean="0"/>
              <a:t>11/23/2013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7A653-B9B2-47EB-9B39-EE40A1C75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764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DB034-F4B0-473A-881E-CAD559189CB4}" type="datetimeFigureOut">
              <a:rPr lang="en-US" smtClean="0"/>
              <a:t>11/23/2013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7A653-B9B2-47EB-9B39-EE40A1C75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2554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DB034-F4B0-473A-881E-CAD559189CB4}" type="datetimeFigureOut">
              <a:rPr lang="en-US" smtClean="0"/>
              <a:t>11/23/2013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8C7A653-B9B2-47EB-9B39-EE40A1C7526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DB034-F4B0-473A-881E-CAD559189CB4}" type="datetimeFigureOut">
              <a:rPr lang="en-US" smtClean="0"/>
              <a:t>11/23/2013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7A653-B9B2-47EB-9B39-EE40A1C752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DB034-F4B0-473A-881E-CAD559189CB4}" type="datetimeFigureOut">
              <a:rPr lang="en-US" smtClean="0"/>
              <a:t>11/23/2013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7A653-B9B2-47EB-9B39-EE40A1C7526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DB034-F4B0-473A-881E-CAD559189CB4}" type="datetimeFigureOut">
              <a:rPr lang="en-US" smtClean="0"/>
              <a:t>11/23/2013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7A653-B9B2-47EB-9B39-EE40A1C752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DB034-F4B0-473A-881E-CAD559189CB4}" type="datetimeFigureOut">
              <a:rPr lang="en-US" smtClean="0"/>
              <a:t>11/23/2013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7A653-B9B2-47EB-9B39-EE40A1C752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DB034-F4B0-473A-881E-CAD559189CB4}" type="datetimeFigureOut">
              <a:rPr lang="en-US" smtClean="0"/>
              <a:t>11/23/2013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7A653-B9B2-47EB-9B39-EE40A1C752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DB034-F4B0-473A-881E-CAD559189CB4}" type="datetimeFigureOut">
              <a:rPr lang="en-US" smtClean="0"/>
              <a:t>11/23/2013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7A653-B9B2-47EB-9B39-EE40A1C752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DB034-F4B0-473A-881E-CAD559189CB4}" type="datetimeFigureOut">
              <a:rPr lang="en-US" smtClean="0"/>
              <a:t>11/23/2013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7A653-B9B2-47EB-9B39-EE40A1C7526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DB034-F4B0-473A-881E-CAD559189CB4}" type="datetimeFigureOut">
              <a:rPr lang="en-US" smtClean="0"/>
              <a:t>11/23/2013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7A653-B9B2-47EB-9B39-EE40A1C75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0369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DB034-F4B0-473A-881E-CAD559189CB4}" type="datetimeFigureOut">
              <a:rPr lang="en-US" smtClean="0"/>
              <a:t>11/23/2013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7A653-B9B2-47EB-9B39-EE40A1C7526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DB034-F4B0-473A-881E-CAD559189CB4}" type="datetimeFigureOut">
              <a:rPr lang="en-US" smtClean="0"/>
              <a:t>11/23/2013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7A653-B9B2-47EB-9B39-EE40A1C752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DB034-F4B0-473A-881E-CAD559189CB4}" type="datetimeFigureOut">
              <a:rPr lang="en-US" smtClean="0"/>
              <a:t>11/23/2013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7A653-B9B2-47EB-9B39-EE40A1C752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DB034-F4B0-473A-881E-CAD559189CB4}" type="datetimeFigureOut">
              <a:rPr lang="en-US" smtClean="0"/>
              <a:t>11/23/2013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7A653-B9B2-47EB-9B39-EE40A1C75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331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DB034-F4B0-473A-881E-CAD559189CB4}" type="datetimeFigureOut">
              <a:rPr lang="en-US" smtClean="0"/>
              <a:t>11/23/2013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7A653-B9B2-47EB-9B39-EE40A1C75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147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DB034-F4B0-473A-881E-CAD559189CB4}" type="datetimeFigureOut">
              <a:rPr lang="en-US" smtClean="0"/>
              <a:t>11/23/2013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7A653-B9B2-47EB-9B39-EE40A1C75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078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DB034-F4B0-473A-881E-CAD559189CB4}" type="datetimeFigureOut">
              <a:rPr lang="en-US" smtClean="0"/>
              <a:t>11/23/2013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7A653-B9B2-47EB-9B39-EE40A1C75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264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DB034-F4B0-473A-881E-CAD559189CB4}" type="datetimeFigureOut">
              <a:rPr lang="en-US" smtClean="0"/>
              <a:t>11/23/2013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7A653-B9B2-47EB-9B39-EE40A1C75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972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DB034-F4B0-473A-881E-CAD559189CB4}" type="datetimeFigureOut">
              <a:rPr lang="en-US" smtClean="0"/>
              <a:t>11/23/2013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7A653-B9B2-47EB-9B39-EE40A1C75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898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DB034-F4B0-473A-881E-CAD559189CB4}" type="datetimeFigureOut">
              <a:rPr lang="en-US" smtClean="0"/>
              <a:t>11/23/2013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7A653-B9B2-47EB-9B39-EE40A1C75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972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0DB034-F4B0-473A-881E-CAD559189CB4}" type="datetimeFigureOut">
              <a:rPr lang="en-US" smtClean="0"/>
              <a:t>11/23/2013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C7A653-B9B2-47EB-9B39-EE40A1C752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678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80DB034-F4B0-473A-881E-CAD559189CB4}" type="datetimeFigureOut">
              <a:rPr lang="en-US" smtClean="0"/>
              <a:t>11/23/2013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C8C7A653-B9B2-47EB-9B39-EE40A1C7526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5742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3. Man is accountable to God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51037"/>
            <a:ext cx="8229600" cy="4373563"/>
          </a:xfrm>
        </p:spPr>
        <p:txBody>
          <a:bodyPr>
            <a:normAutofit/>
          </a:bodyPr>
          <a:lstStyle/>
          <a:p>
            <a:pPr lvl="0"/>
            <a:r>
              <a:rPr lang="en-US" sz="2800" b="1" dirty="0"/>
              <a:t>Parable of the Unforgiving </a:t>
            </a:r>
            <a:r>
              <a:rPr lang="en-US" sz="2800" b="1" dirty="0" smtClean="0"/>
              <a:t>Servant -        							</a:t>
            </a:r>
            <a:r>
              <a:rPr lang="en-US" sz="2800" b="1" dirty="0" smtClean="0">
                <a:solidFill>
                  <a:schemeClr val="accent3">
                    <a:lumMod val="75000"/>
                  </a:schemeClr>
                </a:solidFill>
              </a:rPr>
              <a:t>Matt</a:t>
            </a:r>
            <a:r>
              <a:rPr lang="en-US" sz="2800" b="1" dirty="0">
                <a:solidFill>
                  <a:schemeClr val="accent3">
                    <a:lumMod val="75000"/>
                  </a:schemeClr>
                </a:solidFill>
              </a:rPr>
              <a:t>. </a:t>
            </a:r>
            <a:r>
              <a:rPr lang="en-US" sz="2800" b="1" dirty="0" smtClean="0">
                <a:solidFill>
                  <a:schemeClr val="accent3">
                    <a:lumMod val="75000"/>
                  </a:schemeClr>
                </a:solidFill>
              </a:rPr>
              <a:t>18:21-35</a:t>
            </a:r>
            <a:endParaRPr lang="en-US" sz="2800" b="1" dirty="0">
              <a:solidFill>
                <a:schemeClr val="accent3">
                  <a:lumMod val="75000"/>
                </a:schemeClr>
              </a:solidFill>
            </a:endParaRPr>
          </a:p>
          <a:p>
            <a:pPr lvl="0"/>
            <a:r>
              <a:rPr lang="en-US" sz="2800" b="1" dirty="0"/>
              <a:t>Parable of the Workers in the </a:t>
            </a:r>
            <a:r>
              <a:rPr lang="en-US" sz="2800" b="1" dirty="0" smtClean="0"/>
              <a:t>Vineyard - 							</a:t>
            </a:r>
            <a:r>
              <a:rPr lang="en-US" sz="2800" b="1" dirty="0" smtClean="0">
                <a:solidFill>
                  <a:schemeClr val="accent3">
                    <a:lumMod val="75000"/>
                  </a:schemeClr>
                </a:solidFill>
              </a:rPr>
              <a:t>Matt</a:t>
            </a:r>
            <a:r>
              <a:rPr lang="en-US" sz="2800" b="1" dirty="0">
                <a:solidFill>
                  <a:schemeClr val="accent3">
                    <a:lumMod val="75000"/>
                  </a:schemeClr>
                </a:solidFill>
              </a:rPr>
              <a:t>. </a:t>
            </a:r>
            <a:r>
              <a:rPr lang="en-US" sz="2800" b="1" dirty="0" smtClean="0">
                <a:solidFill>
                  <a:schemeClr val="accent3">
                    <a:lumMod val="75000"/>
                  </a:schemeClr>
                </a:solidFill>
              </a:rPr>
              <a:t>20:1-16 </a:t>
            </a:r>
            <a:endParaRPr lang="en-US" sz="2800" b="1" dirty="0">
              <a:solidFill>
                <a:schemeClr val="accent3">
                  <a:lumMod val="75000"/>
                </a:schemeClr>
              </a:solidFill>
            </a:endParaRPr>
          </a:p>
          <a:p>
            <a:pPr lvl="0"/>
            <a:r>
              <a:rPr lang="en-US" sz="2800" b="1" dirty="0"/>
              <a:t>Parable of the Talents </a:t>
            </a:r>
            <a:r>
              <a:rPr lang="en-US" sz="2800" b="1" dirty="0" smtClean="0"/>
              <a:t>- 		</a:t>
            </a:r>
            <a:r>
              <a:rPr lang="en-US" sz="2800" b="1" dirty="0" smtClean="0">
                <a:solidFill>
                  <a:schemeClr val="accent3">
                    <a:lumMod val="75000"/>
                  </a:schemeClr>
                </a:solidFill>
              </a:rPr>
              <a:t>Matt</a:t>
            </a:r>
            <a:r>
              <a:rPr lang="en-US" sz="2800" b="1" dirty="0">
                <a:solidFill>
                  <a:schemeClr val="accent3">
                    <a:lumMod val="75000"/>
                  </a:schemeClr>
                </a:solidFill>
              </a:rPr>
              <a:t>. </a:t>
            </a:r>
            <a:r>
              <a:rPr lang="en-US" sz="2800" b="1" dirty="0" smtClean="0">
                <a:solidFill>
                  <a:schemeClr val="accent3">
                    <a:lumMod val="75000"/>
                  </a:schemeClr>
                </a:solidFill>
              </a:rPr>
              <a:t>25:14-30</a:t>
            </a:r>
            <a:endParaRPr lang="en-US" sz="2800" b="1" dirty="0">
              <a:solidFill>
                <a:schemeClr val="accent3">
                  <a:lumMod val="75000"/>
                </a:schemeClr>
              </a:solidFill>
            </a:endParaRPr>
          </a:p>
          <a:p>
            <a:pPr lvl="0"/>
            <a:r>
              <a:rPr lang="en-US" sz="2800" b="1" dirty="0"/>
              <a:t>Parable of Final Judgment </a:t>
            </a:r>
            <a:r>
              <a:rPr lang="en-US" sz="2800" b="1" dirty="0" smtClean="0"/>
              <a:t>- 	</a:t>
            </a:r>
            <a:r>
              <a:rPr lang="en-US" sz="2800" b="1" dirty="0" smtClean="0">
                <a:solidFill>
                  <a:schemeClr val="accent3">
                    <a:lumMod val="75000"/>
                  </a:schemeClr>
                </a:solidFill>
              </a:rPr>
              <a:t>Matt</a:t>
            </a:r>
            <a:r>
              <a:rPr lang="en-US" sz="2800" b="1" dirty="0">
                <a:solidFill>
                  <a:schemeClr val="accent3">
                    <a:lumMod val="75000"/>
                  </a:schemeClr>
                </a:solidFill>
              </a:rPr>
              <a:t>. </a:t>
            </a:r>
            <a:r>
              <a:rPr lang="en-US" sz="2800" b="1" dirty="0" smtClean="0">
                <a:solidFill>
                  <a:schemeClr val="accent3">
                    <a:lumMod val="75000"/>
                  </a:schemeClr>
                </a:solidFill>
              </a:rPr>
              <a:t>25:31-46 </a:t>
            </a:r>
            <a:endParaRPr lang="en-US" sz="2800" b="1" dirty="0">
              <a:solidFill>
                <a:schemeClr val="accent3">
                  <a:lumMod val="75000"/>
                </a:schemeClr>
              </a:solidFill>
            </a:endParaRPr>
          </a:p>
          <a:p>
            <a:pPr lvl="0"/>
            <a:r>
              <a:rPr lang="en-US" sz="2800" b="1" dirty="0"/>
              <a:t>Parable of the Unjust Steward </a:t>
            </a:r>
            <a:r>
              <a:rPr lang="en-US" sz="2800" b="1" dirty="0" smtClean="0"/>
              <a:t>- </a:t>
            </a:r>
            <a:r>
              <a:rPr lang="en-US" sz="2800" b="1" dirty="0" smtClean="0">
                <a:solidFill>
                  <a:schemeClr val="accent3">
                    <a:lumMod val="75000"/>
                  </a:schemeClr>
                </a:solidFill>
              </a:rPr>
              <a:t>Luke 16:1-8 </a:t>
            </a:r>
            <a:endParaRPr lang="en-US" sz="2800" b="1" dirty="0">
              <a:solidFill>
                <a:schemeClr val="accent3">
                  <a:lumMod val="75000"/>
                </a:schemeClr>
              </a:solidFill>
            </a:endParaRPr>
          </a:p>
          <a:p>
            <a:pPr lvl="0"/>
            <a:r>
              <a:rPr lang="en-US" sz="2800" b="1" dirty="0"/>
              <a:t>Parable of the Minas </a:t>
            </a:r>
            <a:r>
              <a:rPr lang="en-US" sz="2800" b="1" dirty="0" smtClean="0"/>
              <a:t>- 		</a:t>
            </a:r>
            <a:r>
              <a:rPr lang="en-US" sz="2800" b="1" dirty="0" smtClean="0">
                <a:solidFill>
                  <a:schemeClr val="accent3">
                    <a:lumMod val="75000"/>
                  </a:schemeClr>
                </a:solidFill>
              </a:rPr>
              <a:t>Luke 19:11-27</a:t>
            </a:r>
            <a:endParaRPr lang="en-US" sz="2800" b="1" dirty="0">
              <a:solidFill>
                <a:schemeClr val="accent3">
                  <a:lumMod val="75000"/>
                </a:schemeClr>
              </a:solidFill>
            </a:endParaRPr>
          </a:p>
          <a:p>
            <a:pPr lvl="0"/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5651419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4. Brevity &amp; Uncertainty of life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lvl="0"/>
            <a:r>
              <a:rPr lang="en-US" sz="2800" b="1" dirty="0" smtClean="0"/>
              <a:t>Death is certain - </a:t>
            </a:r>
            <a:r>
              <a:rPr lang="en-US" sz="2800" b="1" dirty="0" smtClean="0">
                <a:solidFill>
                  <a:schemeClr val="accent3">
                    <a:lumMod val="75000"/>
                  </a:schemeClr>
                </a:solidFill>
              </a:rPr>
              <a:t>Heb. 9:27; 1 Kings 2:2</a:t>
            </a:r>
            <a:endParaRPr lang="en-US" sz="2800" b="1" dirty="0">
              <a:solidFill>
                <a:schemeClr val="accent3">
                  <a:lumMod val="75000"/>
                </a:schemeClr>
              </a:solidFill>
            </a:endParaRPr>
          </a:p>
          <a:p>
            <a:pPr lvl="0"/>
            <a:r>
              <a:rPr lang="en-US" sz="2800" b="1" dirty="0" smtClean="0"/>
              <a:t>But the time and circumstances surrounding our death are unknown </a:t>
            </a:r>
          </a:p>
          <a:p>
            <a:pPr lvl="1">
              <a:buClr>
                <a:schemeClr val="accent1"/>
              </a:buClr>
            </a:pPr>
            <a:r>
              <a:rPr lang="en-US" sz="2800" b="1" dirty="0" smtClean="0">
                <a:solidFill>
                  <a:schemeClr val="accent3">
                    <a:lumMod val="75000"/>
                  </a:schemeClr>
                </a:solidFill>
              </a:rPr>
              <a:t>James 4:13-17</a:t>
            </a:r>
          </a:p>
          <a:p>
            <a:pPr lvl="1">
              <a:buClr>
                <a:schemeClr val="accent1"/>
              </a:buClr>
            </a:pPr>
            <a:r>
              <a:rPr lang="en-US" sz="2800" b="1" dirty="0" smtClean="0">
                <a:solidFill>
                  <a:schemeClr val="accent3">
                    <a:lumMod val="75000"/>
                  </a:schemeClr>
                </a:solidFill>
              </a:rPr>
              <a:t>Ecclesiastes 9:11-12</a:t>
            </a:r>
            <a:endParaRPr lang="en-US" sz="2800" b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91607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This they willfully forget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81200"/>
            <a:ext cx="8077200" cy="4144963"/>
          </a:xfrm>
        </p:spPr>
        <p:txBody>
          <a:bodyPr>
            <a:normAutofit/>
          </a:bodyPr>
          <a:lstStyle/>
          <a:p>
            <a:pPr marL="628650" indent="-514350">
              <a:buClrTx/>
              <a:buSzPct val="95000"/>
              <a:buFont typeface="+mj-lt"/>
              <a:buAutoNum type="arabicPeriod"/>
            </a:pPr>
            <a:r>
              <a:rPr lang="en-US" sz="3200" b="1" dirty="0" smtClean="0"/>
              <a:t>Existence of God</a:t>
            </a:r>
          </a:p>
          <a:p>
            <a:pPr marL="628650" indent="-514350">
              <a:buClrTx/>
              <a:buSzPct val="95000"/>
              <a:buFont typeface="+mj-lt"/>
              <a:buAutoNum type="arabicPeriod"/>
            </a:pPr>
            <a:r>
              <a:rPr lang="en-US" sz="3200" b="1" dirty="0" smtClean="0"/>
              <a:t>Character of God</a:t>
            </a:r>
          </a:p>
          <a:p>
            <a:pPr marL="628650" indent="-514350">
              <a:buClrTx/>
              <a:buSzPct val="95000"/>
              <a:buFont typeface="+mj-lt"/>
              <a:buAutoNum type="arabicPeriod"/>
            </a:pPr>
            <a:r>
              <a:rPr lang="en-US" sz="3200" b="1" dirty="0" smtClean="0"/>
              <a:t>Accountability to God</a:t>
            </a:r>
          </a:p>
          <a:p>
            <a:pPr marL="628650" indent="-514350">
              <a:buClrTx/>
              <a:buSzPct val="95000"/>
              <a:buFont typeface="+mj-lt"/>
              <a:buAutoNum type="arabicPeriod"/>
            </a:pPr>
            <a:r>
              <a:rPr lang="en-US" sz="3200" b="1" dirty="0" smtClean="0"/>
              <a:t>Certainty of Death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5847783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03266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2 Peter 3:3-5</a:t>
            </a:r>
            <a:endParaRPr lang="en-US" sz="2400" b="1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b="1" dirty="0" smtClean="0"/>
              <a:t>“This They                        Willfully Forget”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6114396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2 Peter 3:5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3200" b="1" i="1" dirty="0"/>
              <a:t>“willfully forget”</a:t>
            </a:r>
            <a:r>
              <a:rPr lang="en-US" sz="3200" b="1" dirty="0"/>
              <a:t> (NKJV)</a:t>
            </a:r>
          </a:p>
          <a:p>
            <a:pPr lvl="0"/>
            <a:r>
              <a:rPr lang="en-US" sz="3200" b="1" i="1" dirty="0"/>
              <a:t>“willingly are ignorant of”</a:t>
            </a:r>
            <a:r>
              <a:rPr lang="en-US" sz="3200" b="1" dirty="0"/>
              <a:t> (KJV)</a:t>
            </a:r>
          </a:p>
          <a:p>
            <a:pPr lvl="0"/>
            <a:r>
              <a:rPr lang="en-US" sz="3200" b="1" i="1" dirty="0"/>
              <a:t>“deliberately overlook this fact”</a:t>
            </a:r>
            <a:r>
              <a:rPr lang="en-US" sz="3200" b="1" dirty="0"/>
              <a:t> (ESV</a:t>
            </a:r>
            <a:r>
              <a:rPr lang="en-US" sz="3200" b="1" dirty="0" smtClean="0"/>
              <a:t>)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0701347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1. Evidence of God’s Existence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Psalm 19:1</a:t>
            </a:r>
          </a:p>
          <a:p>
            <a:r>
              <a:rPr lang="en-US" sz="3200" b="1" dirty="0" smtClean="0"/>
              <a:t>Romans 1:18-21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8074613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2. Evidence of God’s Character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71800"/>
            <a:ext cx="8229600" cy="3154363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US" sz="3200" b="1" dirty="0" smtClean="0"/>
              <a:t>“Therefore </a:t>
            </a:r>
            <a:r>
              <a:rPr lang="en-US" sz="3200" b="1" dirty="0"/>
              <a:t>consider the goodness and severity of </a:t>
            </a:r>
            <a:r>
              <a:rPr lang="en-US" sz="3200" b="1" dirty="0" smtClean="0"/>
              <a:t>God” (Romans 11:22).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2765872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2. Evidence of God’s Character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lvl="0" indent="0" algn="ctr">
              <a:buNone/>
            </a:pPr>
            <a:r>
              <a:rPr lang="en-US" sz="3200" b="1" dirty="0"/>
              <a:t>God’s Love</a:t>
            </a:r>
            <a:r>
              <a:rPr lang="en-US" sz="3200" dirty="0"/>
              <a:t> </a:t>
            </a:r>
            <a:endParaRPr lang="en-US" sz="3200" dirty="0" smtClean="0"/>
          </a:p>
          <a:p>
            <a:pPr marL="114300" lvl="0" indent="0" algn="ctr">
              <a:buNone/>
            </a:pPr>
            <a:endParaRPr lang="en-US" sz="800" dirty="0"/>
          </a:p>
          <a:p>
            <a:pPr lvl="0"/>
            <a:r>
              <a:rPr lang="en-US" sz="2800" b="1" dirty="0"/>
              <a:t>Sent His Son to die for </a:t>
            </a:r>
            <a:r>
              <a:rPr lang="en-US" sz="2800" b="1" dirty="0" smtClean="0"/>
              <a:t>us - </a:t>
            </a:r>
            <a:r>
              <a:rPr lang="en-US" sz="2800" b="1" dirty="0" smtClean="0">
                <a:solidFill>
                  <a:schemeClr val="accent3">
                    <a:lumMod val="75000"/>
                  </a:schemeClr>
                </a:solidFill>
              </a:rPr>
              <a:t>Rom</a:t>
            </a:r>
            <a:r>
              <a:rPr lang="en-US" sz="2800" b="1" dirty="0">
                <a:solidFill>
                  <a:schemeClr val="accent3">
                    <a:lumMod val="75000"/>
                  </a:schemeClr>
                </a:solidFill>
              </a:rPr>
              <a:t>. </a:t>
            </a:r>
            <a:r>
              <a:rPr lang="en-US" sz="2800" b="1" dirty="0" smtClean="0">
                <a:solidFill>
                  <a:schemeClr val="accent3">
                    <a:lumMod val="75000"/>
                  </a:schemeClr>
                </a:solidFill>
              </a:rPr>
              <a:t>5:7-8</a:t>
            </a:r>
            <a:endParaRPr lang="en-US" sz="2800" b="1" dirty="0">
              <a:solidFill>
                <a:schemeClr val="accent3">
                  <a:lumMod val="75000"/>
                </a:schemeClr>
              </a:solidFill>
            </a:endParaRPr>
          </a:p>
          <a:p>
            <a:pPr lvl="0"/>
            <a:r>
              <a:rPr lang="en-US" sz="2800" b="1" dirty="0"/>
              <a:t>He gives us the right to become His children </a:t>
            </a:r>
            <a:r>
              <a:rPr lang="en-US" sz="2800" b="1" dirty="0" smtClean="0"/>
              <a:t>- </a:t>
            </a:r>
            <a:r>
              <a:rPr lang="en-US" sz="2800" b="1" dirty="0" smtClean="0">
                <a:solidFill>
                  <a:schemeClr val="accent3">
                    <a:lumMod val="75000"/>
                  </a:schemeClr>
                </a:solidFill>
              </a:rPr>
              <a:t>1 </a:t>
            </a:r>
            <a:r>
              <a:rPr lang="en-US" sz="2800" b="1" dirty="0">
                <a:solidFill>
                  <a:schemeClr val="accent3">
                    <a:lumMod val="75000"/>
                  </a:schemeClr>
                </a:solidFill>
              </a:rPr>
              <a:t>John </a:t>
            </a:r>
            <a:r>
              <a:rPr lang="en-US" sz="2800" b="1" dirty="0" smtClean="0">
                <a:solidFill>
                  <a:schemeClr val="accent3">
                    <a:lumMod val="75000"/>
                  </a:schemeClr>
                </a:solidFill>
              </a:rPr>
              <a:t>3:1</a:t>
            </a:r>
            <a:endParaRPr lang="en-US" sz="2800" b="1" dirty="0">
              <a:solidFill>
                <a:schemeClr val="accent3">
                  <a:lumMod val="75000"/>
                </a:schemeClr>
              </a:solidFill>
            </a:endParaRPr>
          </a:p>
          <a:p>
            <a:pPr lvl="0"/>
            <a:r>
              <a:rPr lang="en-US" sz="2800" b="1" dirty="0"/>
              <a:t>He forgives our </a:t>
            </a:r>
            <a:r>
              <a:rPr lang="en-US" sz="2800" b="1" dirty="0" smtClean="0"/>
              <a:t>sins - </a:t>
            </a:r>
            <a:r>
              <a:rPr lang="en-US" sz="2800" b="1" dirty="0" smtClean="0">
                <a:solidFill>
                  <a:schemeClr val="accent3">
                    <a:lumMod val="75000"/>
                  </a:schemeClr>
                </a:solidFill>
              </a:rPr>
              <a:t>Eph</a:t>
            </a:r>
            <a:r>
              <a:rPr lang="en-US" sz="2800" b="1" dirty="0">
                <a:solidFill>
                  <a:schemeClr val="accent3">
                    <a:lumMod val="75000"/>
                  </a:schemeClr>
                </a:solidFill>
              </a:rPr>
              <a:t>. </a:t>
            </a:r>
            <a:r>
              <a:rPr lang="en-US" sz="2800" b="1" dirty="0" smtClean="0">
                <a:solidFill>
                  <a:schemeClr val="accent3">
                    <a:lumMod val="75000"/>
                  </a:schemeClr>
                </a:solidFill>
              </a:rPr>
              <a:t>2:4-5</a:t>
            </a:r>
            <a:endParaRPr lang="en-US" sz="2800" b="1" dirty="0">
              <a:solidFill>
                <a:schemeClr val="accent3">
                  <a:lumMod val="75000"/>
                </a:schemeClr>
              </a:solidFill>
            </a:endParaRPr>
          </a:p>
          <a:p>
            <a:pPr lvl="0"/>
            <a:r>
              <a:rPr lang="en-US" sz="2800" b="1" dirty="0"/>
              <a:t>He gives us all </a:t>
            </a:r>
            <a:r>
              <a:rPr lang="en-US" sz="2800" b="1" dirty="0" smtClean="0"/>
              <a:t>things - </a:t>
            </a:r>
            <a:r>
              <a:rPr lang="en-US" sz="2800" b="1" dirty="0" smtClean="0">
                <a:solidFill>
                  <a:schemeClr val="accent3">
                    <a:lumMod val="75000"/>
                  </a:schemeClr>
                </a:solidFill>
              </a:rPr>
              <a:t>Acts 17:25</a:t>
            </a:r>
            <a:endParaRPr lang="en-US" sz="2800" b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1126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2. Evidence of God’s Character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lvl="0" indent="0" algn="ctr">
              <a:buNone/>
            </a:pPr>
            <a:r>
              <a:rPr lang="en-US" sz="3200" b="1" dirty="0"/>
              <a:t>God’s </a:t>
            </a:r>
            <a:r>
              <a:rPr lang="en-US" sz="3200" b="1" dirty="0" smtClean="0"/>
              <a:t>Righteousness</a:t>
            </a:r>
            <a:endParaRPr lang="en-US" sz="3200" dirty="0" smtClean="0"/>
          </a:p>
          <a:p>
            <a:pPr marL="114300" lvl="0" indent="0" algn="ctr">
              <a:buNone/>
            </a:pPr>
            <a:endParaRPr lang="en-US" sz="800" dirty="0"/>
          </a:p>
          <a:p>
            <a:pPr lvl="0"/>
            <a:r>
              <a:rPr lang="en-US" sz="2800" b="1" dirty="0" smtClean="0">
                <a:solidFill>
                  <a:schemeClr val="accent3">
                    <a:lumMod val="75000"/>
                  </a:schemeClr>
                </a:solidFill>
              </a:rPr>
              <a:t>Genesis 2:17</a:t>
            </a:r>
            <a:endParaRPr lang="en-US" sz="2800" b="1" dirty="0">
              <a:solidFill>
                <a:schemeClr val="accent3">
                  <a:lumMod val="75000"/>
                </a:schemeClr>
              </a:solidFill>
            </a:endParaRPr>
          </a:p>
          <a:p>
            <a:pPr lvl="0"/>
            <a:r>
              <a:rPr lang="en-US" sz="2800" b="1" dirty="0" smtClean="0">
                <a:solidFill>
                  <a:schemeClr val="accent3">
                    <a:lumMod val="75000"/>
                  </a:schemeClr>
                </a:solidFill>
              </a:rPr>
              <a:t>Nahum 1:3</a:t>
            </a:r>
            <a:endParaRPr lang="en-US" sz="2800" b="1" dirty="0">
              <a:solidFill>
                <a:schemeClr val="accent3">
                  <a:lumMod val="75000"/>
                </a:schemeClr>
              </a:solidFill>
            </a:endParaRPr>
          </a:p>
          <a:p>
            <a:pPr lvl="0"/>
            <a:r>
              <a:rPr lang="en-US" sz="2800" b="1" dirty="0" smtClean="0">
                <a:solidFill>
                  <a:schemeClr val="accent3">
                    <a:lumMod val="75000"/>
                  </a:schemeClr>
                </a:solidFill>
              </a:rPr>
              <a:t>Romans 6:23</a:t>
            </a:r>
            <a:endParaRPr lang="en-US" sz="2800" b="1" dirty="0">
              <a:solidFill>
                <a:schemeClr val="accent3">
                  <a:lumMod val="75000"/>
                </a:schemeClr>
              </a:solidFill>
            </a:endParaRPr>
          </a:p>
          <a:p>
            <a:pPr lvl="0"/>
            <a:r>
              <a:rPr lang="en-US" sz="2800" b="1" dirty="0" smtClean="0">
                <a:solidFill>
                  <a:schemeClr val="accent3">
                    <a:lumMod val="75000"/>
                  </a:schemeClr>
                </a:solidFill>
              </a:rPr>
              <a:t>Colossians 3:6</a:t>
            </a:r>
            <a:endParaRPr lang="en-US" sz="2800" b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19571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3. Man is accountable to God</a:t>
            </a:r>
            <a:endParaRPr lang="en-US" sz="3200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126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3. Man is accountable to God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lvl="0"/>
            <a:r>
              <a:rPr lang="en-US" sz="2800" b="1" dirty="0"/>
              <a:t>Matthew 12:36		</a:t>
            </a:r>
          </a:p>
          <a:p>
            <a:pPr lvl="0"/>
            <a:r>
              <a:rPr lang="en-US" sz="2800" b="1" dirty="0"/>
              <a:t>Romans 2:5-11, 14:11-12</a:t>
            </a:r>
          </a:p>
          <a:p>
            <a:pPr lvl="0"/>
            <a:r>
              <a:rPr lang="en-US" sz="2800" b="1" dirty="0"/>
              <a:t>2 Corinthians 5:10-11	</a:t>
            </a:r>
          </a:p>
          <a:p>
            <a:pPr lvl="0"/>
            <a:r>
              <a:rPr lang="en-US" sz="2800" b="1" dirty="0"/>
              <a:t>Hebrews 4:13</a:t>
            </a:r>
          </a:p>
          <a:p>
            <a:pPr lvl="0"/>
            <a:r>
              <a:rPr lang="en-US" sz="2800" b="1" dirty="0"/>
              <a:t>1 Peter </a:t>
            </a:r>
            <a:r>
              <a:rPr lang="en-US" sz="2800" b="1" dirty="0" smtClean="0"/>
              <a:t>4:5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2960963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208</Words>
  <Application>Microsoft Office PowerPoint</Application>
  <PresentationFormat>On-screen Show (4:3)</PresentationFormat>
  <Paragraphs>49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Office Theme</vt:lpstr>
      <vt:lpstr>Apothecary</vt:lpstr>
      <vt:lpstr>PowerPoint Presentation</vt:lpstr>
      <vt:lpstr>“This They                        Willfully Forget”</vt:lpstr>
      <vt:lpstr>2 Peter 3:5</vt:lpstr>
      <vt:lpstr>1. Evidence of God’s Existence</vt:lpstr>
      <vt:lpstr>2. Evidence of God’s Character</vt:lpstr>
      <vt:lpstr>2. Evidence of God’s Character</vt:lpstr>
      <vt:lpstr>2. Evidence of God’s Character</vt:lpstr>
      <vt:lpstr>3. Man is accountable to God</vt:lpstr>
      <vt:lpstr>3. Man is accountable to God</vt:lpstr>
      <vt:lpstr>3. Man is accountable to God</vt:lpstr>
      <vt:lpstr>4. Brevity &amp; Uncertainty of life</vt:lpstr>
      <vt:lpstr>This they willfully forget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They Willfully Forget</dc:title>
  <dc:creator>Heath</dc:creator>
  <cp:lastModifiedBy>Heath</cp:lastModifiedBy>
  <cp:revision>13</cp:revision>
  <dcterms:created xsi:type="dcterms:W3CDTF">2013-11-23T18:53:10Z</dcterms:created>
  <dcterms:modified xsi:type="dcterms:W3CDTF">2013-11-23T19:33:04Z</dcterms:modified>
</cp:coreProperties>
</file>