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1" r:id="rId5"/>
    <p:sldId id="262" r:id="rId6"/>
    <p:sldId id="263" r:id="rId7"/>
    <p:sldId id="266" r:id="rId8"/>
    <p:sldId id="264" r:id="rId9"/>
    <p:sldId id="265" r:id="rId10"/>
    <p:sldId id="267" r:id="rId11"/>
    <p:sldId id="268" r:id="rId12"/>
    <p:sldId id="269" r:id="rId13"/>
    <p:sldId id="270" r:id="rId14"/>
    <p:sldId id="27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4FCF03E-7A22-447E-BE5C-BFA832E7627C}" type="datetimeFigureOut">
              <a:rPr lang="en-US" smtClean="0"/>
              <a:t>10/28/2013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4CB34D-E3DF-4755-A878-1B6772C9CA52}" type="slidenum">
              <a:rPr lang="en-US" smtClean="0"/>
              <a:t>‹#›</a:t>
            </a:fld>
            <a:endParaRPr lang="en-US"/>
          </a:p>
        </p:txBody>
      </p:sp>
    </p:spTree>
    <p:extLst>
      <p:ext uri="{BB962C8B-B14F-4D97-AF65-F5344CB8AC3E}">
        <p14:creationId xmlns:p14="http://schemas.microsoft.com/office/powerpoint/2010/main" val="3253972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FCF03E-7A22-447E-BE5C-BFA832E7627C}" type="datetimeFigureOut">
              <a:rPr lang="en-US" smtClean="0"/>
              <a:t>10/28/2013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4CB34D-E3DF-4755-A878-1B6772C9CA52}" type="slidenum">
              <a:rPr lang="en-US" smtClean="0"/>
              <a:t>‹#›</a:t>
            </a:fld>
            <a:endParaRPr lang="en-US"/>
          </a:p>
        </p:txBody>
      </p:sp>
    </p:spTree>
    <p:extLst>
      <p:ext uri="{BB962C8B-B14F-4D97-AF65-F5344CB8AC3E}">
        <p14:creationId xmlns:p14="http://schemas.microsoft.com/office/powerpoint/2010/main" val="91130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FCF03E-7A22-447E-BE5C-BFA832E7627C}" type="datetimeFigureOut">
              <a:rPr lang="en-US" smtClean="0"/>
              <a:t>10/28/2013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4CB34D-E3DF-4755-A878-1B6772C9CA52}" type="slidenum">
              <a:rPr lang="en-US" smtClean="0"/>
              <a:t>‹#›</a:t>
            </a:fld>
            <a:endParaRPr lang="en-US"/>
          </a:p>
        </p:txBody>
      </p:sp>
    </p:spTree>
    <p:extLst>
      <p:ext uri="{BB962C8B-B14F-4D97-AF65-F5344CB8AC3E}">
        <p14:creationId xmlns:p14="http://schemas.microsoft.com/office/powerpoint/2010/main" val="3901711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FCF03E-7A22-447E-BE5C-BFA832E7627C}" type="datetimeFigureOut">
              <a:rPr lang="en-US" smtClean="0"/>
              <a:t>10/28/2013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4CB34D-E3DF-4755-A878-1B6772C9CA52}" type="slidenum">
              <a:rPr lang="en-US" smtClean="0"/>
              <a:t>‹#›</a:t>
            </a:fld>
            <a:endParaRPr lang="en-US"/>
          </a:p>
        </p:txBody>
      </p:sp>
    </p:spTree>
    <p:extLst>
      <p:ext uri="{BB962C8B-B14F-4D97-AF65-F5344CB8AC3E}">
        <p14:creationId xmlns:p14="http://schemas.microsoft.com/office/powerpoint/2010/main" val="1117407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FCF03E-7A22-447E-BE5C-BFA832E7627C}" type="datetimeFigureOut">
              <a:rPr lang="en-US" smtClean="0"/>
              <a:t>10/28/2013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4CB34D-E3DF-4755-A878-1B6772C9CA52}" type="slidenum">
              <a:rPr lang="en-US" smtClean="0"/>
              <a:t>‹#›</a:t>
            </a:fld>
            <a:endParaRPr lang="en-US"/>
          </a:p>
        </p:txBody>
      </p:sp>
    </p:spTree>
    <p:extLst>
      <p:ext uri="{BB962C8B-B14F-4D97-AF65-F5344CB8AC3E}">
        <p14:creationId xmlns:p14="http://schemas.microsoft.com/office/powerpoint/2010/main" val="1344275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4FCF03E-7A22-447E-BE5C-BFA832E7627C}" type="datetimeFigureOut">
              <a:rPr lang="en-US" smtClean="0"/>
              <a:t>10/28/2013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4CB34D-E3DF-4755-A878-1B6772C9CA52}" type="slidenum">
              <a:rPr lang="en-US" smtClean="0"/>
              <a:t>‹#›</a:t>
            </a:fld>
            <a:endParaRPr lang="en-US"/>
          </a:p>
        </p:txBody>
      </p:sp>
    </p:spTree>
    <p:extLst>
      <p:ext uri="{BB962C8B-B14F-4D97-AF65-F5344CB8AC3E}">
        <p14:creationId xmlns:p14="http://schemas.microsoft.com/office/powerpoint/2010/main" val="1479864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4FCF03E-7A22-447E-BE5C-BFA832E7627C}" type="datetimeFigureOut">
              <a:rPr lang="en-US" smtClean="0"/>
              <a:t>10/28/2013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4CB34D-E3DF-4755-A878-1B6772C9CA52}" type="slidenum">
              <a:rPr lang="en-US" smtClean="0"/>
              <a:t>‹#›</a:t>
            </a:fld>
            <a:endParaRPr lang="en-US"/>
          </a:p>
        </p:txBody>
      </p:sp>
    </p:spTree>
    <p:extLst>
      <p:ext uri="{BB962C8B-B14F-4D97-AF65-F5344CB8AC3E}">
        <p14:creationId xmlns:p14="http://schemas.microsoft.com/office/powerpoint/2010/main" val="1347665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4FCF03E-7A22-447E-BE5C-BFA832E7627C}" type="datetimeFigureOut">
              <a:rPr lang="en-US" smtClean="0"/>
              <a:t>10/28/2013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4CB34D-E3DF-4755-A878-1B6772C9CA52}" type="slidenum">
              <a:rPr lang="en-US" smtClean="0"/>
              <a:t>‹#›</a:t>
            </a:fld>
            <a:endParaRPr lang="en-US"/>
          </a:p>
        </p:txBody>
      </p:sp>
    </p:spTree>
    <p:extLst>
      <p:ext uri="{BB962C8B-B14F-4D97-AF65-F5344CB8AC3E}">
        <p14:creationId xmlns:p14="http://schemas.microsoft.com/office/powerpoint/2010/main" val="495334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FCF03E-7A22-447E-BE5C-BFA832E7627C}" type="datetimeFigureOut">
              <a:rPr lang="en-US" smtClean="0"/>
              <a:t>10/28/2013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4CB34D-E3DF-4755-A878-1B6772C9CA52}" type="slidenum">
              <a:rPr lang="en-US" smtClean="0"/>
              <a:t>‹#›</a:t>
            </a:fld>
            <a:endParaRPr lang="en-US"/>
          </a:p>
        </p:txBody>
      </p:sp>
    </p:spTree>
    <p:extLst>
      <p:ext uri="{BB962C8B-B14F-4D97-AF65-F5344CB8AC3E}">
        <p14:creationId xmlns:p14="http://schemas.microsoft.com/office/powerpoint/2010/main" val="3025458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FCF03E-7A22-447E-BE5C-BFA832E7627C}" type="datetimeFigureOut">
              <a:rPr lang="en-US" smtClean="0"/>
              <a:t>10/28/2013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4CB34D-E3DF-4755-A878-1B6772C9CA52}" type="slidenum">
              <a:rPr lang="en-US" smtClean="0"/>
              <a:t>‹#›</a:t>
            </a:fld>
            <a:endParaRPr lang="en-US"/>
          </a:p>
        </p:txBody>
      </p:sp>
    </p:spTree>
    <p:extLst>
      <p:ext uri="{BB962C8B-B14F-4D97-AF65-F5344CB8AC3E}">
        <p14:creationId xmlns:p14="http://schemas.microsoft.com/office/powerpoint/2010/main" val="3383467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FCF03E-7A22-447E-BE5C-BFA832E7627C}" type="datetimeFigureOut">
              <a:rPr lang="en-US" smtClean="0"/>
              <a:t>10/28/2013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4CB34D-E3DF-4755-A878-1B6772C9CA52}" type="slidenum">
              <a:rPr lang="en-US" smtClean="0"/>
              <a:t>‹#›</a:t>
            </a:fld>
            <a:endParaRPr lang="en-US"/>
          </a:p>
        </p:txBody>
      </p:sp>
    </p:spTree>
    <p:extLst>
      <p:ext uri="{BB962C8B-B14F-4D97-AF65-F5344CB8AC3E}">
        <p14:creationId xmlns:p14="http://schemas.microsoft.com/office/powerpoint/2010/main" val="1183329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FCF03E-7A22-447E-BE5C-BFA832E7627C}" type="datetimeFigureOut">
              <a:rPr lang="en-US" smtClean="0"/>
              <a:t>10/28/2013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4CB34D-E3DF-4755-A878-1B6772C9CA52}" type="slidenum">
              <a:rPr lang="en-US" smtClean="0"/>
              <a:t>‹#›</a:t>
            </a:fld>
            <a:endParaRPr lang="en-US"/>
          </a:p>
        </p:txBody>
      </p:sp>
    </p:spTree>
    <p:extLst>
      <p:ext uri="{BB962C8B-B14F-4D97-AF65-F5344CB8AC3E}">
        <p14:creationId xmlns:p14="http://schemas.microsoft.com/office/powerpoint/2010/main" val="1150540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95000"/>
              </a:schemeClr>
            </a:gs>
            <a:gs pos="64999">
              <a:schemeClr val="bg1">
                <a:lumMod val="95000"/>
              </a:schemeClr>
            </a:gs>
            <a:gs pos="100000">
              <a:schemeClr val="bg1">
                <a:lumMod val="75000"/>
              </a:schemeClr>
            </a:gs>
          </a:gsLst>
          <a:lin ang="5400000" scaled="0"/>
        </a:gradFill>
        <a:effectLst/>
      </p:bgPr>
    </p:bg>
    <p:spTree>
      <p:nvGrpSpPr>
        <p:cNvPr id="1" name=""/>
        <p:cNvGrpSpPr/>
        <p:nvPr/>
      </p:nvGrpSpPr>
      <p:grpSpPr>
        <a:xfrm>
          <a:off x="0" y="0"/>
          <a:ext cx="0" cy="0"/>
          <a:chOff x="0" y="0"/>
          <a:chExt cx="0" cy="0"/>
        </a:xfrm>
      </p:grpSpPr>
      <p:pic>
        <p:nvPicPr>
          <p:cNvPr id="1026" name="Picture 2" descr="http://vitalministries.org/my_devotions/wp-content/uploads/2013/06/Standing-in-Shadow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381000"/>
            <a:ext cx="3409950" cy="50356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762000" y="4724401"/>
            <a:ext cx="7315200" cy="1142999"/>
          </a:xfrm>
          <a:solidFill>
            <a:schemeClr val="bg1"/>
          </a:solidFill>
          <a:ln w="38100">
            <a:solidFill>
              <a:schemeClr val="tx1"/>
            </a:solidFill>
          </a:ln>
        </p:spPr>
        <p:txBody>
          <a:bodyPr>
            <a:normAutofit/>
          </a:bodyPr>
          <a:lstStyle/>
          <a:p>
            <a:r>
              <a:rPr lang="en-US" sz="4800" b="1" dirty="0" smtClean="0">
                <a:ln>
                  <a:solidFill>
                    <a:schemeClr val="tx1"/>
                  </a:solidFill>
                </a:ln>
                <a:effectLst>
                  <a:outerShdw blurRad="38100" dist="38100" dir="2700000" algn="tl">
                    <a:srgbClr val="000000">
                      <a:alpha val="43137"/>
                    </a:srgbClr>
                  </a:outerShdw>
                </a:effectLst>
              </a:rPr>
              <a:t>Made in the Image of God</a:t>
            </a:r>
            <a:endParaRPr lang="en-US" sz="4800" b="1" dirty="0">
              <a:ln>
                <a:solidFill>
                  <a:schemeClr val="tx1"/>
                </a:solidFill>
              </a:ln>
              <a:effectLst>
                <a:outerShdw blurRad="38100" dist="38100" dir="2700000" algn="tl">
                  <a:srgbClr val="000000">
                    <a:alpha val="43137"/>
                  </a:srgbClr>
                </a:outerShdw>
              </a:effectLst>
            </a:endParaRPr>
          </a:p>
        </p:txBody>
      </p:sp>
      <p:sp>
        <p:nvSpPr>
          <p:cNvPr id="5" name="Rectangle 4"/>
          <p:cNvSpPr/>
          <p:nvPr/>
        </p:nvSpPr>
        <p:spPr>
          <a:xfrm>
            <a:off x="685800" y="1447800"/>
            <a:ext cx="3886200" cy="914400"/>
          </a:xfrm>
          <a:prstGeom prst="rect">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838200" y="1524000"/>
            <a:ext cx="3657600" cy="707886"/>
          </a:xfrm>
          <a:prstGeom prst="rect">
            <a:avLst/>
          </a:prstGeom>
          <a:noFill/>
        </p:spPr>
        <p:txBody>
          <a:bodyPr wrap="square" rtlCol="0">
            <a:spAutoFit/>
          </a:bodyPr>
          <a:lstStyle/>
          <a:p>
            <a:pPr algn="ctr"/>
            <a:r>
              <a:rPr lang="en-US" sz="4000" b="1" dirty="0" smtClean="0">
                <a:ln>
                  <a:solidFill>
                    <a:schemeClr val="tx1"/>
                  </a:solidFill>
                </a:ln>
                <a:solidFill>
                  <a:schemeClr val="bg1"/>
                </a:solidFill>
              </a:rPr>
              <a:t>Genesis 1:26-27</a:t>
            </a:r>
            <a:endParaRPr lang="en-US" sz="4000" b="1" dirty="0">
              <a:ln>
                <a:solidFill>
                  <a:schemeClr val="tx1"/>
                </a:solidFill>
              </a:ln>
              <a:solidFill>
                <a:schemeClr val="bg1"/>
              </a:solidFill>
            </a:endParaRPr>
          </a:p>
        </p:txBody>
      </p:sp>
    </p:spTree>
    <p:extLst>
      <p:ext uri="{BB962C8B-B14F-4D97-AF65-F5344CB8AC3E}">
        <p14:creationId xmlns:p14="http://schemas.microsoft.com/office/powerpoint/2010/main" val="2761118040"/>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4. Man Loves With Sacrifice</a:t>
            </a:r>
            <a:endParaRPr lang="en-US" b="1" i="1" dirty="0"/>
          </a:p>
        </p:txBody>
      </p:sp>
      <p:sp>
        <p:nvSpPr>
          <p:cNvPr id="3" name="Content Placeholder 2"/>
          <p:cNvSpPr>
            <a:spLocks noGrp="1"/>
          </p:cNvSpPr>
          <p:nvPr>
            <p:ph idx="1"/>
          </p:nvPr>
        </p:nvSpPr>
        <p:spPr/>
        <p:txBody>
          <a:bodyPr/>
          <a:lstStyle/>
          <a:p>
            <a:r>
              <a:rPr lang="en-US" dirty="0"/>
              <a:t>This world would not know about love if it were not for God (1 John 4:7-8). </a:t>
            </a:r>
          </a:p>
          <a:p>
            <a:r>
              <a:rPr lang="en-US" dirty="0" smtClean="0"/>
              <a:t>The </a:t>
            </a:r>
            <a:r>
              <a:rPr lang="en-US" dirty="0"/>
              <a:t>love of God is only made known because God has expressed it in a </a:t>
            </a:r>
            <a:r>
              <a:rPr lang="en-US" dirty="0" smtClean="0"/>
              <a:t>sacrifice. </a:t>
            </a:r>
            <a:endParaRPr lang="en-US" dirty="0"/>
          </a:p>
          <a:p>
            <a:pPr lvl="1"/>
            <a:r>
              <a:rPr lang="en-US" sz="3200" dirty="0" smtClean="0"/>
              <a:t>1 </a:t>
            </a:r>
            <a:r>
              <a:rPr lang="en-US" sz="3200" dirty="0"/>
              <a:t>John 4:9-11, </a:t>
            </a:r>
            <a:r>
              <a:rPr lang="en-US" sz="3200" dirty="0" smtClean="0"/>
              <a:t>19</a:t>
            </a:r>
          </a:p>
          <a:p>
            <a:pPr lvl="1"/>
            <a:r>
              <a:rPr lang="en-US" sz="3200" dirty="0" smtClean="0"/>
              <a:t>John 3:16</a:t>
            </a:r>
          </a:p>
          <a:p>
            <a:pPr lvl="1"/>
            <a:r>
              <a:rPr lang="en-US" sz="3200" dirty="0" smtClean="0"/>
              <a:t>Rom</a:t>
            </a:r>
            <a:r>
              <a:rPr lang="en-US" sz="3200" dirty="0"/>
              <a:t>. 5:8</a:t>
            </a:r>
          </a:p>
          <a:p>
            <a:endParaRPr lang="en-US" dirty="0"/>
          </a:p>
        </p:txBody>
      </p:sp>
    </p:spTree>
    <p:extLst>
      <p:ext uri="{BB962C8B-B14F-4D97-AF65-F5344CB8AC3E}">
        <p14:creationId xmlns:p14="http://schemas.microsoft.com/office/powerpoint/2010/main" val="113888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4. Man Loves With Sacrifice</a:t>
            </a:r>
            <a:endParaRPr lang="en-US" b="1" i="1" dirty="0"/>
          </a:p>
        </p:txBody>
      </p:sp>
      <p:sp>
        <p:nvSpPr>
          <p:cNvPr id="3" name="Content Placeholder 2"/>
          <p:cNvSpPr>
            <a:spLocks noGrp="1"/>
          </p:cNvSpPr>
          <p:nvPr>
            <p:ph idx="1"/>
          </p:nvPr>
        </p:nvSpPr>
        <p:spPr/>
        <p:txBody>
          <a:bodyPr/>
          <a:lstStyle/>
          <a:p>
            <a:pPr lvl="0"/>
            <a:r>
              <a:rPr lang="en-US" dirty="0"/>
              <a:t>Husbands are commanded to love their wives sacrificially (Eph. 5:25). </a:t>
            </a:r>
          </a:p>
          <a:p>
            <a:pPr lvl="0"/>
            <a:r>
              <a:rPr lang="en-US" dirty="0"/>
              <a:t>Soldiers and civilians </a:t>
            </a:r>
            <a:r>
              <a:rPr lang="en-US" dirty="0" smtClean="0"/>
              <a:t>lay </a:t>
            </a:r>
            <a:r>
              <a:rPr lang="en-US" dirty="0"/>
              <a:t>down their lives for others (John 15:13). </a:t>
            </a:r>
            <a:endParaRPr lang="en-US" dirty="0" smtClean="0"/>
          </a:p>
          <a:p>
            <a:pPr lvl="0"/>
            <a:r>
              <a:rPr lang="en-US" dirty="0" smtClean="0"/>
              <a:t>We </a:t>
            </a:r>
            <a:r>
              <a:rPr lang="en-US" dirty="0"/>
              <a:t>honor this kind of sacrifice, but it was first shown by God. </a:t>
            </a:r>
          </a:p>
        </p:txBody>
      </p:sp>
    </p:spTree>
    <p:extLst>
      <p:ext uri="{BB962C8B-B14F-4D97-AF65-F5344CB8AC3E}">
        <p14:creationId xmlns:p14="http://schemas.microsoft.com/office/powerpoint/2010/main" val="1947766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Made in the Image of God</a:t>
            </a:r>
            <a:endParaRPr lang="en-US" b="1" dirty="0">
              <a:solidFill>
                <a:schemeClr val="bg1"/>
              </a:solidFill>
            </a:endParaRPr>
          </a:p>
        </p:txBody>
      </p:sp>
      <p:sp>
        <p:nvSpPr>
          <p:cNvPr id="3" name="Content Placeholder 2"/>
          <p:cNvSpPr>
            <a:spLocks noGrp="1"/>
          </p:cNvSpPr>
          <p:nvPr>
            <p:ph idx="1"/>
          </p:nvPr>
        </p:nvSpPr>
        <p:spPr/>
        <p:txBody>
          <a:bodyPr/>
          <a:lstStyle/>
          <a:p>
            <a:r>
              <a:rPr lang="en-US" b="1" dirty="0" smtClean="0">
                <a:solidFill>
                  <a:schemeClr val="bg1"/>
                </a:solidFill>
              </a:rPr>
              <a:t>Has an Eternal Soul</a:t>
            </a:r>
          </a:p>
          <a:p>
            <a:r>
              <a:rPr lang="en-US" b="1" dirty="0" smtClean="0">
                <a:solidFill>
                  <a:schemeClr val="bg1"/>
                </a:solidFill>
              </a:rPr>
              <a:t>Can Think and Reason</a:t>
            </a:r>
          </a:p>
          <a:p>
            <a:r>
              <a:rPr lang="en-US" b="1" dirty="0" smtClean="0">
                <a:solidFill>
                  <a:schemeClr val="bg1"/>
                </a:solidFill>
              </a:rPr>
              <a:t>Is Creative</a:t>
            </a:r>
          </a:p>
          <a:p>
            <a:r>
              <a:rPr lang="en-US" b="1" dirty="0" smtClean="0">
                <a:solidFill>
                  <a:schemeClr val="bg1"/>
                </a:solidFill>
              </a:rPr>
              <a:t>Loves with a Sacrifice</a:t>
            </a:r>
            <a:endParaRPr lang="en-US" b="1" dirty="0">
              <a:solidFill>
                <a:schemeClr val="bg1"/>
              </a:solidFill>
            </a:endParaRPr>
          </a:p>
        </p:txBody>
      </p:sp>
    </p:spTree>
    <p:extLst>
      <p:ext uri="{BB962C8B-B14F-4D97-AF65-F5344CB8AC3E}">
        <p14:creationId xmlns:p14="http://schemas.microsoft.com/office/powerpoint/2010/main" val="1420688725"/>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Made in the Image of God</a:t>
            </a:r>
            <a:endParaRPr lang="en-US" b="1" dirty="0">
              <a:solidFill>
                <a:schemeClr val="bg1"/>
              </a:solidFill>
            </a:endParaRPr>
          </a:p>
        </p:txBody>
      </p:sp>
      <p:sp>
        <p:nvSpPr>
          <p:cNvPr id="3" name="Content Placeholder 2"/>
          <p:cNvSpPr>
            <a:spLocks noGrp="1"/>
          </p:cNvSpPr>
          <p:nvPr>
            <p:ph idx="1"/>
          </p:nvPr>
        </p:nvSpPr>
        <p:spPr>
          <a:xfrm>
            <a:off x="457200" y="1600201"/>
            <a:ext cx="8229600" cy="2590800"/>
          </a:xfrm>
        </p:spPr>
        <p:txBody>
          <a:bodyPr/>
          <a:lstStyle/>
          <a:p>
            <a:r>
              <a:rPr lang="en-US" b="1" dirty="0" smtClean="0">
                <a:solidFill>
                  <a:schemeClr val="bg1"/>
                </a:solidFill>
              </a:rPr>
              <a:t>Has an Eternal Soul</a:t>
            </a:r>
          </a:p>
          <a:p>
            <a:r>
              <a:rPr lang="en-US" b="1" dirty="0" smtClean="0">
                <a:solidFill>
                  <a:schemeClr val="bg1"/>
                </a:solidFill>
              </a:rPr>
              <a:t>Can Think and Reason</a:t>
            </a:r>
          </a:p>
          <a:p>
            <a:r>
              <a:rPr lang="en-US" b="1" dirty="0" smtClean="0">
                <a:solidFill>
                  <a:schemeClr val="bg1"/>
                </a:solidFill>
              </a:rPr>
              <a:t>Is Creative</a:t>
            </a:r>
          </a:p>
          <a:p>
            <a:r>
              <a:rPr lang="en-US" b="1" dirty="0" smtClean="0">
                <a:solidFill>
                  <a:schemeClr val="bg1"/>
                </a:solidFill>
              </a:rPr>
              <a:t>Loves with a Sacrifice</a:t>
            </a:r>
            <a:endParaRPr lang="en-US" b="1" dirty="0">
              <a:solidFill>
                <a:schemeClr val="bg1"/>
              </a:solidFill>
            </a:endParaRPr>
          </a:p>
        </p:txBody>
      </p:sp>
      <p:sp>
        <p:nvSpPr>
          <p:cNvPr id="5" name="Oval 4"/>
          <p:cNvSpPr/>
          <p:nvPr/>
        </p:nvSpPr>
        <p:spPr>
          <a:xfrm>
            <a:off x="3810000" y="1600200"/>
            <a:ext cx="4876800" cy="22098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4343400" y="1967805"/>
            <a:ext cx="3886200" cy="1384995"/>
          </a:xfrm>
          <a:prstGeom prst="rect">
            <a:avLst/>
          </a:prstGeom>
          <a:noFill/>
        </p:spPr>
        <p:txBody>
          <a:bodyPr wrap="square" rtlCol="0">
            <a:spAutoFit/>
          </a:bodyPr>
          <a:lstStyle/>
          <a:p>
            <a:pPr algn="ctr"/>
            <a:r>
              <a:rPr lang="en-US" sz="2800" b="1" dirty="0">
                <a:solidFill>
                  <a:schemeClr val="bg1"/>
                </a:solidFill>
              </a:rPr>
              <a:t>We have been fearfully and wonderfully made in the image of our </a:t>
            </a:r>
            <a:r>
              <a:rPr lang="en-US" sz="2800" b="1" dirty="0" smtClean="0">
                <a:solidFill>
                  <a:schemeClr val="bg1"/>
                </a:solidFill>
              </a:rPr>
              <a:t>God.</a:t>
            </a:r>
            <a:endParaRPr lang="en-US" sz="2800" b="1" dirty="0">
              <a:solidFill>
                <a:schemeClr val="bg1"/>
              </a:solidFill>
            </a:endParaRPr>
          </a:p>
        </p:txBody>
      </p:sp>
    </p:spTree>
    <p:extLst>
      <p:ext uri="{BB962C8B-B14F-4D97-AF65-F5344CB8AC3E}">
        <p14:creationId xmlns:p14="http://schemas.microsoft.com/office/powerpoint/2010/main" val="3759422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Made in the Image of God</a:t>
            </a:r>
            <a:endParaRPr lang="en-US" b="1" dirty="0">
              <a:solidFill>
                <a:schemeClr val="bg1"/>
              </a:solidFill>
            </a:endParaRPr>
          </a:p>
        </p:txBody>
      </p:sp>
      <p:sp>
        <p:nvSpPr>
          <p:cNvPr id="3" name="Content Placeholder 2"/>
          <p:cNvSpPr>
            <a:spLocks noGrp="1"/>
          </p:cNvSpPr>
          <p:nvPr>
            <p:ph idx="1"/>
          </p:nvPr>
        </p:nvSpPr>
        <p:spPr>
          <a:xfrm>
            <a:off x="457200" y="1600201"/>
            <a:ext cx="8229600" cy="2667000"/>
          </a:xfrm>
        </p:spPr>
        <p:txBody>
          <a:bodyPr/>
          <a:lstStyle/>
          <a:p>
            <a:r>
              <a:rPr lang="en-US" b="1" dirty="0" smtClean="0">
                <a:solidFill>
                  <a:schemeClr val="bg1"/>
                </a:solidFill>
              </a:rPr>
              <a:t>Has an Eternal Soul</a:t>
            </a:r>
          </a:p>
          <a:p>
            <a:r>
              <a:rPr lang="en-US" b="1" dirty="0" smtClean="0">
                <a:solidFill>
                  <a:schemeClr val="bg1"/>
                </a:solidFill>
              </a:rPr>
              <a:t>Can Think and Reason</a:t>
            </a:r>
          </a:p>
          <a:p>
            <a:r>
              <a:rPr lang="en-US" b="1" dirty="0" smtClean="0">
                <a:solidFill>
                  <a:schemeClr val="bg1"/>
                </a:solidFill>
              </a:rPr>
              <a:t>Is Creative</a:t>
            </a:r>
          </a:p>
          <a:p>
            <a:r>
              <a:rPr lang="en-US" b="1" dirty="0" smtClean="0">
                <a:solidFill>
                  <a:schemeClr val="bg1"/>
                </a:solidFill>
              </a:rPr>
              <a:t>Loves with a Sacrifice</a:t>
            </a:r>
            <a:endParaRPr lang="en-US" b="1" dirty="0">
              <a:solidFill>
                <a:schemeClr val="bg1"/>
              </a:solidFill>
            </a:endParaRPr>
          </a:p>
        </p:txBody>
      </p:sp>
      <p:sp>
        <p:nvSpPr>
          <p:cNvPr id="9" name="Oval 8"/>
          <p:cNvSpPr/>
          <p:nvPr/>
        </p:nvSpPr>
        <p:spPr>
          <a:xfrm>
            <a:off x="3810000" y="1600200"/>
            <a:ext cx="4876800" cy="22098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4343400" y="1967805"/>
            <a:ext cx="3886200" cy="1384995"/>
          </a:xfrm>
          <a:prstGeom prst="rect">
            <a:avLst/>
          </a:prstGeom>
          <a:noFill/>
        </p:spPr>
        <p:txBody>
          <a:bodyPr wrap="square" rtlCol="0">
            <a:spAutoFit/>
          </a:bodyPr>
          <a:lstStyle/>
          <a:p>
            <a:pPr algn="ctr"/>
            <a:r>
              <a:rPr lang="en-US" sz="2800" b="1" dirty="0">
                <a:solidFill>
                  <a:schemeClr val="bg1"/>
                </a:solidFill>
              </a:rPr>
              <a:t>We have been fearfully and wonderfully made in the image of our </a:t>
            </a:r>
            <a:r>
              <a:rPr lang="en-US" sz="2800" b="1" dirty="0" smtClean="0">
                <a:solidFill>
                  <a:schemeClr val="bg1"/>
                </a:solidFill>
              </a:rPr>
              <a:t>God.</a:t>
            </a:r>
            <a:endParaRPr lang="en-US" sz="2800" b="1" dirty="0">
              <a:solidFill>
                <a:schemeClr val="bg1"/>
              </a:solidFill>
            </a:endParaRPr>
          </a:p>
        </p:txBody>
      </p:sp>
      <p:sp>
        <p:nvSpPr>
          <p:cNvPr id="8" name="Rounded Rectangle 7"/>
          <p:cNvSpPr/>
          <p:nvPr/>
        </p:nvSpPr>
        <p:spPr>
          <a:xfrm>
            <a:off x="2286000" y="3352800"/>
            <a:ext cx="4343400" cy="2819400"/>
          </a:xfrm>
          <a:prstGeom prst="roundRect">
            <a:avLst/>
          </a:prstGeom>
          <a:solidFill>
            <a:schemeClr val="accent3">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2590800" y="3796605"/>
            <a:ext cx="3886200" cy="1815882"/>
          </a:xfrm>
          <a:prstGeom prst="rect">
            <a:avLst/>
          </a:prstGeom>
          <a:noFill/>
        </p:spPr>
        <p:txBody>
          <a:bodyPr wrap="square" rtlCol="0">
            <a:spAutoFit/>
          </a:bodyPr>
          <a:lstStyle/>
          <a:p>
            <a:pPr lvl="0"/>
            <a:r>
              <a:rPr lang="en-US" sz="2800" b="1" dirty="0">
                <a:solidFill>
                  <a:schemeClr val="bg1"/>
                </a:solidFill>
              </a:rPr>
              <a:t>Have you thought about your eternal </a:t>
            </a:r>
            <a:r>
              <a:rPr lang="en-US" sz="2800" b="1" dirty="0" smtClean="0">
                <a:solidFill>
                  <a:schemeClr val="bg1"/>
                </a:solidFill>
              </a:rPr>
              <a:t>soul? Counted </a:t>
            </a:r>
            <a:r>
              <a:rPr lang="en-US" sz="2800" b="1" dirty="0">
                <a:solidFill>
                  <a:schemeClr val="bg1"/>
                </a:solidFill>
              </a:rPr>
              <a:t>the </a:t>
            </a:r>
            <a:r>
              <a:rPr lang="en-US" sz="2800" b="1" dirty="0" smtClean="0">
                <a:solidFill>
                  <a:schemeClr val="bg1"/>
                </a:solidFill>
              </a:rPr>
              <a:t>cost? Obeyed </a:t>
            </a:r>
            <a:r>
              <a:rPr lang="en-US" sz="2800" b="1" dirty="0">
                <a:solidFill>
                  <a:schemeClr val="bg1"/>
                </a:solidFill>
              </a:rPr>
              <a:t>the gospel? </a:t>
            </a:r>
          </a:p>
        </p:txBody>
      </p:sp>
    </p:spTree>
    <p:extLst>
      <p:ext uri="{BB962C8B-B14F-4D97-AF65-F5344CB8AC3E}">
        <p14:creationId xmlns:p14="http://schemas.microsoft.com/office/powerpoint/2010/main" val="3759422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3075"/>
            <a:ext cx="8229600" cy="1143000"/>
          </a:xfrm>
        </p:spPr>
        <p:txBody>
          <a:bodyPr>
            <a:normAutofit fontScale="90000"/>
          </a:bodyPr>
          <a:lstStyle/>
          <a:p>
            <a:r>
              <a:rPr lang="en-US" b="1" dirty="0" smtClean="0"/>
              <a:t>Man was made differently than         the rest of creation.</a:t>
            </a:r>
            <a:endParaRPr lang="en-US" b="1" dirty="0"/>
          </a:p>
        </p:txBody>
      </p:sp>
      <p:sp>
        <p:nvSpPr>
          <p:cNvPr id="3" name="Content Placeholder 2"/>
          <p:cNvSpPr>
            <a:spLocks noGrp="1"/>
          </p:cNvSpPr>
          <p:nvPr>
            <p:ph idx="1"/>
          </p:nvPr>
        </p:nvSpPr>
        <p:spPr>
          <a:xfrm>
            <a:off x="457200" y="2027237"/>
            <a:ext cx="8229600" cy="4297363"/>
          </a:xfrm>
        </p:spPr>
        <p:txBody>
          <a:bodyPr/>
          <a:lstStyle/>
          <a:p>
            <a:pPr lvl="0"/>
            <a:r>
              <a:rPr lang="en-US" dirty="0"/>
              <a:t>We were the last thing that God created – the pinnacle of God’s creative work. </a:t>
            </a:r>
          </a:p>
          <a:p>
            <a:pPr lvl="0"/>
            <a:r>
              <a:rPr lang="en-US" dirty="0"/>
              <a:t>God spoke everything else into existence, but </a:t>
            </a:r>
            <a:r>
              <a:rPr lang="en-US" dirty="0" smtClean="0"/>
              <a:t>He took </a:t>
            </a:r>
            <a:r>
              <a:rPr lang="en-US" dirty="0"/>
              <a:t>time to form us out of the dust of the ground (Gen. 2:7).</a:t>
            </a:r>
          </a:p>
          <a:p>
            <a:pPr lvl="0"/>
            <a:r>
              <a:rPr lang="en-US" dirty="0" smtClean="0"/>
              <a:t>God made man in His own image </a:t>
            </a:r>
            <a:r>
              <a:rPr lang="en-US" dirty="0"/>
              <a:t>(Gen. 1:26-27).  </a:t>
            </a:r>
          </a:p>
        </p:txBody>
      </p:sp>
    </p:spTree>
    <p:extLst>
      <p:ext uri="{BB962C8B-B14F-4D97-AF65-F5344CB8AC3E}">
        <p14:creationId xmlns:p14="http://schemas.microsoft.com/office/powerpoint/2010/main" val="38143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What does this mean?</a:t>
            </a:r>
            <a:endParaRPr lang="en-US" b="1" i="1" dirty="0"/>
          </a:p>
        </p:txBody>
      </p:sp>
      <p:sp>
        <p:nvSpPr>
          <p:cNvPr id="3" name="Content Placeholder 2"/>
          <p:cNvSpPr>
            <a:spLocks noGrp="1"/>
          </p:cNvSpPr>
          <p:nvPr>
            <p:ph idx="1"/>
          </p:nvPr>
        </p:nvSpPr>
        <p:spPr>
          <a:xfrm>
            <a:off x="457200" y="1600200"/>
            <a:ext cx="4114800" cy="4525963"/>
          </a:xfrm>
        </p:spPr>
        <p:txBody>
          <a:bodyPr/>
          <a:lstStyle/>
          <a:p>
            <a:r>
              <a:rPr lang="en-US" dirty="0" smtClean="0"/>
              <a:t>God does not have a physical body like man. </a:t>
            </a:r>
          </a:p>
          <a:p>
            <a:r>
              <a:rPr lang="en-US" dirty="0"/>
              <a:t>God is an invisible </a:t>
            </a:r>
            <a:r>
              <a:rPr lang="en-US" dirty="0" smtClean="0"/>
              <a:t>spirit.</a:t>
            </a:r>
          </a:p>
          <a:p>
            <a:pPr lvl="1"/>
            <a:r>
              <a:rPr lang="en-US" dirty="0" smtClean="0"/>
              <a:t>John 4:23-24</a:t>
            </a:r>
          </a:p>
          <a:p>
            <a:pPr lvl="1"/>
            <a:r>
              <a:rPr lang="en-US" dirty="0" smtClean="0"/>
              <a:t>Col</a:t>
            </a:r>
            <a:r>
              <a:rPr lang="en-US" dirty="0"/>
              <a:t>. </a:t>
            </a:r>
            <a:r>
              <a:rPr lang="en-US" dirty="0" smtClean="0"/>
              <a:t>1:15</a:t>
            </a:r>
          </a:p>
          <a:p>
            <a:pPr lvl="1"/>
            <a:r>
              <a:rPr lang="en-US" dirty="0" smtClean="0"/>
              <a:t>Heb</a:t>
            </a:r>
            <a:r>
              <a:rPr lang="en-US" dirty="0"/>
              <a:t>. </a:t>
            </a:r>
            <a:r>
              <a:rPr lang="en-US" dirty="0" smtClean="0"/>
              <a:t>11:27</a:t>
            </a:r>
            <a:endParaRPr lang="en-US" dirty="0"/>
          </a:p>
        </p:txBody>
      </p:sp>
      <p:pic>
        <p:nvPicPr>
          <p:cNvPr id="1026" name="Picture 2" descr="http://gsa.thegamernation.org/wp-content/uploads/2012/07/silhouette_man_standin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1981200"/>
            <a:ext cx="1514475"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1662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1. Man Has an Eternal Spirit</a:t>
            </a:r>
            <a:endParaRPr lang="en-US" b="1" i="1" dirty="0"/>
          </a:p>
        </p:txBody>
      </p:sp>
      <p:sp>
        <p:nvSpPr>
          <p:cNvPr id="3" name="Content Placeholder 2"/>
          <p:cNvSpPr>
            <a:spLocks noGrp="1"/>
          </p:cNvSpPr>
          <p:nvPr>
            <p:ph idx="1"/>
          </p:nvPr>
        </p:nvSpPr>
        <p:spPr>
          <a:xfrm>
            <a:off x="457200" y="1600200"/>
            <a:ext cx="8229600" cy="4876800"/>
          </a:xfrm>
        </p:spPr>
        <p:txBody>
          <a:bodyPr>
            <a:normAutofit/>
          </a:bodyPr>
          <a:lstStyle/>
          <a:p>
            <a:r>
              <a:rPr lang="en-US" dirty="0" smtClean="0"/>
              <a:t>Man realizes his mortality, desires </a:t>
            </a:r>
            <a:r>
              <a:rPr lang="en-US" dirty="0"/>
              <a:t>to continue to exist after his physical death (Job 14:14). </a:t>
            </a:r>
          </a:p>
          <a:p>
            <a:r>
              <a:rPr lang="en-US" dirty="0" smtClean="0"/>
              <a:t>Man </a:t>
            </a:r>
            <a:r>
              <a:rPr lang="en-US" dirty="0"/>
              <a:t>is made up of both a physical body and an immortal spirit (Matt. 10:28). </a:t>
            </a:r>
          </a:p>
          <a:p>
            <a:pPr lvl="0"/>
            <a:r>
              <a:rPr lang="en-US" dirty="0"/>
              <a:t>Physical death occurs when man’s spirit leaves his body (James 2:26). The body returns to the dust (Eccl. 12:7) and the soul lives on forever in the spiritual realm. </a:t>
            </a:r>
          </a:p>
          <a:p>
            <a:endParaRPr lang="en-US" dirty="0"/>
          </a:p>
        </p:txBody>
      </p:sp>
    </p:spTree>
    <p:extLst>
      <p:ext uri="{BB962C8B-B14F-4D97-AF65-F5344CB8AC3E}">
        <p14:creationId xmlns:p14="http://schemas.microsoft.com/office/powerpoint/2010/main" val="1105746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2. Man Can Think and Reason</a:t>
            </a:r>
            <a:endParaRPr lang="en-US" b="1" i="1" dirty="0"/>
          </a:p>
        </p:txBody>
      </p:sp>
      <p:sp>
        <p:nvSpPr>
          <p:cNvPr id="3" name="Content Placeholder 2"/>
          <p:cNvSpPr>
            <a:spLocks noGrp="1"/>
          </p:cNvSpPr>
          <p:nvPr>
            <p:ph idx="1"/>
          </p:nvPr>
        </p:nvSpPr>
        <p:spPr>
          <a:xfrm>
            <a:off x="457200" y="1600200"/>
            <a:ext cx="4114800" cy="4525963"/>
          </a:xfrm>
        </p:spPr>
        <p:txBody>
          <a:bodyPr/>
          <a:lstStyle/>
          <a:p>
            <a:pPr lvl="0"/>
            <a:r>
              <a:rPr lang="en-US" i="1" dirty="0" smtClean="0"/>
              <a:t>“Come </a:t>
            </a:r>
            <a:r>
              <a:rPr lang="en-US" i="1" dirty="0"/>
              <a:t>now, and let us reason </a:t>
            </a:r>
            <a:r>
              <a:rPr lang="en-US" i="1" dirty="0" smtClean="0"/>
              <a:t>together”</a:t>
            </a:r>
            <a:r>
              <a:rPr lang="en-US" dirty="0" smtClean="0"/>
              <a:t> (Isaiah 1:18).</a:t>
            </a:r>
          </a:p>
          <a:p>
            <a:pPr lvl="0"/>
            <a:r>
              <a:rPr lang="en-US" dirty="0" smtClean="0"/>
              <a:t>God </a:t>
            </a:r>
            <a:r>
              <a:rPr lang="en-US" dirty="0"/>
              <a:t>tried to reason with </a:t>
            </a:r>
            <a:r>
              <a:rPr lang="en-US" dirty="0" smtClean="0"/>
              <a:t>Jonah (Jonah 4:9-11). </a:t>
            </a:r>
            <a:endParaRPr lang="en-US" dirty="0"/>
          </a:p>
          <a:p>
            <a:endParaRPr lang="en-US" dirty="0"/>
          </a:p>
        </p:txBody>
      </p:sp>
      <p:pic>
        <p:nvPicPr>
          <p:cNvPr id="2050" name="Picture 2" descr="http://ak.picdn.net/shutterstock/videos/68188/preview/stock-footage-silhouette-man-reviewing-document.jpg"/>
          <p:cNvPicPr>
            <a:picLocks noChangeAspect="1" noChangeArrowheads="1"/>
          </p:cNvPicPr>
          <p:nvPr/>
        </p:nvPicPr>
        <p:blipFill rotWithShape="1">
          <a:blip r:embed="rId2">
            <a:extLst>
              <a:ext uri="{28A0092B-C50C-407E-A947-70E740481C1C}">
                <a14:useLocalDpi xmlns:a14="http://schemas.microsoft.com/office/drawing/2010/main" val="0"/>
              </a:ext>
            </a:extLst>
          </a:blip>
          <a:srcRect l="19091" r="12182" b="4580"/>
          <a:stretch/>
        </p:blipFill>
        <p:spPr bwMode="auto">
          <a:xfrm>
            <a:off x="5858090" y="1828801"/>
            <a:ext cx="2806082" cy="25908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9117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2. Man Can Think and Reason</a:t>
            </a:r>
            <a:endParaRPr lang="en-US" b="1" i="1" dirty="0"/>
          </a:p>
        </p:txBody>
      </p:sp>
      <p:sp>
        <p:nvSpPr>
          <p:cNvPr id="3" name="Content Placeholder 2"/>
          <p:cNvSpPr>
            <a:spLocks noGrp="1"/>
          </p:cNvSpPr>
          <p:nvPr>
            <p:ph idx="1"/>
          </p:nvPr>
        </p:nvSpPr>
        <p:spPr>
          <a:xfrm>
            <a:off x="457200" y="1600200"/>
            <a:ext cx="4876800" cy="4876800"/>
          </a:xfrm>
        </p:spPr>
        <p:txBody>
          <a:bodyPr>
            <a:normAutofit fontScale="85000" lnSpcReduction="10000"/>
          </a:bodyPr>
          <a:lstStyle/>
          <a:p>
            <a:pPr lvl="0"/>
            <a:r>
              <a:rPr lang="en-US" dirty="0"/>
              <a:t>Man is </a:t>
            </a:r>
            <a:r>
              <a:rPr lang="en-US" dirty="0" smtClean="0"/>
              <a:t>aware </a:t>
            </a:r>
            <a:r>
              <a:rPr lang="en-US" dirty="0"/>
              <a:t>of </a:t>
            </a:r>
            <a:r>
              <a:rPr lang="en-US" dirty="0" smtClean="0"/>
              <a:t>his </a:t>
            </a:r>
            <a:r>
              <a:rPr lang="en-US" dirty="0"/>
              <a:t>mortality, accountability to those in positions of authority, </a:t>
            </a:r>
            <a:r>
              <a:rPr lang="en-US" dirty="0" smtClean="0"/>
              <a:t>impact </a:t>
            </a:r>
            <a:r>
              <a:rPr lang="en-US" dirty="0"/>
              <a:t>of his actions upon others, etc. </a:t>
            </a:r>
          </a:p>
          <a:p>
            <a:pPr lvl="0"/>
            <a:r>
              <a:rPr lang="en-US" dirty="0"/>
              <a:t>Man can plan for the future (James 4:13-15</a:t>
            </a:r>
            <a:r>
              <a:rPr lang="en-US" dirty="0" smtClean="0"/>
              <a:t>). </a:t>
            </a:r>
            <a:endParaRPr lang="en-US" dirty="0"/>
          </a:p>
          <a:p>
            <a:pPr lvl="0"/>
            <a:r>
              <a:rPr lang="en-US" dirty="0"/>
              <a:t>Man can weigh the merits of </a:t>
            </a:r>
            <a:r>
              <a:rPr lang="en-US" dirty="0" smtClean="0"/>
              <a:t>ideas. </a:t>
            </a:r>
            <a:r>
              <a:rPr lang="en-US" dirty="0"/>
              <a:t>He </a:t>
            </a:r>
            <a:r>
              <a:rPr lang="en-US" dirty="0" smtClean="0"/>
              <a:t>can </a:t>
            </a:r>
            <a:r>
              <a:rPr lang="en-US" i="1" dirty="0" smtClean="0"/>
              <a:t>“count </a:t>
            </a:r>
            <a:r>
              <a:rPr lang="en-US" i="1" dirty="0"/>
              <a:t>the cost” </a:t>
            </a:r>
            <a:r>
              <a:rPr lang="en-US" dirty="0"/>
              <a:t>(Luke 14:28-33). </a:t>
            </a:r>
          </a:p>
          <a:p>
            <a:pPr lvl="0"/>
            <a:r>
              <a:rPr lang="en-US" dirty="0"/>
              <a:t>Man </a:t>
            </a:r>
            <a:r>
              <a:rPr lang="en-US" dirty="0" smtClean="0"/>
              <a:t>alone </a:t>
            </a:r>
            <a:r>
              <a:rPr lang="en-US" dirty="0"/>
              <a:t>can connect with </a:t>
            </a:r>
            <a:r>
              <a:rPr lang="en-US" dirty="0" smtClean="0"/>
              <a:t>God </a:t>
            </a:r>
            <a:r>
              <a:rPr lang="en-US" dirty="0"/>
              <a:t>on an intellectual and spiritual level. </a:t>
            </a:r>
          </a:p>
          <a:p>
            <a:endParaRPr lang="en-US" dirty="0"/>
          </a:p>
        </p:txBody>
      </p:sp>
      <p:pic>
        <p:nvPicPr>
          <p:cNvPr id="2050" name="Picture 2" descr="http://ak.picdn.net/shutterstock/videos/68188/preview/stock-footage-silhouette-man-reviewing-document.jpg"/>
          <p:cNvPicPr>
            <a:picLocks noChangeAspect="1" noChangeArrowheads="1"/>
          </p:cNvPicPr>
          <p:nvPr/>
        </p:nvPicPr>
        <p:blipFill rotWithShape="1">
          <a:blip r:embed="rId2">
            <a:extLst>
              <a:ext uri="{28A0092B-C50C-407E-A947-70E740481C1C}">
                <a14:useLocalDpi xmlns:a14="http://schemas.microsoft.com/office/drawing/2010/main" val="0"/>
              </a:ext>
            </a:extLst>
          </a:blip>
          <a:srcRect l="19091" r="12182" b="4580"/>
          <a:stretch/>
        </p:blipFill>
        <p:spPr bwMode="auto">
          <a:xfrm>
            <a:off x="5858090" y="1828801"/>
            <a:ext cx="2806082" cy="25908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2616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3. Man is Creative</a:t>
            </a:r>
            <a:endParaRPr lang="en-US" b="1" i="1" dirty="0"/>
          </a:p>
        </p:txBody>
      </p:sp>
      <p:pic>
        <p:nvPicPr>
          <p:cNvPr id="1026" name="Picture 2" descr="http://networksecurityip.files.wordpress.com/2007/11/dscf04601.jpg"/>
          <p:cNvPicPr>
            <a:picLocks noChangeAspect="1" noChangeArrowheads="1"/>
          </p:cNvPicPr>
          <p:nvPr/>
        </p:nvPicPr>
        <p:blipFill rotWithShape="1">
          <a:blip r:embed="rId2">
            <a:extLst>
              <a:ext uri="{28A0092B-C50C-407E-A947-70E740481C1C}">
                <a14:useLocalDpi xmlns:a14="http://schemas.microsoft.com/office/drawing/2010/main" val="0"/>
              </a:ext>
            </a:extLst>
          </a:blip>
          <a:srcRect b="4384"/>
          <a:stretch/>
        </p:blipFill>
        <p:spPr bwMode="auto">
          <a:xfrm flipH="1">
            <a:off x="838200" y="1447800"/>
            <a:ext cx="3581400" cy="256828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028" name="Picture 4" descr="http://3.bp.blogspot.com/-mNAMz2ktzr4/UEz9XtU3QQI/AAAAAAAAA3E/hVMzpDLxl_E/s1600/compose.jpeg"/>
          <p:cNvPicPr>
            <a:picLocks noChangeAspect="1" noChangeArrowheads="1"/>
          </p:cNvPicPr>
          <p:nvPr/>
        </p:nvPicPr>
        <p:blipFill rotWithShape="1">
          <a:blip r:embed="rId3">
            <a:extLst>
              <a:ext uri="{28A0092B-C50C-407E-A947-70E740481C1C}">
                <a14:useLocalDpi xmlns:a14="http://schemas.microsoft.com/office/drawing/2010/main" val="0"/>
              </a:ext>
            </a:extLst>
          </a:blip>
          <a:srcRect t="2084" b="4293"/>
          <a:stretch/>
        </p:blipFill>
        <p:spPr bwMode="auto">
          <a:xfrm>
            <a:off x="4663105" y="1447800"/>
            <a:ext cx="3659987" cy="256828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030" name="Picture 6" descr="http://www.dwstratton.com/wp-content/uploads/2012/06/dovetails.jpg"/>
          <p:cNvPicPr>
            <a:picLocks noChangeAspect="1" noChangeArrowheads="1"/>
          </p:cNvPicPr>
          <p:nvPr/>
        </p:nvPicPr>
        <p:blipFill rotWithShape="1">
          <a:blip r:embed="rId4">
            <a:extLst>
              <a:ext uri="{28A0092B-C50C-407E-A947-70E740481C1C}">
                <a14:useLocalDpi xmlns:a14="http://schemas.microsoft.com/office/drawing/2010/main" val="0"/>
              </a:ext>
            </a:extLst>
          </a:blip>
          <a:srcRect l="2181"/>
          <a:stretch/>
        </p:blipFill>
        <p:spPr bwMode="auto">
          <a:xfrm>
            <a:off x="838200" y="4210050"/>
            <a:ext cx="3581400" cy="24384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032" name="Picture 8" descr="http://www.menucoverman.com/images/the-restaurant-pastry-chef-at-work.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48200" y="4210050"/>
            <a:ext cx="3674892" cy="24384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034" name="Picture 10" descr="http://www.bls.gov/ooh/images/p04-to-p05/p057-4-jpg.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5600" y="2990849"/>
            <a:ext cx="3200400" cy="2286001"/>
          </a:xfrm>
          <a:prstGeom prst="rect">
            <a:avLst/>
          </a:prstGeom>
          <a:noFill/>
          <a:ln w="28575">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8198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3. Man is Creative</a:t>
            </a:r>
            <a:endParaRPr lang="en-US" b="1" i="1" dirty="0"/>
          </a:p>
        </p:txBody>
      </p:sp>
      <p:sp>
        <p:nvSpPr>
          <p:cNvPr id="3" name="Content Placeholder 2"/>
          <p:cNvSpPr>
            <a:spLocks noGrp="1"/>
          </p:cNvSpPr>
          <p:nvPr>
            <p:ph idx="1"/>
          </p:nvPr>
        </p:nvSpPr>
        <p:spPr/>
        <p:txBody>
          <a:bodyPr>
            <a:normAutofit/>
          </a:bodyPr>
          <a:lstStyle/>
          <a:p>
            <a:r>
              <a:rPr lang="en-US" i="1" dirty="0" smtClean="0"/>
              <a:t>“In </a:t>
            </a:r>
            <a:r>
              <a:rPr lang="en-US" i="1" dirty="0"/>
              <a:t>the beginning God created the heavens and the </a:t>
            </a:r>
            <a:r>
              <a:rPr lang="en-US" i="1" dirty="0" smtClean="0"/>
              <a:t>earth” </a:t>
            </a:r>
            <a:r>
              <a:rPr lang="en-US" dirty="0" smtClean="0"/>
              <a:t>(Gen. 1:1).</a:t>
            </a:r>
          </a:p>
          <a:p>
            <a:r>
              <a:rPr lang="en-US" i="1" dirty="0" smtClean="0"/>
              <a:t>“The </a:t>
            </a:r>
            <a:r>
              <a:rPr lang="en-US" i="1" dirty="0"/>
              <a:t>heavens declare the glory of God</a:t>
            </a:r>
            <a:r>
              <a:rPr lang="en-US" i="1" dirty="0" smtClean="0"/>
              <a:t>; and </a:t>
            </a:r>
            <a:r>
              <a:rPr lang="en-US" i="1" dirty="0"/>
              <a:t>the firmament shows His </a:t>
            </a:r>
            <a:r>
              <a:rPr lang="en-US" i="1" dirty="0" smtClean="0"/>
              <a:t>handiwork”             </a:t>
            </a:r>
            <a:r>
              <a:rPr lang="en-US" dirty="0" smtClean="0"/>
              <a:t>(Ps. 19:1). </a:t>
            </a:r>
            <a:endParaRPr lang="en-US" dirty="0"/>
          </a:p>
        </p:txBody>
      </p:sp>
    </p:spTree>
    <p:extLst>
      <p:ext uri="{BB962C8B-B14F-4D97-AF65-F5344CB8AC3E}">
        <p14:creationId xmlns:p14="http://schemas.microsoft.com/office/powerpoint/2010/main" val="4040417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3. Man is Creative</a:t>
            </a:r>
            <a:endParaRPr lang="en-US" b="1" i="1" dirty="0"/>
          </a:p>
        </p:txBody>
      </p:sp>
      <p:sp>
        <p:nvSpPr>
          <p:cNvPr id="3" name="Content Placeholder 2"/>
          <p:cNvSpPr>
            <a:spLocks noGrp="1"/>
          </p:cNvSpPr>
          <p:nvPr>
            <p:ph idx="1"/>
          </p:nvPr>
        </p:nvSpPr>
        <p:spPr/>
        <p:txBody>
          <a:bodyPr>
            <a:normAutofit/>
          </a:bodyPr>
          <a:lstStyle/>
          <a:p>
            <a:r>
              <a:rPr lang="en-US" i="1" dirty="0" smtClean="0"/>
              <a:t>“For </a:t>
            </a:r>
            <a:r>
              <a:rPr lang="en-US" i="1" dirty="0"/>
              <a:t>since the creation of the world His invisible attributes are clearly seen, being understood by the things that are made, even His eternal power and Godhead, so that they are without </a:t>
            </a:r>
            <a:r>
              <a:rPr lang="en-US" i="1" dirty="0" smtClean="0"/>
              <a:t>excuse” </a:t>
            </a:r>
            <a:r>
              <a:rPr lang="en-US" dirty="0" smtClean="0"/>
              <a:t>(Rom. 1:20). </a:t>
            </a:r>
            <a:endParaRPr lang="en-US" dirty="0"/>
          </a:p>
          <a:p>
            <a:endParaRPr lang="en-US" dirty="0"/>
          </a:p>
        </p:txBody>
      </p:sp>
    </p:spTree>
    <p:extLst>
      <p:ext uri="{BB962C8B-B14F-4D97-AF65-F5344CB8AC3E}">
        <p14:creationId xmlns:p14="http://schemas.microsoft.com/office/powerpoint/2010/main" val="2784977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TotalTime>
  <Words>581</Words>
  <Application>Microsoft Office PowerPoint</Application>
  <PresentationFormat>On-screen Show (4:3)</PresentationFormat>
  <Paragraphs>58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Made in the Image of God</vt:lpstr>
      <vt:lpstr>Man was made differently than         the rest of creation.</vt:lpstr>
      <vt:lpstr>What does this mean?</vt:lpstr>
      <vt:lpstr>1. Man Has an Eternal Spirit</vt:lpstr>
      <vt:lpstr>2. Man Can Think and Reason</vt:lpstr>
      <vt:lpstr>2. Man Can Think and Reason</vt:lpstr>
      <vt:lpstr>3. Man is Creative</vt:lpstr>
      <vt:lpstr>3. Man is Creative</vt:lpstr>
      <vt:lpstr>3. Man is Creative</vt:lpstr>
      <vt:lpstr>4. Man Loves With Sacrifice</vt:lpstr>
      <vt:lpstr>4. Man Loves With Sacrifice</vt:lpstr>
      <vt:lpstr>Made in the Image of God</vt:lpstr>
      <vt:lpstr>Made in the Image of God</vt:lpstr>
      <vt:lpstr>Made in the Image of God</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Made in the Image of God</dc:title>
  <dc:creator>Heath</dc:creator>
  <cp:lastModifiedBy>Guest</cp:lastModifiedBy>
  <cp:revision>19</cp:revision>
  <dcterms:created xsi:type="dcterms:W3CDTF">2013-10-26T00:58:05Z</dcterms:created>
  <dcterms:modified xsi:type="dcterms:W3CDTF">2013-10-28T12:26:29Z</dcterms:modified>
</cp:coreProperties>
</file>