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61" r:id="rId4"/>
    <p:sldId id="262" r:id="rId5"/>
    <p:sldId id="263" r:id="rId6"/>
    <p:sldId id="264" r:id="rId7"/>
    <p:sldId id="266" r:id="rId8"/>
    <p:sldId id="265" r:id="rId9"/>
    <p:sldId id="267" r:id="rId10"/>
    <p:sldId id="268" r:id="rId11"/>
    <p:sldId id="269" r:id="rId12"/>
    <p:sldId id="270" r:id="rId13"/>
    <p:sldId id="271" r:id="rId14"/>
    <p:sldId id="272" r:id="rId15"/>
    <p:sldId id="278" r:id="rId16"/>
    <p:sldId id="273" r:id="rId17"/>
    <p:sldId id="274" r:id="rId18"/>
    <p:sldId id="275" r:id="rId19"/>
    <p:sldId id="276" r:id="rId20"/>
    <p:sldId id="277" r:id="rId21"/>
    <p:sldId id="257" r:id="rId22"/>
    <p:sldId id="280" r:id="rId23"/>
    <p:sldId id="281" r:id="rId24"/>
    <p:sldId id="279"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1B37541-2643-41D4-A884-341FC5A2B36D}" type="datetimeFigureOut">
              <a:rPr lang="en-US" smtClean="0"/>
              <a:t>10/21/2013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D2C772-03C2-41A6-B450-35B3DDEB8BDE}" type="slidenum">
              <a:rPr lang="en-US" smtClean="0"/>
              <a:t>‹#›</a:t>
            </a:fld>
            <a:endParaRPr lang="en-US"/>
          </a:p>
        </p:txBody>
      </p:sp>
    </p:spTree>
    <p:extLst>
      <p:ext uri="{BB962C8B-B14F-4D97-AF65-F5344CB8AC3E}">
        <p14:creationId xmlns:p14="http://schemas.microsoft.com/office/powerpoint/2010/main" val="41755156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B37541-2643-41D4-A884-341FC5A2B36D}" type="datetimeFigureOut">
              <a:rPr lang="en-US" smtClean="0"/>
              <a:t>10/21/2013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D2C772-03C2-41A6-B450-35B3DDEB8BDE}" type="slidenum">
              <a:rPr lang="en-US" smtClean="0"/>
              <a:t>‹#›</a:t>
            </a:fld>
            <a:endParaRPr lang="en-US"/>
          </a:p>
        </p:txBody>
      </p:sp>
    </p:spTree>
    <p:extLst>
      <p:ext uri="{BB962C8B-B14F-4D97-AF65-F5344CB8AC3E}">
        <p14:creationId xmlns:p14="http://schemas.microsoft.com/office/powerpoint/2010/main" val="9810167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B37541-2643-41D4-A884-341FC5A2B36D}" type="datetimeFigureOut">
              <a:rPr lang="en-US" smtClean="0"/>
              <a:t>10/21/2013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D2C772-03C2-41A6-B450-35B3DDEB8BDE}" type="slidenum">
              <a:rPr lang="en-US" smtClean="0"/>
              <a:t>‹#›</a:t>
            </a:fld>
            <a:endParaRPr lang="en-US"/>
          </a:p>
        </p:txBody>
      </p:sp>
    </p:spTree>
    <p:extLst>
      <p:ext uri="{BB962C8B-B14F-4D97-AF65-F5344CB8AC3E}">
        <p14:creationId xmlns:p14="http://schemas.microsoft.com/office/powerpoint/2010/main" val="31489935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B37541-2643-41D4-A884-341FC5A2B36D}" type="datetimeFigureOut">
              <a:rPr lang="en-US" smtClean="0"/>
              <a:t>10/21/2013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D2C772-03C2-41A6-B450-35B3DDEB8BDE}" type="slidenum">
              <a:rPr lang="en-US" smtClean="0"/>
              <a:t>‹#›</a:t>
            </a:fld>
            <a:endParaRPr lang="en-US"/>
          </a:p>
        </p:txBody>
      </p:sp>
    </p:spTree>
    <p:extLst>
      <p:ext uri="{BB962C8B-B14F-4D97-AF65-F5344CB8AC3E}">
        <p14:creationId xmlns:p14="http://schemas.microsoft.com/office/powerpoint/2010/main" val="28332006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B37541-2643-41D4-A884-341FC5A2B36D}" type="datetimeFigureOut">
              <a:rPr lang="en-US" smtClean="0"/>
              <a:t>10/21/2013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D2C772-03C2-41A6-B450-35B3DDEB8BDE}" type="slidenum">
              <a:rPr lang="en-US" smtClean="0"/>
              <a:t>‹#›</a:t>
            </a:fld>
            <a:endParaRPr lang="en-US"/>
          </a:p>
        </p:txBody>
      </p:sp>
    </p:spTree>
    <p:extLst>
      <p:ext uri="{BB962C8B-B14F-4D97-AF65-F5344CB8AC3E}">
        <p14:creationId xmlns:p14="http://schemas.microsoft.com/office/powerpoint/2010/main" val="6547512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1B37541-2643-41D4-A884-341FC5A2B36D}" type="datetimeFigureOut">
              <a:rPr lang="en-US" smtClean="0"/>
              <a:t>10/21/2013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D2C772-03C2-41A6-B450-35B3DDEB8BDE}" type="slidenum">
              <a:rPr lang="en-US" smtClean="0"/>
              <a:t>‹#›</a:t>
            </a:fld>
            <a:endParaRPr lang="en-US"/>
          </a:p>
        </p:txBody>
      </p:sp>
    </p:spTree>
    <p:extLst>
      <p:ext uri="{BB962C8B-B14F-4D97-AF65-F5344CB8AC3E}">
        <p14:creationId xmlns:p14="http://schemas.microsoft.com/office/powerpoint/2010/main" val="32749853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1B37541-2643-41D4-A884-341FC5A2B36D}" type="datetimeFigureOut">
              <a:rPr lang="en-US" smtClean="0"/>
              <a:t>10/21/2013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9D2C772-03C2-41A6-B450-35B3DDEB8BDE}" type="slidenum">
              <a:rPr lang="en-US" smtClean="0"/>
              <a:t>‹#›</a:t>
            </a:fld>
            <a:endParaRPr lang="en-US"/>
          </a:p>
        </p:txBody>
      </p:sp>
    </p:spTree>
    <p:extLst>
      <p:ext uri="{BB962C8B-B14F-4D97-AF65-F5344CB8AC3E}">
        <p14:creationId xmlns:p14="http://schemas.microsoft.com/office/powerpoint/2010/main" val="11138286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1B37541-2643-41D4-A884-341FC5A2B36D}" type="datetimeFigureOut">
              <a:rPr lang="en-US" smtClean="0"/>
              <a:t>10/21/2013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9D2C772-03C2-41A6-B450-35B3DDEB8BDE}" type="slidenum">
              <a:rPr lang="en-US" smtClean="0"/>
              <a:t>‹#›</a:t>
            </a:fld>
            <a:endParaRPr lang="en-US"/>
          </a:p>
        </p:txBody>
      </p:sp>
    </p:spTree>
    <p:extLst>
      <p:ext uri="{BB962C8B-B14F-4D97-AF65-F5344CB8AC3E}">
        <p14:creationId xmlns:p14="http://schemas.microsoft.com/office/powerpoint/2010/main" val="32759369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B37541-2643-41D4-A884-341FC5A2B36D}" type="datetimeFigureOut">
              <a:rPr lang="en-US" smtClean="0"/>
              <a:t>10/21/2013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9D2C772-03C2-41A6-B450-35B3DDEB8BDE}" type="slidenum">
              <a:rPr lang="en-US" smtClean="0"/>
              <a:t>‹#›</a:t>
            </a:fld>
            <a:endParaRPr lang="en-US"/>
          </a:p>
        </p:txBody>
      </p:sp>
    </p:spTree>
    <p:extLst>
      <p:ext uri="{BB962C8B-B14F-4D97-AF65-F5344CB8AC3E}">
        <p14:creationId xmlns:p14="http://schemas.microsoft.com/office/powerpoint/2010/main" val="38274376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B37541-2643-41D4-A884-341FC5A2B36D}" type="datetimeFigureOut">
              <a:rPr lang="en-US" smtClean="0"/>
              <a:t>10/21/2013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D2C772-03C2-41A6-B450-35B3DDEB8BDE}" type="slidenum">
              <a:rPr lang="en-US" smtClean="0"/>
              <a:t>‹#›</a:t>
            </a:fld>
            <a:endParaRPr lang="en-US"/>
          </a:p>
        </p:txBody>
      </p:sp>
    </p:spTree>
    <p:extLst>
      <p:ext uri="{BB962C8B-B14F-4D97-AF65-F5344CB8AC3E}">
        <p14:creationId xmlns:p14="http://schemas.microsoft.com/office/powerpoint/2010/main" val="3657503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B37541-2643-41D4-A884-341FC5A2B36D}" type="datetimeFigureOut">
              <a:rPr lang="en-US" smtClean="0"/>
              <a:t>10/21/2013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D2C772-03C2-41A6-B450-35B3DDEB8BDE}" type="slidenum">
              <a:rPr lang="en-US" smtClean="0"/>
              <a:t>‹#›</a:t>
            </a:fld>
            <a:endParaRPr lang="en-US"/>
          </a:p>
        </p:txBody>
      </p:sp>
    </p:spTree>
    <p:extLst>
      <p:ext uri="{BB962C8B-B14F-4D97-AF65-F5344CB8AC3E}">
        <p14:creationId xmlns:p14="http://schemas.microsoft.com/office/powerpoint/2010/main" val="34008346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B37541-2643-41D4-A884-341FC5A2B36D}" type="datetimeFigureOut">
              <a:rPr lang="en-US" smtClean="0"/>
              <a:t>10/21/2013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D2C772-03C2-41A6-B450-35B3DDEB8BDE}" type="slidenum">
              <a:rPr lang="en-US" smtClean="0"/>
              <a:t>‹#›</a:t>
            </a:fld>
            <a:endParaRPr lang="en-US"/>
          </a:p>
        </p:txBody>
      </p:sp>
    </p:spTree>
    <p:extLst>
      <p:ext uri="{BB962C8B-B14F-4D97-AF65-F5344CB8AC3E}">
        <p14:creationId xmlns:p14="http://schemas.microsoft.com/office/powerpoint/2010/main" val="17761988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276350"/>
            <a:ext cx="7772400" cy="2076450"/>
          </a:xfrm>
        </p:spPr>
        <p:txBody>
          <a:bodyPr>
            <a:noAutofit/>
          </a:bodyPr>
          <a:lstStyle/>
          <a:p>
            <a:r>
              <a:rPr lang="en-US" sz="6000" b="1" dirty="0" smtClean="0">
                <a:ln w="18415" cmpd="sng">
                  <a:noFill/>
                  <a:prstDash val="solid"/>
                </a:ln>
              </a:rPr>
              <a:t>Making God in                Man’s Image</a:t>
            </a:r>
            <a:endParaRPr lang="en-US" sz="6000" b="1" dirty="0">
              <a:ln w="18415" cmpd="sng">
                <a:noFill/>
                <a:prstDash val="solid"/>
              </a:ln>
            </a:endParaRPr>
          </a:p>
        </p:txBody>
      </p:sp>
      <p:pic>
        <p:nvPicPr>
          <p:cNvPr id="1028" name="Picture 4" descr="http://www.anthonyfernando.com/uploads/Image/chisel.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19600" y="3657600"/>
            <a:ext cx="3810000" cy="25241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804314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i="1" dirty="0" smtClean="0"/>
              <a:t>We are not to look upon God as our equal</a:t>
            </a:r>
            <a:endParaRPr lang="en-US" sz="3600" b="1" i="1" dirty="0"/>
          </a:p>
        </p:txBody>
      </p:sp>
      <p:sp>
        <p:nvSpPr>
          <p:cNvPr id="3" name="Content Placeholder 2"/>
          <p:cNvSpPr>
            <a:spLocks noGrp="1"/>
          </p:cNvSpPr>
          <p:nvPr>
            <p:ph idx="1"/>
          </p:nvPr>
        </p:nvSpPr>
        <p:spPr/>
        <p:txBody>
          <a:bodyPr>
            <a:normAutofit/>
          </a:bodyPr>
          <a:lstStyle/>
          <a:p>
            <a:pPr marL="0" indent="0">
              <a:buNone/>
            </a:pPr>
            <a:r>
              <a:rPr lang="en-US" b="1" dirty="0" smtClean="0"/>
              <a:t>“‘For My thoughts are not your thoughts, nor are your ways My ways,’ says the Lord. ‘For as the heavens are higher than the earth, so are My ways higher than your ways, and My thoughts than your thoughts.’”  </a:t>
            </a:r>
          </a:p>
          <a:p>
            <a:pPr marL="0" indent="0" algn="r">
              <a:buNone/>
            </a:pPr>
            <a:r>
              <a:rPr lang="en-US" b="1" dirty="0" smtClean="0"/>
              <a:t>Isaiah 55:8-9</a:t>
            </a:r>
          </a:p>
        </p:txBody>
      </p:sp>
      <p:pic>
        <p:nvPicPr>
          <p:cNvPr id="2050" name="Picture 2" descr="http://blog2.bibleplaces.com/uploaded_images/ba5d366d8fff_AF5C/Idols_from_Archaic_and_Hellenistic_periods_tb0302054654.jpg"/>
          <p:cNvPicPr>
            <a:picLocks noChangeAspect="1" noChangeArrowheads="1"/>
          </p:cNvPicPr>
          <p:nvPr/>
        </p:nvPicPr>
        <p:blipFill rotWithShape="1">
          <a:blip r:embed="rId2">
            <a:extLst>
              <a:ext uri="{28A0092B-C50C-407E-A947-70E740481C1C}">
                <a14:useLocalDpi xmlns:a14="http://schemas.microsoft.com/office/drawing/2010/main" val="0"/>
              </a:ext>
            </a:extLst>
          </a:blip>
          <a:srcRect t="37501" b="43378"/>
          <a:stretch/>
        </p:blipFill>
        <p:spPr bwMode="auto">
          <a:xfrm>
            <a:off x="0" y="5694218"/>
            <a:ext cx="9144000" cy="1163782"/>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800431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i="1" dirty="0" smtClean="0"/>
              <a:t>We are not to look upon God as our equal</a:t>
            </a:r>
            <a:endParaRPr lang="en-US" sz="3600" b="1" i="1" dirty="0"/>
          </a:p>
        </p:txBody>
      </p:sp>
      <p:sp>
        <p:nvSpPr>
          <p:cNvPr id="3" name="Content Placeholder 2"/>
          <p:cNvSpPr>
            <a:spLocks noGrp="1"/>
          </p:cNvSpPr>
          <p:nvPr>
            <p:ph idx="1"/>
          </p:nvPr>
        </p:nvSpPr>
        <p:spPr/>
        <p:txBody>
          <a:bodyPr>
            <a:normAutofit/>
          </a:bodyPr>
          <a:lstStyle/>
          <a:p>
            <a:pPr marL="0" indent="0">
              <a:buNone/>
            </a:pPr>
            <a:r>
              <a:rPr lang="en-US" b="1" dirty="0" smtClean="0"/>
              <a:t>“But they do not know the thoughts of the Lord, nor do they understand His counsel; for He will gather them like sheaves to the threshing floor.”  </a:t>
            </a:r>
          </a:p>
          <a:p>
            <a:pPr marL="0" indent="0" algn="r">
              <a:buNone/>
            </a:pPr>
            <a:r>
              <a:rPr lang="en-US" b="1" dirty="0" smtClean="0"/>
              <a:t>Micah 4:12</a:t>
            </a:r>
          </a:p>
        </p:txBody>
      </p:sp>
      <p:pic>
        <p:nvPicPr>
          <p:cNvPr id="2050" name="Picture 2" descr="http://blog2.bibleplaces.com/uploaded_images/ba5d366d8fff_AF5C/Idols_from_Archaic_and_Hellenistic_periods_tb0302054654.jpg"/>
          <p:cNvPicPr>
            <a:picLocks noChangeAspect="1" noChangeArrowheads="1"/>
          </p:cNvPicPr>
          <p:nvPr/>
        </p:nvPicPr>
        <p:blipFill rotWithShape="1">
          <a:blip r:embed="rId2">
            <a:extLst>
              <a:ext uri="{28A0092B-C50C-407E-A947-70E740481C1C}">
                <a14:useLocalDpi xmlns:a14="http://schemas.microsoft.com/office/drawing/2010/main" val="0"/>
              </a:ext>
            </a:extLst>
          </a:blip>
          <a:srcRect t="37501" b="43378"/>
          <a:stretch/>
        </p:blipFill>
        <p:spPr bwMode="auto">
          <a:xfrm>
            <a:off x="0" y="5694218"/>
            <a:ext cx="9144000" cy="1163782"/>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351179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76400"/>
            <a:ext cx="7772400" cy="1470025"/>
          </a:xfrm>
        </p:spPr>
        <p:txBody>
          <a:bodyPr/>
          <a:lstStyle/>
          <a:p>
            <a:r>
              <a:rPr lang="en-US" b="1" dirty="0" smtClean="0"/>
              <a:t>Modern Day Examples of Man Making God in His Image</a:t>
            </a:r>
            <a:endParaRPr lang="en-US" b="1" dirty="0"/>
          </a:p>
        </p:txBody>
      </p:sp>
      <p:pic>
        <p:nvPicPr>
          <p:cNvPr id="1028" name="Picture 4" descr="http://www.anthonyfernando.com/uploads/Image/chisel.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19600" y="3657600"/>
            <a:ext cx="3810000" cy="25241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25890324"/>
      </p:ext>
    </p:extLst>
  </p:cSld>
  <p:clrMapOvr>
    <a:masterClrMapping/>
  </p:clrMapOvr>
  <p:transition spd="slow">
    <p:push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2060"/>
          </a:solidFill>
        </p:spPr>
        <p:txBody>
          <a:bodyPr/>
          <a:lstStyle/>
          <a:p>
            <a:r>
              <a:rPr lang="en-US" b="1" i="1" dirty="0" smtClean="0">
                <a:solidFill>
                  <a:schemeClr val="bg1"/>
                </a:solidFill>
              </a:rPr>
              <a:t>1. God Does Not Keep His Word</a:t>
            </a:r>
            <a:endParaRPr lang="en-US" b="1" i="1" dirty="0">
              <a:solidFill>
                <a:schemeClr val="bg1"/>
              </a:solidFill>
            </a:endParaRPr>
          </a:p>
        </p:txBody>
      </p:sp>
      <p:sp>
        <p:nvSpPr>
          <p:cNvPr id="3" name="Content Placeholder 2"/>
          <p:cNvSpPr>
            <a:spLocks noGrp="1"/>
          </p:cNvSpPr>
          <p:nvPr>
            <p:ph idx="1"/>
          </p:nvPr>
        </p:nvSpPr>
        <p:spPr/>
        <p:txBody>
          <a:bodyPr/>
          <a:lstStyle/>
          <a:p>
            <a:r>
              <a:rPr lang="en-US" b="1" dirty="0" smtClean="0"/>
              <a:t>God is not a man, and thus is not capable of this shortcoming </a:t>
            </a:r>
            <a:r>
              <a:rPr lang="en-US" dirty="0" smtClean="0"/>
              <a:t>-                                                 </a:t>
            </a:r>
            <a:r>
              <a:rPr lang="en-US" dirty="0" smtClean="0">
                <a:solidFill>
                  <a:srgbClr val="002060"/>
                </a:solidFill>
              </a:rPr>
              <a:t>Num. 23:19; Joshua 21:43-45</a:t>
            </a:r>
            <a:endParaRPr lang="en-US" dirty="0" smtClean="0"/>
          </a:p>
          <a:p>
            <a:r>
              <a:rPr lang="en-US" b="1" dirty="0" smtClean="0"/>
              <a:t>God is faithful </a:t>
            </a:r>
            <a:r>
              <a:rPr lang="en-US" dirty="0" smtClean="0"/>
              <a:t>- </a:t>
            </a:r>
            <a:r>
              <a:rPr lang="en-US" dirty="0" smtClean="0">
                <a:solidFill>
                  <a:srgbClr val="002060"/>
                </a:solidFill>
              </a:rPr>
              <a:t>1 Cor. 10:13</a:t>
            </a:r>
          </a:p>
          <a:p>
            <a:r>
              <a:rPr lang="en-US" b="1" dirty="0" smtClean="0"/>
              <a:t>God does not forget </a:t>
            </a:r>
            <a:r>
              <a:rPr lang="en-US" dirty="0" smtClean="0"/>
              <a:t>- </a:t>
            </a:r>
            <a:r>
              <a:rPr lang="en-US" dirty="0" smtClean="0">
                <a:solidFill>
                  <a:srgbClr val="002060"/>
                </a:solidFill>
              </a:rPr>
              <a:t>Heb. 6:10</a:t>
            </a:r>
            <a:endParaRPr lang="en-US" dirty="0" smtClean="0"/>
          </a:p>
          <a:p>
            <a:r>
              <a:rPr lang="en-US" b="1" dirty="0" smtClean="0"/>
              <a:t>God’s will cannot be hindered by man -</a:t>
            </a:r>
            <a:r>
              <a:rPr lang="en-US" dirty="0" smtClean="0"/>
              <a:t>       </a:t>
            </a:r>
            <a:r>
              <a:rPr lang="en-US" dirty="0" smtClean="0">
                <a:solidFill>
                  <a:srgbClr val="002060"/>
                </a:solidFill>
              </a:rPr>
              <a:t>Job 23:13, 42:2</a:t>
            </a:r>
            <a:endParaRPr lang="en-US" dirty="0">
              <a:solidFill>
                <a:srgbClr val="002060"/>
              </a:solidFill>
            </a:endParaRPr>
          </a:p>
        </p:txBody>
      </p:sp>
    </p:spTree>
    <p:extLst>
      <p:ext uri="{BB962C8B-B14F-4D97-AF65-F5344CB8AC3E}">
        <p14:creationId xmlns:p14="http://schemas.microsoft.com/office/powerpoint/2010/main" val="4133329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2060"/>
          </a:solidFill>
        </p:spPr>
        <p:txBody>
          <a:bodyPr>
            <a:normAutofit/>
          </a:bodyPr>
          <a:lstStyle/>
          <a:p>
            <a:r>
              <a:rPr lang="en-US" b="1" i="1" dirty="0" smtClean="0">
                <a:solidFill>
                  <a:schemeClr val="bg1"/>
                </a:solidFill>
              </a:rPr>
              <a:t>2. God Has “Mellowed” With Age</a:t>
            </a:r>
            <a:endParaRPr lang="en-US" b="1" i="1" dirty="0">
              <a:solidFill>
                <a:schemeClr val="bg1"/>
              </a:solidFill>
            </a:endParaRPr>
          </a:p>
        </p:txBody>
      </p:sp>
      <p:sp>
        <p:nvSpPr>
          <p:cNvPr id="3" name="Content Placeholder 2"/>
          <p:cNvSpPr>
            <a:spLocks noGrp="1"/>
          </p:cNvSpPr>
          <p:nvPr>
            <p:ph idx="1"/>
          </p:nvPr>
        </p:nvSpPr>
        <p:spPr>
          <a:xfrm>
            <a:off x="457200" y="1874837"/>
            <a:ext cx="8229600" cy="4525963"/>
          </a:xfrm>
        </p:spPr>
        <p:txBody>
          <a:bodyPr>
            <a:normAutofit/>
          </a:bodyPr>
          <a:lstStyle/>
          <a:p>
            <a:pPr marL="0" indent="0">
              <a:buNone/>
            </a:pPr>
            <a:r>
              <a:rPr lang="en-US" b="1" dirty="0" smtClean="0"/>
              <a:t>“For </a:t>
            </a:r>
            <a:r>
              <a:rPr lang="en-US" b="1" dirty="0"/>
              <a:t>I am the Lord, I do not change</a:t>
            </a:r>
            <a:r>
              <a:rPr lang="en-US" b="1" dirty="0" smtClean="0"/>
              <a:t>; therefore </a:t>
            </a:r>
            <a:r>
              <a:rPr lang="en-US" b="1" dirty="0"/>
              <a:t>you are not consumed, O sons of </a:t>
            </a:r>
            <a:r>
              <a:rPr lang="en-US" b="1" dirty="0" smtClean="0"/>
              <a:t>Jacob” (Malachi 3:6).</a:t>
            </a:r>
          </a:p>
          <a:p>
            <a:pPr marL="0" indent="0">
              <a:buNone/>
            </a:pPr>
            <a:endParaRPr lang="en-US" sz="800" b="1" dirty="0" smtClean="0"/>
          </a:p>
          <a:p>
            <a:pPr marL="0" indent="0">
              <a:buNone/>
            </a:pPr>
            <a:r>
              <a:rPr lang="en-US" b="1" dirty="0" smtClean="0"/>
              <a:t>“Jesus </a:t>
            </a:r>
            <a:r>
              <a:rPr lang="en-US" b="1" dirty="0"/>
              <a:t>Christ is the same yesterday, today, and </a:t>
            </a:r>
            <a:r>
              <a:rPr lang="en-US" b="1" dirty="0" smtClean="0"/>
              <a:t>forever” (Hebrews 13:8).</a:t>
            </a:r>
            <a:endParaRPr lang="en-US" dirty="0"/>
          </a:p>
        </p:txBody>
      </p:sp>
    </p:spTree>
    <p:extLst>
      <p:ext uri="{BB962C8B-B14F-4D97-AF65-F5344CB8AC3E}">
        <p14:creationId xmlns:p14="http://schemas.microsoft.com/office/powerpoint/2010/main" val="10455662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2060"/>
          </a:solidFill>
        </p:spPr>
        <p:txBody>
          <a:bodyPr>
            <a:normAutofit/>
          </a:bodyPr>
          <a:lstStyle/>
          <a:p>
            <a:r>
              <a:rPr lang="en-US" b="1" i="1" dirty="0" smtClean="0">
                <a:solidFill>
                  <a:schemeClr val="bg1"/>
                </a:solidFill>
              </a:rPr>
              <a:t>2. God Has “Mellowed” With Age</a:t>
            </a:r>
            <a:endParaRPr lang="en-US" b="1" i="1" dirty="0">
              <a:solidFill>
                <a:schemeClr val="bg1"/>
              </a:solidFill>
            </a:endParaRPr>
          </a:p>
        </p:txBody>
      </p:sp>
      <p:sp>
        <p:nvSpPr>
          <p:cNvPr id="3" name="Content Placeholder 2"/>
          <p:cNvSpPr>
            <a:spLocks noGrp="1"/>
          </p:cNvSpPr>
          <p:nvPr>
            <p:ph idx="1"/>
          </p:nvPr>
        </p:nvSpPr>
        <p:spPr>
          <a:xfrm>
            <a:off x="457200" y="1874837"/>
            <a:ext cx="8229600" cy="4525963"/>
          </a:xfrm>
        </p:spPr>
        <p:txBody>
          <a:bodyPr>
            <a:normAutofit/>
          </a:bodyPr>
          <a:lstStyle/>
          <a:p>
            <a:pPr marL="0" indent="0">
              <a:buNone/>
            </a:pPr>
            <a:r>
              <a:rPr lang="en-US" b="1" dirty="0" smtClean="0"/>
              <a:t>“Every </a:t>
            </a:r>
            <a:r>
              <a:rPr lang="en-US" b="1" dirty="0"/>
              <a:t>good gift and every perfect gift is from above, and comes down from the Father of lights, with whom there is no variation or shadow of </a:t>
            </a:r>
            <a:r>
              <a:rPr lang="en-US" b="1" dirty="0" smtClean="0"/>
              <a:t>turning” (James 1:17).</a:t>
            </a:r>
            <a:endParaRPr lang="en-US" dirty="0"/>
          </a:p>
        </p:txBody>
      </p:sp>
    </p:spTree>
    <p:extLst>
      <p:ext uri="{BB962C8B-B14F-4D97-AF65-F5344CB8AC3E}">
        <p14:creationId xmlns:p14="http://schemas.microsoft.com/office/powerpoint/2010/main" val="9106269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2060"/>
          </a:solidFill>
        </p:spPr>
        <p:txBody>
          <a:bodyPr>
            <a:normAutofit/>
          </a:bodyPr>
          <a:lstStyle/>
          <a:p>
            <a:r>
              <a:rPr lang="en-US" b="1" i="1" dirty="0" smtClean="0">
                <a:solidFill>
                  <a:schemeClr val="bg1"/>
                </a:solidFill>
              </a:rPr>
              <a:t>3. God Can Be Fooled</a:t>
            </a:r>
            <a:endParaRPr lang="en-US" b="1" i="1" dirty="0">
              <a:solidFill>
                <a:schemeClr val="bg1"/>
              </a:solidFill>
            </a:endParaRPr>
          </a:p>
        </p:txBody>
      </p:sp>
      <p:sp>
        <p:nvSpPr>
          <p:cNvPr id="3" name="Content Placeholder 2"/>
          <p:cNvSpPr>
            <a:spLocks noGrp="1"/>
          </p:cNvSpPr>
          <p:nvPr>
            <p:ph idx="1"/>
          </p:nvPr>
        </p:nvSpPr>
        <p:spPr/>
        <p:txBody>
          <a:bodyPr/>
          <a:lstStyle/>
          <a:p>
            <a:r>
              <a:rPr lang="en-US" b="1" dirty="0"/>
              <a:t>God </a:t>
            </a:r>
            <a:r>
              <a:rPr lang="en-US" b="1" dirty="0" smtClean="0"/>
              <a:t>sees </a:t>
            </a:r>
            <a:r>
              <a:rPr lang="en-US" b="1" dirty="0"/>
              <a:t>and </a:t>
            </a:r>
            <a:r>
              <a:rPr lang="en-US" b="1" dirty="0" smtClean="0"/>
              <a:t>knows everything </a:t>
            </a:r>
            <a:r>
              <a:rPr lang="en-US" dirty="0"/>
              <a:t>-                                                 </a:t>
            </a:r>
            <a:r>
              <a:rPr lang="en-US" dirty="0" smtClean="0">
                <a:solidFill>
                  <a:srgbClr val="002060"/>
                </a:solidFill>
              </a:rPr>
              <a:t>Prov. 15:3; Heb. 4:13</a:t>
            </a:r>
            <a:endParaRPr lang="en-US" dirty="0"/>
          </a:p>
          <a:p>
            <a:r>
              <a:rPr lang="en-US" b="1" dirty="0"/>
              <a:t>God </a:t>
            </a:r>
            <a:r>
              <a:rPr lang="en-US" b="1" dirty="0" smtClean="0"/>
              <a:t>cannot be fooled </a:t>
            </a:r>
            <a:r>
              <a:rPr lang="en-US" dirty="0" smtClean="0"/>
              <a:t>- </a:t>
            </a:r>
            <a:r>
              <a:rPr lang="en-US" dirty="0" smtClean="0">
                <a:solidFill>
                  <a:srgbClr val="002060"/>
                </a:solidFill>
              </a:rPr>
              <a:t>Gal. 6:7-8</a:t>
            </a:r>
            <a:endParaRPr lang="en-US" dirty="0">
              <a:solidFill>
                <a:srgbClr val="002060"/>
              </a:solidFill>
            </a:endParaRPr>
          </a:p>
          <a:p>
            <a:r>
              <a:rPr lang="en-US" b="1" dirty="0"/>
              <a:t>God </a:t>
            </a:r>
            <a:r>
              <a:rPr lang="en-US" b="1" dirty="0" smtClean="0"/>
              <a:t>sees through all the games and tricks we try to play </a:t>
            </a:r>
            <a:r>
              <a:rPr lang="en-US" dirty="0"/>
              <a:t>- </a:t>
            </a:r>
            <a:r>
              <a:rPr lang="en-US" dirty="0" smtClean="0">
                <a:solidFill>
                  <a:srgbClr val="002060"/>
                </a:solidFill>
              </a:rPr>
              <a:t>Acts 5:1-11</a:t>
            </a:r>
            <a:endParaRPr lang="en-US" dirty="0"/>
          </a:p>
          <a:p>
            <a:r>
              <a:rPr lang="en-US" b="1" dirty="0" smtClean="0"/>
              <a:t>God sees what is in our heart </a:t>
            </a:r>
            <a:r>
              <a:rPr lang="en-US" b="1" dirty="0"/>
              <a:t>-</a:t>
            </a:r>
            <a:r>
              <a:rPr lang="en-US" dirty="0"/>
              <a:t>       </a:t>
            </a:r>
            <a:r>
              <a:rPr lang="en-US" dirty="0" smtClean="0"/>
              <a:t>                      </a:t>
            </a:r>
            <a:r>
              <a:rPr lang="en-US" dirty="0" smtClean="0">
                <a:solidFill>
                  <a:srgbClr val="002060"/>
                </a:solidFill>
              </a:rPr>
              <a:t>1 Sam. 16:7; 1 Pet. 3:4</a:t>
            </a:r>
            <a:endParaRPr lang="en-US" dirty="0">
              <a:solidFill>
                <a:srgbClr val="002060"/>
              </a:solidFill>
            </a:endParaRPr>
          </a:p>
        </p:txBody>
      </p:sp>
    </p:spTree>
    <p:extLst>
      <p:ext uri="{BB962C8B-B14F-4D97-AF65-F5344CB8AC3E}">
        <p14:creationId xmlns:p14="http://schemas.microsoft.com/office/powerpoint/2010/main" val="1489443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2060"/>
          </a:solidFill>
        </p:spPr>
        <p:txBody>
          <a:bodyPr>
            <a:normAutofit/>
          </a:bodyPr>
          <a:lstStyle/>
          <a:p>
            <a:r>
              <a:rPr lang="en-US" b="1" i="1" dirty="0" smtClean="0">
                <a:solidFill>
                  <a:schemeClr val="bg1"/>
                </a:solidFill>
              </a:rPr>
              <a:t>4. God Can Be Bribed</a:t>
            </a:r>
            <a:endParaRPr lang="en-US" b="1" i="1" dirty="0">
              <a:solidFill>
                <a:schemeClr val="bg1"/>
              </a:solidFill>
            </a:endParaRPr>
          </a:p>
        </p:txBody>
      </p:sp>
      <p:sp>
        <p:nvSpPr>
          <p:cNvPr id="3" name="Content Placeholder 2"/>
          <p:cNvSpPr>
            <a:spLocks noGrp="1"/>
          </p:cNvSpPr>
          <p:nvPr>
            <p:ph idx="1"/>
          </p:nvPr>
        </p:nvSpPr>
        <p:spPr/>
        <p:txBody>
          <a:bodyPr/>
          <a:lstStyle/>
          <a:p>
            <a:r>
              <a:rPr lang="en-US" b="1" dirty="0" smtClean="0"/>
              <a:t>Our good deeds cannot make God overlook our sin </a:t>
            </a:r>
            <a:r>
              <a:rPr lang="en-US" dirty="0" smtClean="0"/>
              <a:t>- </a:t>
            </a:r>
            <a:r>
              <a:rPr lang="en-US" dirty="0" smtClean="0">
                <a:solidFill>
                  <a:srgbClr val="002060"/>
                </a:solidFill>
              </a:rPr>
              <a:t>Isaiah 1:10-17</a:t>
            </a:r>
            <a:endParaRPr lang="en-US" dirty="0"/>
          </a:p>
          <a:p>
            <a:endParaRPr lang="en-US" sz="800" b="1" dirty="0" smtClean="0"/>
          </a:p>
          <a:p>
            <a:r>
              <a:rPr lang="en-US" b="1" dirty="0" smtClean="0"/>
              <a:t>We are to behold both the </a:t>
            </a:r>
            <a:r>
              <a:rPr lang="en-US" b="1" i="1" dirty="0" smtClean="0"/>
              <a:t>goodness</a:t>
            </a:r>
            <a:r>
              <a:rPr lang="en-US" b="1" dirty="0" smtClean="0"/>
              <a:t> and the </a:t>
            </a:r>
            <a:r>
              <a:rPr lang="en-US" b="1" i="1" dirty="0" smtClean="0"/>
              <a:t>severity</a:t>
            </a:r>
            <a:r>
              <a:rPr lang="en-US" b="1" dirty="0" smtClean="0"/>
              <a:t> of God </a:t>
            </a:r>
            <a:r>
              <a:rPr lang="en-US" dirty="0" smtClean="0"/>
              <a:t>- </a:t>
            </a:r>
            <a:r>
              <a:rPr lang="en-US" dirty="0" smtClean="0">
                <a:solidFill>
                  <a:srgbClr val="002060"/>
                </a:solidFill>
              </a:rPr>
              <a:t>Rom. 11:22</a:t>
            </a:r>
            <a:endParaRPr lang="en-US" dirty="0"/>
          </a:p>
        </p:txBody>
      </p:sp>
    </p:spTree>
    <p:extLst>
      <p:ext uri="{BB962C8B-B14F-4D97-AF65-F5344CB8AC3E}">
        <p14:creationId xmlns:p14="http://schemas.microsoft.com/office/powerpoint/2010/main" val="1489443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2060"/>
          </a:solidFill>
        </p:spPr>
        <p:txBody>
          <a:bodyPr>
            <a:normAutofit/>
          </a:bodyPr>
          <a:lstStyle/>
          <a:p>
            <a:r>
              <a:rPr lang="en-US" sz="4200" b="1" i="1" dirty="0" smtClean="0">
                <a:solidFill>
                  <a:schemeClr val="bg1"/>
                </a:solidFill>
              </a:rPr>
              <a:t>5. God Just Wants Me To Be Happy</a:t>
            </a:r>
            <a:endParaRPr lang="en-US" sz="4200" b="1" i="1" dirty="0">
              <a:solidFill>
                <a:schemeClr val="bg1"/>
              </a:solidFill>
            </a:endParaRPr>
          </a:p>
        </p:txBody>
      </p:sp>
      <p:sp>
        <p:nvSpPr>
          <p:cNvPr id="3" name="Content Placeholder 2"/>
          <p:cNvSpPr>
            <a:spLocks noGrp="1"/>
          </p:cNvSpPr>
          <p:nvPr>
            <p:ph idx="1"/>
          </p:nvPr>
        </p:nvSpPr>
        <p:spPr/>
        <p:txBody>
          <a:bodyPr/>
          <a:lstStyle/>
          <a:p>
            <a:pPr marL="0" indent="0" algn="ctr">
              <a:buNone/>
            </a:pPr>
            <a:r>
              <a:rPr lang="en-US" b="1" dirty="0"/>
              <a:t>God </a:t>
            </a:r>
            <a:r>
              <a:rPr lang="en-US" b="1" dirty="0" smtClean="0"/>
              <a:t>wants us to… </a:t>
            </a:r>
          </a:p>
          <a:p>
            <a:r>
              <a:rPr lang="en-US" b="1" dirty="0" smtClean="0"/>
              <a:t>Love Him </a:t>
            </a:r>
            <a:r>
              <a:rPr lang="en-US" dirty="0" smtClean="0"/>
              <a:t>- </a:t>
            </a:r>
            <a:r>
              <a:rPr lang="en-US" dirty="0" smtClean="0">
                <a:solidFill>
                  <a:srgbClr val="002060"/>
                </a:solidFill>
              </a:rPr>
              <a:t>Matt. 22:37</a:t>
            </a:r>
            <a:endParaRPr lang="en-US" dirty="0"/>
          </a:p>
          <a:p>
            <a:r>
              <a:rPr lang="en-US" b="1" dirty="0" smtClean="0"/>
              <a:t>Put Him First </a:t>
            </a:r>
            <a:r>
              <a:rPr lang="en-US" dirty="0"/>
              <a:t>- </a:t>
            </a:r>
            <a:r>
              <a:rPr lang="en-US" dirty="0" smtClean="0">
                <a:solidFill>
                  <a:srgbClr val="002060"/>
                </a:solidFill>
              </a:rPr>
              <a:t>Matt. 6:33</a:t>
            </a:r>
            <a:endParaRPr lang="en-US" dirty="0">
              <a:solidFill>
                <a:srgbClr val="002060"/>
              </a:solidFill>
            </a:endParaRPr>
          </a:p>
          <a:p>
            <a:r>
              <a:rPr lang="en-US" b="1" dirty="0" smtClean="0"/>
              <a:t>Be Reconciled To Him </a:t>
            </a:r>
            <a:r>
              <a:rPr lang="en-US" dirty="0"/>
              <a:t>- </a:t>
            </a:r>
            <a:r>
              <a:rPr lang="en-US" dirty="0" smtClean="0">
                <a:solidFill>
                  <a:srgbClr val="002060"/>
                </a:solidFill>
              </a:rPr>
              <a:t>Col. 1:20-23</a:t>
            </a:r>
            <a:endParaRPr lang="en-US" dirty="0"/>
          </a:p>
          <a:p>
            <a:r>
              <a:rPr lang="en-US" b="1" dirty="0" smtClean="0"/>
              <a:t>Come Out From the World and Be Separate -</a:t>
            </a:r>
            <a:r>
              <a:rPr lang="en-US" dirty="0" smtClean="0"/>
              <a:t>        </a:t>
            </a:r>
            <a:r>
              <a:rPr lang="en-US" dirty="0" smtClean="0">
                <a:solidFill>
                  <a:srgbClr val="002060"/>
                </a:solidFill>
              </a:rPr>
              <a:t>2 Cor. 6:17-18</a:t>
            </a:r>
          </a:p>
          <a:p>
            <a:r>
              <a:rPr lang="en-US" b="1" dirty="0" smtClean="0"/>
              <a:t>Abstain From Evil </a:t>
            </a:r>
            <a:r>
              <a:rPr lang="en-US" dirty="0"/>
              <a:t>- </a:t>
            </a:r>
            <a:r>
              <a:rPr lang="en-US" dirty="0" smtClean="0">
                <a:solidFill>
                  <a:srgbClr val="002060"/>
                </a:solidFill>
              </a:rPr>
              <a:t>1 Thess. 5:21-22</a:t>
            </a:r>
            <a:endParaRPr lang="en-US" dirty="0"/>
          </a:p>
        </p:txBody>
      </p:sp>
    </p:spTree>
    <p:extLst>
      <p:ext uri="{BB962C8B-B14F-4D97-AF65-F5344CB8AC3E}">
        <p14:creationId xmlns:p14="http://schemas.microsoft.com/office/powerpoint/2010/main" val="1489443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2060"/>
          </a:solidFill>
        </p:spPr>
        <p:txBody>
          <a:bodyPr>
            <a:normAutofit/>
          </a:bodyPr>
          <a:lstStyle/>
          <a:p>
            <a:r>
              <a:rPr lang="en-US" b="1" i="1" dirty="0" smtClean="0">
                <a:solidFill>
                  <a:schemeClr val="bg1"/>
                </a:solidFill>
              </a:rPr>
              <a:t>6. God Is Out To Get Me</a:t>
            </a:r>
            <a:endParaRPr lang="en-US" b="1" i="1" dirty="0">
              <a:solidFill>
                <a:schemeClr val="bg1"/>
              </a:solidFill>
            </a:endParaRPr>
          </a:p>
        </p:txBody>
      </p:sp>
      <p:sp>
        <p:nvSpPr>
          <p:cNvPr id="3" name="Content Placeholder 2"/>
          <p:cNvSpPr>
            <a:spLocks noGrp="1"/>
          </p:cNvSpPr>
          <p:nvPr>
            <p:ph idx="1"/>
          </p:nvPr>
        </p:nvSpPr>
        <p:spPr/>
        <p:txBody>
          <a:bodyPr/>
          <a:lstStyle/>
          <a:p>
            <a:r>
              <a:rPr lang="en-US" b="1" dirty="0" smtClean="0"/>
              <a:t>God does not fly off in a blind rage -</a:t>
            </a:r>
            <a:r>
              <a:rPr lang="en-US" dirty="0" smtClean="0"/>
              <a:t>        </a:t>
            </a:r>
            <a:r>
              <a:rPr lang="en-US" dirty="0" smtClean="0">
                <a:solidFill>
                  <a:srgbClr val="002060"/>
                </a:solidFill>
              </a:rPr>
              <a:t>Hosea 11:9</a:t>
            </a:r>
            <a:endParaRPr lang="en-US" dirty="0"/>
          </a:p>
          <a:p>
            <a:r>
              <a:rPr lang="en-US" b="1" dirty="0" smtClean="0"/>
              <a:t>God is no respecter of persons -</a:t>
            </a:r>
            <a:r>
              <a:rPr lang="en-US" dirty="0" smtClean="0"/>
              <a:t> </a:t>
            </a:r>
            <a:r>
              <a:rPr lang="en-US" dirty="0" smtClean="0">
                <a:solidFill>
                  <a:srgbClr val="002060"/>
                </a:solidFill>
              </a:rPr>
              <a:t>Rom. 2:11</a:t>
            </a:r>
            <a:endParaRPr lang="en-US" dirty="0">
              <a:solidFill>
                <a:srgbClr val="002060"/>
              </a:solidFill>
            </a:endParaRPr>
          </a:p>
          <a:p>
            <a:r>
              <a:rPr lang="en-US" b="1" dirty="0" smtClean="0"/>
              <a:t>God wants everyone to be saved - including you </a:t>
            </a:r>
            <a:r>
              <a:rPr lang="en-US" dirty="0"/>
              <a:t>- </a:t>
            </a:r>
            <a:r>
              <a:rPr lang="en-US" dirty="0" smtClean="0">
                <a:solidFill>
                  <a:srgbClr val="002060"/>
                </a:solidFill>
              </a:rPr>
              <a:t>1 Tim. 2:3-4</a:t>
            </a:r>
            <a:endParaRPr lang="en-US" dirty="0"/>
          </a:p>
          <a:p>
            <a:r>
              <a:rPr lang="en-US" b="1" dirty="0" smtClean="0"/>
              <a:t>God takes no pleasure in the punishment of sinners </a:t>
            </a:r>
            <a:r>
              <a:rPr lang="en-US" b="1" dirty="0"/>
              <a:t>-</a:t>
            </a:r>
            <a:r>
              <a:rPr lang="en-US" dirty="0"/>
              <a:t> </a:t>
            </a:r>
            <a:r>
              <a:rPr lang="en-US" dirty="0" smtClean="0">
                <a:solidFill>
                  <a:srgbClr val="002060"/>
                </a:solidFill>
              </a:rPr>
              <a:t>Ezek. 33:11</a:t>
            </a:r>
            <a:endParaRPr lang="en-US" dirty="0">
              <a:solidFill>
                <a:srgbClr val="002060"/>
              </a:solidFill>
            </a:endParaRPr>
          </a:p>
        </p:txBody>
      </p:sp>
    </p:spTree>
    <p:extLst>
      <p:ext uri="{BB962C8B-B14F-4D97-AF65-F5344CB8AC3E}">
        <p14:creationId xmlns:p14="http://schemas.microsoft.com/office/powerpoint/2010/main" val="1489443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i="1" dirty="0" smtClean="0"/>
              <a:t>Man has always made God in his image</a:t>
            </a:r>
            <a:endParaRPr lang="en-US" sz="3600" b="1" i="1" dirty="0"/>
          </a:p>
        </p:txBody>
      </p:sp>
      <p:sp>
        <p:nvSpPr>
          <p:cNvPr id="3" name="Content Placeholder 2"/>
          <p:cNvSpPr>
            <a:spLocks noGrp="1"/>
          </p:cNvSpPr>
          <p:nvPr>
            <p:ph idx="1"/>
          </p:nvPr>
        </p:nvSpPr>
        <p:spPr/>
        <p:txBody>
          <a:bodyPr/>
          <a:lstStyle/>
          <a:p>
            <a:pPr marL="0" indent="0" algn="ctr">
              <a:buNone/>
            </a:pPr>
            <a:r>
              <a:rPr lang="en-US" b="1" dirty="0" smtClean="0"/>
              <a:t>Romans 1:18-25</a:t>
            </a:r>
          </a:p>
        </p:txBody>
      </p:sp>
      <p:pic>
        <p:nvPicPr>
          <p:cNvPr id="2050" name="Picture 2" descr="http://blog2.bibleplaces.com/uploaded_images/ba5d366d8fff_AF5C/Idols_from_Archaic_and_Hellenistic_periods_tb0302054654.jpg"/>
          <p:cNvPicPr>
            <a:picLocks noChangeAspect="1" noChangeArrowheads="1"/>
          </p:cNvPicPr>
          <p:nvPr/>
        </p:nvPicPr>
        <p:blipFill rotWithShape="1">
          <a:blip r:embed="rId2">
            <a:extLst>
              <a:ext uri="{28A0092B-C50C-407E-A947-70E740481C1C}">
                <a14:useLocalDpi xmlns:a14="http://schemas.microsoft.com/office/drawing/2010/main" val="0"/>
              </a:ext>
            </a:extLst>
          </a:blip>
          <a:srcRect t="37501" b="43378"/>
          <a:stretch/>
        </p:blipFill>
        <p:spPr bwMode="auto">
          <a:xfrm>
            <a:off x="0" y="5694218"/>
            <a:ext cx="9144000" cy="1163782"/>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17155"/>
      </p:ext>
    </p:extLst>
  </p:cSld>
  <p:clrMapOvr>
    <a:masterClrMapping/>
  </p:clrMapOvr>
  <p:transition spd="slow">
    <p:push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2060"/>
          </a:solidFill>
        </p:spPr>
        <p:txBody>
          <a:bodyPr>
            <a:normAutofit fontScale="90000"/>
          </a:bodyPr>
          <a:lstStyle/>
          <a:p>
            <a:r>
              <a:rPr lang="en-US" b="1" i="1" dirty="0" smtClean="0">
                <a:solidFill>
                  <a:schemeClr val="bg1"/>
                </a:solidFill>
              </a:rPr>
              <a:t>7. God Will Not Send Anyone To Hell</a:t>
            </a:r>
            <a:endParaRPr lang="en-US" b="1" i="1" dirty="0">
              <a:solidFill>
                <a:schemeClr val="bg1"/>
              </a:solidFill>
            </a:endParaRPr>
          </a:p>
        </p:txBody>
      </p:sp>
      <p:sp>
        <p:nvSpPr>
          <p:cNvPr id="3" name="Content Placeholder 2"/>
          <p:cNvSpPr>
            <a:spLocks noGrp="1"/>
          </p:cNvSpPr>
          <p:nvPr>
            <p:ph idx="1"/>
          </p:nvPr>
        </p:nvSpPr>
        <p:spPr/>
        <p:txBody>
          <a:bodyPr/>
          <a:lstStyle/>
          <a:p>
            <a:r>
              <a:rPr lang="en-US" b="1" dirty="0" smtClean="0"/>
              <a:t>God is love </a:t>
            </a:r>
            <a:r>
              <a:rPr lang="en-US" dirty="0" smtClean="0"/>
              <a:t>- </a:t>
            </a:r>
            <a:r>
              <a:rPr lang="en-US" dirty="0" smtClean="0">
                <a:solidFill>
                  <a:srgbClr val="002060"/>
                </a:solidFill>
              </a:rPr>
              <a:t>1 John 4:7-8</a:t>
            </a:r>
            <a:endParaRPr lang="en-US" dirty="0"/>
          </a:p>
          <a:p>
            <a:r>
              <a:rPr lang="en-US" b="1" dirty="0" smtClean="0"/>
              <a:t>God is also righteous and just </a:t>
            </a:r>
            <a:r>
              <a:rPr lang="en-US" dirty="0"/>
              <a:t>- </a:t>
            </a:r>
            <a:r>
              <a:rPr lang="en-US" dirty="0" smtClean="0">
                <a:solidFill>
                  <a:srgbClr val="002060"/>
                </a:solidFill>
              </a:rPr>
              <a:t>Gen. 18:25</a:t>
            </a:r>
            <a:endParaRPr lang="en-US" dirty="0">
              <a:solidFill>
                <a:srgbClr val="002060"/>
              </a:solidFill>
            </a:endParaRPr>
          </a:p>
          <a:p>
            <a:r>
              <a:rPr lang="en-US" b="1" dirty="0" smtClean="0"/>
              <a:t>God holds man accountable </a:t>
            </a:r>
            <a:r>
              <a:rPr lang="en-US" dirty="0"/>
              <a:t>- </a:t>
            </a:r>
            <a:r>
              <a:rPr lang="en-US" dirty="0" smtClean="0">
                <a:solidFill>
                  <a:srgbClr val="002060"/>
                </a:solidFill>
              </a:rPr>
              <a:t>2 Cor. 5:10</a:t>
            </a:r>
            <a:endParaRPr lang="en-US" dirty="0"/>
          </a:p>
          <a:p>
            <a:r>
              <a:rPr lang="en-US" b="1" dirty="0" smtClean="0"/>
              <a:t>Sin will be punished with eternal torment </a:t>
            </a:r>
            <a:r>
              <a:rPr lang="en-US" b="1" dirty="0"/>
              <a:t>-</a:t>
            </a:r>
            <a:r>
              <a:rPr lang="en-US" dirty="0"/>
              <a:t>        </a:t>
            </a:r>
            <a:r>
              <a:rPr lang="en-US" dirty="0" smtClean="0">
                <a:solidFill>
                  <a:srgbClr val="002060"/>
                </a:solidFill>
              </a:rPr>
              <a:t>Rom. 2:5-11; 2 Thess. 1:8-9</a:t>
            </a:r>
            <a:endParaRPr lang="en-US" dirty="0">
              <a:solidFill>
                <a:srgbClr val="002060"/>
              </a:solidFill>
            </a:endParaRPr>
          </a:p>
          <a:p>
            <a:endParaRPr lang="en-US" dirty="0"/>
          </a:p>
        </p:txBody>
      </p:sp>
    </p:spTree>
    <p:extLst>
      <p:ext uri="{BB962C8B-B14F-4D97-AF65-F5344CB8AC3E}">
        <p14:creationId xmlns:p14="http://schemas.microsoft.com/office/powerpoint/2010/main" val="1489443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06562"/>
          </a:xfrm>
        </p:spPr>
        <p:txBody>
          <a:bodyPr>
            <a:noAutofit/>
          </a:bodyPr>
          <a:lstStyle/>
          <a:p>
            <a:r>
              <a:rPr lang="en-US" b="1" i="1" dirty="0" smtClean="0">
                <a:solidFill>
                  <a:schemeClr val="bg1"/>
                </a:solidFill>
                <a:effectLst>
                  <a:outerShdw blurRad="38100" dist="38100" dir="2700000" algn="tl">
                    <a:srgbClr val="000000">
                      <a:alpha val="43137"/>
                    </a:srgbClr>
                  </a:outerShdw>
                </a:effectLst>
              </a:rPr>
              <a:t>The Mistake of Making God              in Man’s Image</a:t>
            </a:r>
            <a:endParaRPr lang="en-US" b="1" i="1" dirty="0">
              <a:solidFill>
                <a:schemeClr val="bg1"/>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143000" y="2057400"/>
            <a:ext cx="6781800" cy="4191000"/>
          </a:xfrm>
        </p:spPr>
        <p:txBody>
          <a:bodyPr/>
          <a:lstStyle/>
          <a:p>
            <a:pPr marL="514350" indent="-514350">
              <a:buFont typeface="+mj-lt"/>
              <a:buAutoNum type="arabicPeriod"/>
            </a:pPr>
            <a:r>
              <a:rPr lang="en-US" b="1" dirty="0" smtClean="0">
                <a:solidFill>
                  <a:schemeClr val="bg1"/>
                </a:solidFill>
                <a:effectLst>
                  <a:outerShdw blurRad="38100" dist="38100" dir="2700000" algn="tl">
                    <a:srgbClr val="000000">
                      <a:alpha val="43137"/>
                    </a:srgbClr>
                  </a:outerShdw>
                </a:effectLst>
              </a:rPr>
              <a:t>God Does Not Keep His Word</a:t>
            </a:r>
          </a:p>
          <a:p>
            <a:pPr marL="514350" indent="-514350">
              <a:buFont typeface="+mj-lt"/>
              <a:buAutoNum type="arabicPeriod"/>
            </a:pPr>
            <a:r>
              <a:rPr lang="en-US" b="1" dirty="0" smtClean="0">
                <a:solidFill>
                  <a:schemeClr val="bg1"/>
                </a:solidFill>
                <a:effectLst>
                  <a:outerShdw blurRad="38100" dist="38100" dir="2700000" algn="tl">
                    <a:srgbClr val="000000">
                      <a:alpha val="43137"/>
                    </a:srgbClr>
                  </a:outerShdw>
                </a:effectLst>
              </a:rPr>
              <a:t>God </a:t>
            </a:r>
            <a:r>
              <a:rPr lang="en-US" b="1" dirty="0">
                <a:solidFill>
                  <a:schemeClr val="bg1"/>
                </a:solidFill>
                <a:effectLst>
                  <a:outerShdw blurRad="38100" dist="38100" dir="2700000" algn="tl">
                    <a:srgbClr val="000000">
                      <a:alpha val="43137"/>
                    </a:srgbClr>
                  </a:outerShdw>
                </a:effectLst>
              </a:rPr>
              <a:t>H</a:t>
            </a:r>
            <a:r>
              <a:rPr lang="en-US" b="1" dirty="0" smtClean="0">
                <a:solidFill>
                  <a:schemeClr val="bg1"/>
                </a:solidFill>
                <a:effectLst>
                  <a:outerShdw blurRad="38100" dist="38100" dir="2700000" algn="tl">
                    <a:srgbClr val="000000">
                      <a:alpha val="43137"/>
                    </a:srgbClr>
                  </a:outerShdw>
                </a:effectLst>
              </a:rPr>
              <a:t>as “Mellowed” </a:t>
            </a:r>
            <a:r>
              <a:rPr lang="en-US" b="1" dirty="0">
                <a:solidFill>
                  <a:schemeClr val="bg1"/>
                </a:solidFill>
                <a:effectLst>
                  <a:outerShdw blurRad="38100" dist="38100" dir="2700000" algn="tl">
                    <a:srgbClr val="000000">
                      <a:alpha val="43137"/>
                    </a:srgbClr>
                  </a:outerShdw>
                </a:effectLst>
              </a:rPr>
              <a:t>W</a:t>
            </a:r>
            <a:r>
              <a:rPr lang="en-US" b="1" dirty="0" smtClean="0">
                <a:solidFill>
                  <a:schemeClr val="bg1"/>
                </a:solidFill>
                <a:effectLst>
                  <a:outerShdw blurRad="38100" dist="38100" dir="2700000" algn="tl">
                    <a:srgbClr val="000000">
                      <a:alpha val="43137"/>
                    </a:srgbClr>
                  </a:outerShdw>
                </a:effectLst>
              </a:rPr>
              <a:t>ith Age</a:t>
            </a:r>
          </a:p>
          <a:p>
            <a:pPr marL="514350" indent="-514350">
              <a:buFont typeface="+mj-lt"/>
              <a:buAutoNum type="arabicPeriod"/>
            </a:pPr>
            <a:r>
              <a:rPr lang="en-US" b="1" dirty="0" smtClean="0">
                <a:solidFill>
                  <a:schemeClr val="bg1"/>
                </a:solidFill>
                <a:effectLst>
                  <a:outerShdw blurRad="38100" dist="38100" dir="2700000" algn="tl">
                    <a:srgbClr val="000000">
                      <a:alpha val="43137"/>
                    </a:srgbClr>
                  </a:outerShdw>
                </a:effectLst>
              </a:rPr>
              <a:t>God Can Be Fooled</a:t>
            </a:r>
          </a:p>
          <a:p>
            <a:pPr marL="514350" indent="-514350">
              <a:buFont typeface="+mj-lt"/>
              <a:buAutoNum type="arabicPeriod"/>
            </a:pPr>
            <a:r>
              <a:rPr lang="en-US" b="1" dirty="0" smtClean="0">
                <a:solidFill>
                  <a:schemeClr val="bg1"/>
                </a:solidFill>
                <a:effectLst>
                  <a:outerShdw blurRad="38100" dist="38100" dir="2700000" algn="tl">
                    <a:srgbClr val="000000">
                      <a:alpha val="43137"/>
                    </a:srgbClr>
                  </a:outerShdw>
                </a:effectLst>
              </a:rPr>
              <a:t>God Can Be Bribed</a:t>
            </a:r>
          </a:p>
          <a:p>
            <a:pPr marL="514350" indent="-514350">
              <a:buFont typeface="+mj-lt"/>
              <a:buAutoNum type="arabicPeriod"/>
            </a:pPr>
            <a:r>
              <a:rPr lang="en-US" b="1" dirty="0" smtClean="0">
                <a:solidFill>
                  <a:schemeClr val="bg1"/>
                </a:solidFill>
                <a:effectLst>
                  <a:outerShdw blurRad="38100" dist="38100" dir="2700000" algn="tl">
                    <a:srgbClr val="000000">
                      <a:alpha val="43137"/>
                    </a:srgbClr>
                  </a:outerShdw>
                </a:effectLst>
              </a:rPr>
              <a:t>God Just Wants Me To Be Happy</a:t>
            </a:r>
          </a:p>
          <a:p>
            <a:pPr marL="514350" indent="-514350">
              <a:buFont typeface="+mj-lt"/>
              <a:buAutoNum type="arabicPeriod"/>
            </a:pPr>
            <a:r>
              <a:rPr lang="en-US" b="1" dirty="0" smtClean="0">
                <a:solidFill>
                  <a:schemeClr val="bg1"/>
                </a:solidFill>
                <a:effectLst>
                  <a:outerShdw blurRad="38100" dist="38100" dir="2700000" algn="tl">
                    <a:srgbClr val="000000">
                      <a:alpha val="43137"/>
                    </a:srgbClr>
                  </a:outerShdw>
                </a:effectLst>
              </a:rPr>
              <a:t>God Is Out To Get Me</a:t>
            </a:r>
          </a:p>
          <a:p>
            <a:pPr marL="514350" indent="-514350">
              <a:buFont typeface="+mj-lt"/>
              <a:buAutoNum type="arabicPeriod"/>
            </a:pPr>
            <a:r>
              <a:rPr lang="en-US" b="1" dirty="0" smtClean="0">
                <a:solidFill>
                  <a:schemeClr val="bg1"/>
                </a:solidFill>
                <a:effectLst>
                  <a:outerShdw blurRad="38100" dist="38100" dir="2700000" algn="tl">
                    <a:srgbClr val="000000">
                      <a:alpha val="43137"/>
                    </a:srgbClr>
                  </a:outerShdw>
                </a:effectLst>
              </a:rPr>
              <a:t>God Will Not Send Anyone To Hell</a:t>
            </a:r>
            <a:endParaRPr lang="en-US"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412589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77962"/>
          </a:xfrm>
          <a:solidFill>
            <a:srgbClr val="002060"/>
          </a:solidFill>
        </p:spPr>
        <p:txBody>
          <a:bodyPr>
            <a:normAutofit/>
          </a:bodyPr>
          <a:lstStyle/>
          <a:p>
            <a:r>
              <a:rPr lang="en-US" sz="4200" b="1" i="1" dirty="0" smtClean="0">
                <a:solidFill>
                  <a:schemeClr val="bg1"/>
                </a:solidFill>
              </a:rPr>
              <a:t>Actually, God wants us to be made in the image of His Son</a:t>
            </a:r>
            <a:endParaRPr lang="en-US" sz="4200" b="1" i="1" dirty="0">
              <a:solidFill>
                <a:schemeClr val="bg1"/>
              </a:solidFill>
            </a:endParaRPr>
          </a:p>
        </p:txBody>
      </p:sp>
      <p:sp>
        <p:nvSpPr>
          <p:cNvPr id="3" name="Content Placeholder 2"/>
          <p:cNvSpPr>
            <a:spLocks noGrp="1"/>
          </p:cNvSpPr>
          <p:nvPr>
            <p:ph idx="1"/>
          </p:nvPr>
        </p:nvSpPr>
        <p:spPr>
          <a:xfrm>
            <a:off x="457200" y="2057401"/>
            <a:ext cx="8229600" cy="4191000"/>
          </a:xfrm>
        </p:spPr>
        <p:txBody>
          <a:bodyPr/>
          <a:lstStyle/>
          <a:p>
            <a:endParaRPr lang="en-US" dirty="0"/>
          </a:p>
        </p:txBody>
      </p:sp>
    </p:spTree>
    <p:extLst>
      <p:ext uri="{BB962C8B-B14F-4D97-AF65-F5344CB8AC3E}">
        <p14:creationId xmlns:p14="http://schemas.microsoft.com/office/powerpoint/2010/main" val="33667219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77962"/>
          </a:xfrm>
          <a:solidFill>
            <a:srgbClr val="002060"/>
          </a:solidFill>
        </p:spPr>
        <p:txBody>
          <a:bodyPr>
            <a:normAutofit/>
          </a:bodyPr>
          <a:lstStyle/>
          <a:p>
            <a:r>
              <a:rPr lang="en-US" sz="4200" b="1" i="1" dirty="0" smtClean="0">
                <a:solidFill>
                  <a:schemeClr val="bg1"/>
                </a:solidFill>
              </a:rPr>
              <a:t>Actually, God wants us to be made in the image of His Son</a:t>
            </a:r>
            <a:endParaRPr lang="en-US" sz="4200" b="1" i="1" dirty="0">
              <a:solidFill>
                <a:schemeClr val="bg1"/>
              </a:solidFill>
            </a:endParaRPr>
          </a:p>
        </p:txBody>
      </p:sp>
      <p:sp>
        <p:nvSpPr>
          <p:cNvPr id="3" name="Content Placeholder 2"/>
          <p:cNvSpPr>
            <a:spLocks noGrp="1"/>
          </p:cNvSpPr>
          <p:nvPr>
            <p:ph idx="1"/>
          </p:nvPr>
        </p:nvSpPr>
        <p:spPr>
          <a:xfrm>
            <a:off x="457200" y="2209800"/>
            <a:ext cx="8229600" cy="4191000"/>
          </a:xfrm>
        </p:spPr>
        <p:txBody>
          <a:bodyPr/>
          <a:lstStyle/>
          <a:p>
            <a:pPr marL="0" indent="0">
              <a:buNone/>
            </a:pPr>
            <a:r>
              <a:rPr lang="en-US" b="1" dirty="0" smtClean="0"/>
              <a:t>“…since </a:t>
            </a:r>
            <a:r>
              <a:rPr lang="en-US" b="1" dirty="0"/>
              <a:t>you have put off the old man with his deeds, </a:t>
            </a:r>
            <a:r>
              <a:rPr lang="en-US" b="1" dirty="0" smtClean="0"/>
              <a:t>and </a:t>
            </a:r>
            <a:r>
              <a:rPr lang="en-US" b="1" dirty="0"/>
              <a:t>have put on the new man who is renewed in knowledge according to the image of Him who created </a:t>
            </a:r>
            <a:r>
              <a:rPr lang="en-US" b="1" dirty="0" smtClean="0"/>
              <a:t>him.”</a:t>
            </a:r>
            <a:endParaRPr lang="en-US" b="1" dirty="0"/>
          </a:p>
          <a:p>
            <a:pPr marL="0" indent="0" algn="r">
              <a:buNone/>
            </a:pPr>
            <a:r>
              <a:rPr lang="en-US" b="1" dirty="0" smtClean="0"/>
              <a:t>Colossians 3:9-10</a:t>
            </a:r>
            <a:endParaRPr lang="en-US" b="1" dirty="0"/>
          </a:p>
          <a:p>
            <a:endParaRPr lang="en-US" dirty="0"/>
          </a:p>
        </p:txBody>
      </p:sp>
    </p:spTree>
    <p:extLst>
      <p:ext uri="{BB962C8B-B14F-4D97-AF65-F5344CB8AC3E}">
        <p14:creationId xmlns:p14="http://schemas.microsoft.com/office/powerpoint/2010/main" val="33667219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77962"/>
          </a:xfrm>
          <a:solidFill>
            <a:srgbClr val="002060"/>
          </a:solidFill>
        </p:spPr>
        <p:txBody>
          <a:bodyPr>
            <a:normAutofit/>
          </a:bodyPr>
          <a:lstStyle/>
          <a:p>
            <a:r>
              <a:rPr lang="en-US" sz="4200" b="1" i="1" dirty="0" smtClean="0">
                <a:solidFill>
                  <a:schemeClr val="bg1"/>
                </a:solidFill>
              </a:rPr>
              <a:t>Actually, God wants us to be made in the image of His Son</a:t>
            </a:r>
            <a:endParaRPr lang="en-US" sz="4200" b="1" i="1" dirty="0">
              <a:solidFill>
                <a:schemeClr val="bg1"/>
              </a:solidFill>
            </a:endParaRPr>
          </a:p>
        </p:txBody>
      </p:sp>
      <p:sp>
        <p:nvSpPr>
          <p:cNvPr id="3" name="Content Placeholder 2"/>
          <p:cNvSpPr>
            <a:spLocks noGrp="1"/>
          </p:cNvSpPr>
          <p:nvPr>
            <p:ph idx="1"/>
          </p:nvPr>
        </p:nvSpPr>
        <p:spPr>
          <a:xfrm>
            <a:off x="457200" y="2209800"/>
            <a:ext cx="8229600" cy="4191000"/>
          </a:xfrm>
        </p:spPr>
        <p:txBody>
          <a:bodyPr/>
          <a:lstStyle/>
          <a:p>
            <a:pPr marL="0" indent="0">
              <a:buNone/>
            </a:pPr>
            <a:r>
              <a:rPr lang="en-US" b="1" dirty="0" smtClean="0"/>
              <a:t>“Let </a:t>
            </a:r>
            <a:r>
              <a:rPr lang="en-US" b="1" dirty="0"/>
              <a:t>this mind be in you which was also in Christ </a:t>
            </a:r>
            <a:r>
              <a:rPr lang="en-US" b="1" dirty="0" smtClean="0"/>
              <a:t>Jesus” (Phil. 2:5).</a:t>
            </a:r>
          </a:p>
          <a:p>
            <a:pPr marL="0" indent="0">
              <a:buNone/>
            </a:pPr>
            <a:endParaRPr lang="en-US" sz="1000" b="1" dirty="0"/>
          </a:p>
          <a:p>
            <a:pPr marL="0" indent="0">
              <a:buNone/>
            </a:pPr>
            <a:r>
              <a:rPr lang="en-US" b="1" dirty="0" smtClean="0"/>
              <a:t>“My </a:t>
            </a:r>
            <a:r>
              <a:rPr lang="en-US" b="1" dirty="0"/>
              <a:t>little children, for whom I labor in birth again until Christ is formed in </a:t>
            </a:r>
            <a:r>
              <a:rPr lang="en-US" b="1" dirty="0" smtClean="0"/>
              <a:t>you” (Gal. 4:19).</a:t>
            </a:r>
            <a:endParaRPr lang="en-US" b="1" dirty="0"/>
          </a:p>
          <a:p>
            <a:endParaRPr lang="en-US" dirty="0"/>
          </a:p>
        </p:txBody>
      </p:sp>
    </p:spTree>
    <p:extLst>
      <p:ext uri="{BB962C8B-B14F-4D97-AF65-F5344CB8AC3E}">
        <p14:creationId xmlns:p14="http://schemas.microsoft.com/office/powerpoint/2010/main" val="22062702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i="1" dirty="0" smtClean="0"/>
              <a:t>Man has always made God in his image</a:t>
            </a:r>
            <a:endParaRPr lang="en-US" sz="3600" b="1" i="1" dirty="0"/>
          </a:p>
        </p:txBody>
      </p:sp>
      <p:sp>
        <p:nvSpPr>
          <p:cNvPr id="3" name="Content Placeholder 2"/>
          <p:cNvSpPr>
            <a:spLocks noGrp="1"/>
          </p:cNvSpPr>
          <p:nvPr>
            <p:ph idx="1"/>
          </p:nvPr>
        </p:nvSpPr>
        <p:spPr/>
        <p:txBody>
          <a:bodyPr/>
          <a:lstStyle/>
          <a:p>
            <a:pPr marL="0" indent="0" algn="ctr">
              <a:buNone/>
            </a:pPr>
            <a:r>
              <a:rPr lang="en-US" b="1" dirty="0" smtClean="0"/>
              <a:t>Romans 1:18-25</a:t>
            </a:r>
          </a:p>
          <a:p>
            <a:endParaRPr lang="en-US" dirty="0" smtClean="0"/>
          </a:p>
          <a:p>
            <a:r>
              <a:rPr lang="en-US" dirty="0" smtClean="0"/>
              <a:t>“although they knew God, they did not glorify Him as God, now were thankful” (v. 21)</a:t>
            </a:r>
            <a:endParaRPr lang="en-US" dirty="0"/>
          </a:p>
        </p:txBody>
      </p:sp>
      <p:pic>
        <p:nvPicPr>
          <p:cNvPr id="2050" name="Picture 2" descr="http://blog2.bibleplaces.com/uploaded_images/ba5d366d8fff_AF5C/Idols_from_Archaic_and_Hellenistic_periods_tb0302054654.jpg"/>
          <p:cNvPicPr>
            <a:picLocks noChangeAspect="1" noChangeArrowheads="1"/>
          </p:cNvPicPr>
          <p:nvPr/>
        </p:nvPicPr>
        <p:blipFill rotWithShape="1">
          <a:blip r:embed="rId2">
            <a:extLst>
              <a:ext uri="{28A0092B-C50C-407E-A947-70E740481C1C}">
                <a14:useLocalDpi xmlns:a14="http://schemas.microsoft.com/office/drawing/2010/main" val="0"/>
              </a:ext>
            </a:extLst>
          </a:blip>
          <a:srcRect t="37501" b="43378"/>
          <a:stretch/>
        </p:blipFill>
        <p:spPr bwMode="auto">
          <a:xfrm>
            <a:off x="0" y="5694218"/>
            <a:ext cx="9144000" cy="1163782"/>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939730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i="1" dirty="0" smtClean="0"/>
              <a:t>Man has always made God in his image</a:t>
            </a:r>
            <a:endParaRPr lang="en-US" sz="3600" b="1" i="1" dirty="0"/>
          </a:p>
        </p:txBody>
      </p:sp>
      <p:sp>
        <p:nvSpPr>
          <p:cNvPr id="3" name="Content Placeholder 2"/>
          <p:cNvSpPr>
            <a:spLocks noGrp="1"/>
          </p:cNvSpPr>
          <p:nvPr>
            <p:ph idx="1"/>
          </p:nvPr>
        </p:nvSpPr>
        <p:spPr/>
        <p:txBody>
          <a:bodyPr/>
          <a:lstStyle/>
          <a:p>
            <a:pPr marL="0" indent="0" algn="ctr">
              <a:buNone/>
            </a:pPr>
            <a:r>
              <a:rPr lang="en-US" b="1" dirty="0" smtClean="0"/>
              <a:t>Romans 1:18-25</a:t>
            </a:r>
          </a:p>
          <a:p>
            <a:endParaRPr lang="en-US" dirty="0" smtClean="0"/>
          </a:p>
          <a:p>
            <a:r>
              <a:rPr lang="en-US" dirty="0" smtClean="0"/>
              <a:t>“changed the glory of the incorruptible God into an image made like corruptible man –  and birds and four-footed animals and creeping things” (v. 23)</a:t>
            </a:r>
            <a:endParaRPr lang="en-US" dirty="0"/>
          </a:p>
        </p:txBody>
      </p:sp>
      <p:pic>
        <p:nvPicPr>
          <p:cNvPr id="2050" name="Picture 2" descr="http://blog2.bibleplaces.com/uploaded_images/ba5d366d8fff_AF5C/Idols_from_Archaic_and_Hellenistic_periods_tb0302054654.jpg"/>
          <p:cNvPicPr>
            <a:picLocks noChangeAspect="1" noChangeArrowheads="1"/>
          </p:cNvPicPr>
          <p:nvPr/>
        </p:nvPicPr>
        <p:blipFill rotWithShape="1">
          <a:blip r:embed="rId2">
            <a:extLst>
              <a:ext uri="{28A0092B-C50C-407E-A947-70E740481C1C}">
                <a14:useLocalDpi xmlns:a14="http://schemas.microsoft.com/office/drawing/2010/main" val="0"/>
              </a:ext>
            </a:extLst>
          </a:blip>
          <a:srcRect t="37501" b="43378"/>
          <a:stretch/>
        </p:blipFill>
        <p:spPr bwMode="auto">
          <a:xfrm>
            <a:off x="0" y="5694218"/>
            <a:ext cx="9144000" cy="1163782"/>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939730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i="1" dirty="0" smtClean="0"/>
              <a:t>Man has always made God in his image</a:t>
            </a:r>
            <a:endParaRPr lang="en-US" sz="3600" b="1" i="1" dirty="0"/>
          </a:p>
        </p:txBody>
      </p:sp>
      <p:sp>
        <p:nvSpPr>
          <p:cNvPr id="3" name="Content Placeholder 2"/>
          <p:cNvSpPr>
            <a:spLocks noGrp="1"/>
          </p:cNvSpPr>
          <p:nvPr>
            <p:ph idx="1"/>
          </p:nvPr>
        </p:nvSpPr>
        <p:spPr/>
        <p:txBody>
          <a:bodyPr/>
          <a:lstStyle/>
          <a:p>
            <a:pPr marL="0" indent="0" algn="ctr">
              <a:buNone/>
            </a:pPr>
            <a:r>
              <a:rPr lang="en-US" b="1" dirty="0" smtClean="0"/>
              <a:t>Romans 1:18-25</a:t>
            </a:r>
          </a:p>
          <a:p>
            <a:endParaRPr lang="en-US" dirty="0" smtClean="0"/>
          </a:p>
          <a:p>
            <a:r>
              <a:rPr lang="en-US" dirty="0" smtClean="0"/>
              <a:t>“exchanged the truth of God for the lie, and worshiped and served the creature rather than the Creator” (v. 25)</a:t>
            </a:r>
            <a:endParaRPr lang="en-US" dirty="0"/>
          </a:p>
        </p:txBody>
      </p:sp>
      <p:pic>
        <p:nvPicPr>
          <p:cNvPr id="2050" name="Picture 2" descr="http://blog2.bibleplaces.com/uploaded_images/ba5d366d8fff_AF5C/Idols_from_Archaic_and_Hellenistic_periods_tb0302054654.jpg"/>
          <p:cNvPicPr>
            <a:picLocks noChangeAspect="1" noChangeArrowheads="1"/>
          </p:cNvPicPr>
          <p:nvPr/>
        </p:nvPicPr>
        <p:blipFill rotWithShape="1">
          <a:blip r:embed="rId2">
            <a:extLst>
              <a:ext uri="{28A0092B-C50C-407E-A947-70E740481C1C}">
                <a14:useLocalDpi xmlns:a14="http://schemas.microsoft.com/office/drawing/2010/main" val="0"/>
              </a:ext>
            </a:extLst>
          </a:blip>
          <a:srcRect t="37501" b="43378"/>
          <a:stretch/>
        </p:blipFill>
        <p:spPr bwMode="auto">
          <a:xfrm>
            <a:off x="0" y="5694218"/>
            <a:ext cx="9144000" cy="1163782"/>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939730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i="1" dirty="0" smtClean="0"/>
              <a:t>Man has always made God in his image</a:t>
            </a:r>
            <a:endParaRPr lang="en-US" sz="3600" b="1" i="1" dirty="0"/>
          </a:p>
        </p:txBody>
      </p:sp>
      <p:sp>
        <p:nvSpPr>
          <p:cNvPr id="3" name="Content Placeholder 2"/>
          <p:cNvSpPr>
            <a:spLocks noGrp="1"/>
          </p:cNvSpPr>
          <p:nvPr>
            <p:ph idx="1"/>
          </p:nvPr>
        </p:nvSpPr>
        <p:spPr>
          <a:xfrm>
            <a:off x="457200" y="1600200"/>
            <a:ext cx="5105400" cy="4525963"/>
          </a:xfrm>
        </p:spPr>
        <p:txBody>
          <a:bodyPr/>
          <a:lstStyle/>
          <a:p>
            <a:r>
              <a:rPr lang="en-US" dirty="0" smtClean="0"/>
              <a:t>Men gave their gods human form and                  human weaknesses and limitations.</a:t>
            </a:r>
          </a:p>
          <a:p>
            <a:r>
              <a:rPr lang="en-US" dirty="0" smtClean="0"/>
              <a:t>1 Kings 18:27</a:t>
            </a:r>
            <a:endParaRPr lang="en-US" dirty="0"/>
          </a:p>
        </p:txBody>
      </p:sp>
      <p:pic>
        <p:nvPicPr>
          <p:cNvPr id="2050" name="Picture 2" descr="http://blog2.bibleplaces.com/uploaded_images/ba5d366d8fff_AF5C/Idols_from_Archaic_and_Hellenistic_periods_tb0302054654.jpg"/>
          <p:cNvPicPr>
            <a:picLocks noChangeAspect="1" noChangeArrowheads="1"/>
          </p:cNvPicPr>
          <p:nvPr/>
        </p:nvPicPr>
        <p:blipFill rotWithShape="1">
          <a:blip r:embed="rId2">
            <a:extLst>
              <a:ext uri="{28A0092B-C50C-407E-A947-70E740481C1C}">
                <a14:useLocalDpi xmlns:a14="http://schemas.microsoft.com/office/drawing/2010/main" val="0"/>
              </a:ext>
            </a:extLst>
          </a:blip>
          <a:srcRect t="37501" b="43378"/>
          <a:stretch/>
        </p:blipFill>
        <p:spPr bwMode="auto">
          <a:xfrm>
            <a:off x="0" y="5694218"/>
            <a:ext cx="9144000" cy="1163782"/>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3076" name="Picture 4" descr="http://www.windows2universe.org/mythology/images/neptune_crete.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86400" y="1524000"/>
            <a:ext cx="3066473" cy="4599709"/>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6812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i="1" dirty="0" smtClean="0"/>
              <a:t>God condemned idolatry</a:t>
            </a:r>
            <a:endParaRPr lang="en-US" sz="3600" b="1" i="1" dirty="0"/>
          </a:p>
        </p:txBody>
      </p:sp>
      <p:sp>
        <p:nvSpPr>
          <p:cNvPr id="3" name="Content Placeholder 2"/>
          <p:cNvSpPr>
            <a:spLocks noGrp="1"/>
          </p:cNvSpPr>
          <p:nvPr>
            <p:ph idx="1"/>
          </p:nvPr>
        </p:nvSpPr>
        <p:spPr/>
        <p:txBody>
          <a:bodyPr>
            <a:normAutofit/>
          </a:bodyPr>
          <a:lstStyle/>
          <a:p>
            <a:pPr marL="0" indent="0">
              <a:buNone/>
            </a:pPr>
            <a:r>
              <a:rPr lang="en-US" sz="2900" b="1" dirty="0" smtClean="0"/>
              <a:t>“You shall not make for yourself a carved image — any likeness of anything that is in heaven above, or that is in the earth beneath, or that is in the water under the earth; you shall not bow down to them nor serve them. For I, the Lord your God, am a jealous God, visiting the iniquity of the fathers upon the children to the third and fourth generations of those who hate Me” (Exodus 20:4-5). </a:t>
            </a:r>
          </a:p>
        </p:txBody>
      </p:sp>
      <p:pic>
        <p:nvPicPr>
          <p:cNvPr id="2050" name="Picture 2" descr="http://blog2.bibleplaces.com/uploaded_images/ba5d366d8fff_AF5C/Idols_from_Archaic_and_Hellenistic_periods_tb0302054654.jpg"/>
          <p:cNvPicPr>
            <a:picLocks noChangeAspect="1" noChangeArrowheads="1"/>
          </p:cNvPicPr>
          <p:nvPr/>
        </p:nvPicPr>
        <p:blipFill rotWithShape="1">
          <a:blip r:embed="rId2">
            <a:extLst>
              <a:ext uri="{28A0092B-C50C-407E-A947-70E740481C1C}">
                <a14:useLocalDpi xmlns:a14="http://schemas.microsoft.com/office/drawing/2010/main" val="0"/>
              </a:ext>
            </a:extLst>
          </a:blip>
          <a:srcRect t="37501" b="43378"/>
          <a:stretch/>
        </p:blipFill>
        <p:spPr bwMode="auto">
          <a:xfrm>
            <a:off x="0" y="5694218"/>
            <a:ext cx="9144000" cy="1163782"/>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024659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i="1" dirty="0" smtClean="0"/>
              <a:t>We are not to look upon God as our equal</a:t>
            </a:r>
            <a:endParaRPr lang="en-US" sz="3600" b="1" i="1" dirty="0"/>
          </a:p>
        </p:txBody>
      </p:sp>
      <p:sp>
        <p:nvSpPr>
          <p:cNvPr id="3" name="Content Placeholder 2"/>
          <p:cNvSpPr>
            <a:spLocks noGrp="1"/>
          </p:cNvSpPr>
          <p:nvPr>
            <p:ph idx="1"/>
          </p:nvPr>
        </p:nvSpPr>
        <p:spPr/>
        <p:txBody>
          <a:bodyPr>
            <a:normAutofit/>
          </a:bodyPr>
          <a:lstStyle/>
          <a:p>
            <a:pPr marL="0" indent="0">
              <a:buNone/>
            </a:pPr>
            <a:r>
              <a:rPr lang="en-US" b="1" dirty="0" smtClean="0"/>
              <a:t>“These things you have done, and I kept silent; you thought that I was altogether like you; but I will rebuke you, and set them in order before your eyes.”  </a:t>
            </a:r>
          </a:p>
          <a:p>
            <a:pPr marL="0" indent="0" algn="r">
              <a:buNone/>
            </a:pPr>
            <a:r>
              <a:rPr lang="en-US" b="1" dirty="0" smtClean="0"/>
              <a:t>Psalm 50:21</a:t>
            </a:r>
          </a:p>
          <a:p>
            <a:endParaRPr lang="en-US" b="1" dirty="0" smtClean="0"/>
          </a:p>
        </p:txBody>
      </p:sp>
      <p:pic>
        <p:nvPicPr>
          <p:cNvPr id="2050" name="Picture 2" descr="http://blog2.bibleplaces.com/uploaded_images/ba5d366d8fff_AF5C/Idols_from_Archaic_and_Hellenistic_periods_tb0302054654.jpg"/>
          <p:cNvPicPr>
            <a:picLocks noChangeAspect="1" noChangeArrowheads="1"/>
          </p:cNvPicPr>
          <p:nvPr/>
        </p:nvPicPr>
        <p:blipFill rotWithShape="1">
          <a:blip r:embed="rId2">
            <a:extLst>
              <a:ext uri="{28A0092B-C50C-407E-A947-70E740481C1C}">
                <a14:useLocalDpi xmlns:a14="http://schemas.microsoft.com/office/drawing/2010/main" val="0"/>
              </a:ext>
            </a:extLst>
          </a:blip>
          <a:srcRect t="37501" b="43378"/>
          <a:stretch/>
        </p:blipFill>
        <p:spPr bwMode="auto">
          <a:xfrm>
            <a:off x="0" y="5694218"/>
            <a:ext cx="9144000" cy="1163782"/>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113803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i="1" dirty="0" smtClean="0"/>
              <a:t>We are not to look upon God as our equal</a:t>
            </a:r>
            <a:endParaRPr lang="en-US" sz="3600" b="1" i="1" dirty="0"/>
          </a:p>
        </p:txBody>
      </p:sp>
      <p:sp>
        <p:nvSpPr>
          <p:cNvPr id="3" name="Content Placeholder 2"/>
          <p:cNvSpPr>
            <a:spLocks noGrp="1"/>
          </p:cNvSpPr>
          <p:nvPr>
            <p:ph idx="1"/>
          </p:nvPr>
        </p:nvSpPr>
        <p:spPr/>
        <p:txBody>
          <a:bodyPr>
            <a:normAutofit/>
          </a:bodyPr>
          <a:lstStyle/>
          <a:p>
            <a:pPr marL="0" indent="0">
              <a:buNone/>
            </a:pPr>
            <a:r>
              <a:rPr lang="en-US" b="1" dirty="0" smtClean="0"/>
              <a:t>“If you then, being evil, know how to give good gifts to your children, how much more will your Father who is in heaven give good things to those who ask Him!”  </a:t>
            </a:r>
          </a:p>
          <a:p>
            <a:pPr marL="0" indent="0" algn="r">
              <a:buNone/>
            </a:pPr>
            <a:r>
              <a:rPr lang="en-US" b="1" dirty="0" smtClean="0"/>
              <a:t>Matthew 7:11</a:t>
            </a:r>
          </a:p>
          <a:p>
            <a:endParaRPr lang="en-US" b="1" dirty="0" smtClean="0"/>
          </a:p>
        </p:txBody>
      </p:sp>
      <p:pic>
        <p:nvPicPr>
          <p:cNvPr id="2050" name="Picture 2" descr="http://blog2.bibleplaces.com/uploaded_images/ba5d366d8fff_AF5C/Idols_from_Archaic_and_Hellenistic_periods_tb0302054654.jpg"/>
          <p:cNvPicPr>
            <a:picLocks noChangeAspect="1" noChangeArrowheads="1"/>
          </p:cNvPicPr>
          <p:nvPr/>
        </p:nvPicPr>
        <p:blipFill rotWithShape="1">
          <a:blip r:embed="rId2">
            <a:extLst>
              <a:ext uri="{28A0092B-C50C-407E-A947-70E740481C1C}">
                <a14:useLocalDpi xmlns:a14="http://schemas.microsoft.com/office/drawing/2010/main" val="0"/>
              </a:ext>
            </a:extLst>
          </a:blip>
          <a:srcRect t="37501" b="43378"/>
          <a:stretch/>
        </p:blipFill>
        <p:spPr bwMode="auto">
          <a:xfrm>
            <a:off x="0" y="5694218"/>
            <a:ext cx="9144000" cy="1163782"/>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800431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769</TotalTime>
  <Words>1030</Words>
  <Application>Microsoft Office PowerPoint</Application>
  <PresentationFormat>On-screen Show (4:3)</PresentationFormat>
  <Paragraphs>86</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Making God in                Man’s Image</vt:lpstr>
      <vt:lpstr>Man has always made God in his image</vt:lpstr>
      <vt:lpstr>Man has always made God in his image</vt:lpstr>
      <vt:lpstr>Man has always made God in his image</vt:lpstr>
      <vt:lpstr>Man has always made God in his image</vt:lpstr>
      <vt:lpstr>Man has always made God in his image</vt:lpstr>
      <vt:lpstr>God condemned idolatry</vt:lpstr>
      <vt:lpstr>We are not to look upon God as our equal</vt:lpstr>
      <vt:lpstr>We are not to look upon God as our equal</vt:lpstr>
      <vt:lpstr>We are not to look upon God as our equal</vt:lpstr>
      <vt:lpstr>We are not to look upon God as our equal</vt:lpstr>
      <vt:lpstr>Modern Day Examples of Man Making God in His Image</vt:lpstr>
      <vt:lpstr>1. God Does Not Keep His Word</vt:lpstr>
      <vt:lpstr>2. God Has “Mellowed” With Age</vt:lpstr>
      <vt:lpstr>2. God Has “Mellowed” With Age</vt:lpstr>
      <vt:lpstr>3. God Can Be Fooled</vt:lpstr>
      <vt:lpstr>4. God Can Be Bribed</vt:lpstr>
      <vt:lpstr>5. God Just Wants Me To Be Happy</vt:lpstr>
      <vt:lpstr>6. God Is Out To Get Me</vt:lpstr>
      <vt:lpstr>7. God Will Not Send Anyone To Hell</vt:lpstr>
      <vt:lpstr>The Mistake of Making God              in Man’s Image</vt:lpstr>
      <vt:lpstr>Actually, God wants us to be made in the image of His Son</vt:lpstr>
      <vt:lpstr>Actually, God wants us to be made in the image of His Son</vt:lpstr>
      <vt:lpstr>Actually, God wants us to be made in the image of His Son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Making God in Man’s Image</dc:title>
  <dc:creator>Heath</dc:creator>
  <cp:lastModifiedBy>Guest</cp:lastModifiedBy>
  <cp:revision>23</cp:revision>
  <dcterms:created xsi:type="dcterms:W3CDTF">2013-10-17T13:52:23Z</dcterms:created>
  <dcterms:modified xsi:type="dcterms:W3CDTF">2013-10-21T13:22:19Z</dcterms:modified>
</cp:coreProperties>
</file>